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3" r:id="rId2"/>
    <p:sldId id="355" r:id="rId3"/>
    <p:sldId id="258" r:id="rId4"/>
    <p:sldId id="352" r:id="rId5"/>
    <p:sldId id="353" r:id="rId6"/>
    <p:sldId id="354" r:id="rId7"/>
    <p:sldId id="266" r:id="rId8"/>
    <p:sldId id="358" r:id="rId9"/>
    <p:sldId id="360" r:id="rId10"/>
    <p:sldId id="359" r:id="rId11"/>
    <p:sldId id="361" r:id="rId12"/>
    <p:sldId id="357" r:id="rId13"/>
    <p:sldId id="362" r:id="rId14"/>
  </p:sldIdLst>
  <p:sldSz cx="12192000" cy="6858000"/>
  <p:notesSz cx="6858000" cy="9144000"/>
  <p:defaultTextStyle>
    <a:defPPr>
      <a:defRPr lang="en-S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1DEAA7-DC4F-6491-2CCC-A1978B06F7D5}" name="Deograsias Mallya" initials="DM" userId="S::mallya@unhcr.org::76648da2-9901-430a-80b2-a913b6bbf659" providerId="AD"/>
  <p188:author id="{54AEF4C3-8A26-E0C1-52D3-66C80A635D26}" name="Henri-Sylvain Yakara" initials="HSY" userId="S::yakara@unhcr.org::5c75e06e-6d53-4f4b-af2a-3360405acb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5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399139-8153-4F2D-9D31-3411361FC474}" v="39" dt="2023-10-26T19:45:29.3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215" autoAdjust="0"/>
  </p:normalViewPr>
  <p:slideViewPr>
    <p:cSldViewPr snapToGrid="0">
      <p:cViewPr varScale="1">
        <p:scale>
          <a:sx n="44" d="100"/>
          <a:sy n="44" d="100"/>
        </p:scale>
        <p:origin x="152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ograsias Mallya" userId="76648da2-9901-430a-80b2-a913b6bbf659" providerId="ADAL" clId="{64399139-8153-4F2D-9D31-3411361FC474}"/>
    <pc:docChg chg="modSld">
      <pc:chgData name="Deograsias Mallya" userId="76648da2-9901-430a-80b2-a913b6bbf659" providerId="ADAL" clId="{64399139-8153-4F2D-9D31-3411361FC474}" dt="2023-09-26T08:04:14.391" v="48" actId="113"/>
      <pc:docMkLst>
        <pc:docMk/>
      </pc:docMkLst>
      <pc:sldChg chg="modSp mod">
        <pc:chgData name="Deograsias Mallya" userId="76648da2-9901-430a-80b2-a913b6bbf659" providerId="ADAL" clId="{64399139-8153-4F2D-9D31-3411361FC474}" dt="2023-09-26T08:04:14.391" v="48" actId="113"/>
        <pc:sldMkLst>
          <pc:docMk/>
          <pc:sldMk cId="1018606526" sldId="273"/>
        </pc:sldMkLst>
        <pc:spChg chg="mod">
          <ac:chgData name="Deograsias Mallya" userId="76648da2-9901-430a-80b2-a913b6bbf659" providerId="ADAL" clId="{64399139-8153-4F2D-9D31-3411361FC474}" dt="2023-09-26T08:04:14.391" v="48" actId="113"/>
          <ac:spMkLst>
            <pc:docMk/>
            <pc:sldMk cId="1018606526" sldId="273"/>
            <ac:spMk id="2" creationId="{3B52F480-4111-818F-21B4-CEC950BFB604}"/>
          </ac:spMkLst>
        </pc:spChg>
      </pc:sldChg>
      <pc:sldChg chg="addSp modSp mod">
        <pc:chgData name="Deograsias Mallya" userId="76648da2-9901-430a-80b2-a913b6bbf659" providerId="ADAL" clId="{64399139-8153-4F2D-9D31-3411361FC474}" dt="2023-09-10T09:28:14.064" v="43"/>
        <pc:sldMkLst>
          <pc:docMk/>
          <pc:sldMk cId="387408223" sldId="357"/>
        </pc:sldMkLst>
        <pc:graphicFrameChg chg="add mod">
          <ac:chgData name="Deograsias Mallya" userId="76648da2-9901-430a-80b2-a913b6bbf659" providerId="ADAL" clId="{64399139-8153-4F2D-9D31-3411361FC474}" dt="2023-09-10T09:28:14.064" v="43"/>
          <ac:graphicFrameMkLst>
            <pc:docMk/>
            <pc:sldMk cId="387408223" sldId="357"/>
            <ac:graphicFrameMk id="3" creationId="{15B56E8F-01FF-A633-E91B-19F59444DE12}"/>
          </ac:graphicFrameMkLst>
        </pc:graphicFrameChg>
        <pc:graphicFrameChg chg="mod">
          <ac:chgData name="Deograsias Mallya" userId="76648da2-9901-430a-80b2-a913b6bbf659" providerId="ADAL" clId="{64399139-8153-4F2D-9D31-3411361FC474}" dt="2023-09-10T09:27:00.726" v="42"/>
          <ac:graphicFrameMkLst>
            <pc:docMk/>
            <pc:sldMk cId="387408223" sldId="357"/>
            <ac:graphicFrameMk id="8" creationId="{3FB3D70F-A4BE-B4D3-256F-335A224B9ECC}"/>
          </ac:graphicFrameMkLst>
        </pc:graphicFrameChg>
      </pc:sldChg>
    </pc:docChg>
  </pc:docChgLst>
  <pc:docChgLst>
    <pc:chgData name="Deograsias" userId="76648da2-9901-430a-80b2-a913b6bbf659" providerId="ADAL" clId="{64399139-8153-4F2D-9D31-3411361FC474}"/>
    <pc:docChg chg="custSel modSld">
      <pc:chgData name="Deograsias" userId="76648da2-9901-430a-80b2-a913b6bbf659" providerId="ADAL" clId="{64399139-8153-4F2D-9D31-3411361FC474}" dt="2023-10-26T19:45:00.508" v="3" actId="478"/>
      <pc:docMkLst>
        <pc:docMk/>
      </pc:docMkLst>
      <pc:sldChg chg="delSp mod">
        <pc:chgData name="Deograsias" userId="76648da2-9901-430a-80b2-a913b6bbf659" providerId="ADAL" clId="{64399139-8153-4F2D-9D31-3411361FC474}" dt="2023-10-26T19:45:00.508" v="3" actId="478"/>
        <pc:sldMkLst>
          <pc:docMk/>
          <pc:sldMk cId="387408223" sldId="357"/>
        </pc:sldMkLst>
        <pc:graphicFrameChg chg="del">
          <ac:chgData name="Deograsias" userId="76648da2-9901-430a-80b2-a913b6bbf659" providerId="ADAL" clId="{64399139-8153-4F2D-9D31-3411361FC474}" dt="2023-10-26T19:44:57.777" v="1" actId="478"/>
          <ac:graphicFrameMkLst>
            <pc:docMk/>
            <pc:sldMk cId="387408223" sldId="357"/>
            <ac:graphicFrameMk id="3" creationId="{15B56E8F-01FF-A633-E91B-19F59444DE12}"/>
          </ac:graphicFrameMkLst>
        </pc:graphicFrameChg>
        <pc:graphicFrameChg chg="del">
          <ac:chgData name="Deograsias" userId="76648da2-9901-430a-80b2-a913b6bbf659" providerId="ADAL" clId="{64399139-8153-4F2D-9D31-3411361FC474}" dt="2023-10-26T19:44:53.742" v="0" actId="478"/>
          <ac:graphicFrameMkLst>
            <pc:docMk/>
            <pc:sldMk cId="387408223" sldId="357"/>
            <ac:graphicFrameMk id="8" creationId="{3FB3D70F-A4BE-B4D3-256F-335A224B9ECC}"/>
          </ac:graphicFrameMkLst>
        </pc:graphicFrameChg>
        <pc:cxnChg chg="del">
          <ac:chgData name="Deograsias" userId="76648da2-9901-430a-80b2-a913b6bbf659" providerId="ADAL" clId="{64399139-8153-4F2D-9D31-3411361FC474}" dt="2023-10-26T19:45:00.508" v="3" actId="478"/>
          <ac:cxnSpMkLst>
            <pc:docMk/>
            <pc:sldMk cId="387408223" sldId="357"/>
            <ac:cxnSpMk id="12" creationId="{AA1E0110-0624-3125-DC42-9D5BA43A654E}"/>
          </ac:cxnSpMkLst>
        </pc:cxnChg>
        <pc:cxnChg chg="del">
          <ac:chgData name="Deograsias" userId="76648da2-9901-430a-80b2-a913b6bbf659" providerId="ADAL" clId="{64399139-8153-4F2D-9D31-3411361FC474}" dt="2023-10-26T19:44:59.029" v="2" actId="478"/>
          <ac:cxnSpMkLst>
            <pc:docMk/>
            <pc:sldMk cId="387408223" sldId="357"/>
            <ac:cxnSpMk id="13" creationId="{33CCD86B-A279-C9BC-1325-F58E2CA005CD}"/>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B5ABB-D0AF-4165-85BF-AC64A479F743}"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7A3CB-7C10-4448-A9E1-F040560094BA}" type="slidenum">
              <a:rPr lang="en-US" smtClean="0"/>
              <a:t>‹#›</a:t>
            </a:fld>
            <a:endParaRPr lang="en-US"/>
          </a:p>
        </p:txBody>
      </p:sp>
    </p:spTree>
    <p:extLst>
      <p:ext uri="{BB962C8B-B14F-4D97-AF65-F5344CB8AC3E}">
        <p14:creationId xmlns:p14="http://schemas.microsoft.com/office/powerpoint/2010/main" val="414264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Site management is the coordination and monitoring of service provision, protection and assistance in locations where people displace to. Applying the legal protection framework and minimum humanitarian standards through community governance and participatory systems, site management is both technical and social. It aims to make sure services and protection provided in communal settings are in line with national and international laws, guidelines and agreed standards, to improve quality of life and dignity during displacement and to advocate for lasting (“durable”) solutions.</a:t>
            </a:r>
          </a:p>
          <a:p>
            <a:pPr marL="0" indent="0">
              <a:buFont typeface="Arial" panose="020B0604020202020204" pitchFamily="34" charset="0"/>
              <a:buNone/>
            </a:pPr>
            <a:endParaRPr lang="en-US" b="0" i="0"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The term “site” is increasingly used in the sector to apply to camps and camp-like settings including planned camps, self-settled camps, collective centers, reception and transit centers, and evacuation centers.</a:t>
            </a:r>
          </a:p>
          <a:p>
            <a:pPr marL="171450" indent="-171450">
              <a:buFont typeface="Arial" panose="020B0604020202020204" pitchFamily="34" charset="0"/>
              <a:buChar char="•"/>
            </a:pPr>
            <a:endParaRPr lang="en-US" b="0" i="0" dirty="0">
              <a:solidFill>
                <a:srgbClr val="000000"/>
              </a:solidFill>
              <a:effectLst/>
              <a:latin typeface="Calibri" panose="020F0502020204030204" pitchFamily="34" charset="0"/>
            </a:endParaRPr>
          </a:p>
          <a:p>
            <a:pPr marL="171450" indent="-171450">
              <a:buFont typeface="Arial" panose="020B0604020202020204" pitchFamily="34" charset="0"/>
              <a:buChar char="•"/>
            </a:pPr>
            <a:r>
              <a:rPr lang="en-US" b="0" i="0" dirty="0">
                <a:solidFill>
                  <a:srgbClr val="000000"/>
                </a:solidFill>
                <a:effectLst/>
                <a:latin typeface="Calibri" panose="020F0502020204030204" pitchFamily="34" charset="0"/>
              </a:rPr>
              <a:t>Camps (of every temporary shelter category) should remain the option of last resort and a temporary solution.</a:t>
            </a:r>
            <a:endParaRPr lang="en-US" dirty="0"/>
          </a:p>
        </p:txBody>
      </p:sp>
      <p:sp>
        <p:nvSpPr>
          <p:cNvPr id="4" name="Slide Number Placeholder 3"/>
          <p:cNvSpPr>
            <a:spLocks noGrp="1"/>
          </p:cNvSpPr>
          <p:nvPr>
            <p:ph type="sldNum" sz="quarter" idx="5"/>
          </p:nvPr>
        </p:nvSpPr>
        <p:spPr/>
        <p:txBody>
          <a:bodyPr/>
          <a:lstStyle/>
          <a:p>
            <a:fld id="{A117A3CB-7C10-4448-A9E1-F040560094BA}" type="slidenum">
              <a:rPr lang="en-US" smtClean="0"/>
              <a:t>2</a:t>
            </a:fld>
            <a:endParaRPr lang="en-US"/>
          </a:p>
        </p:txBody>
      </p:sp>
    </p:spTree>
    <p:extLst>
      <p:ext uri="{BB962C8B-B14F-4D97-AF65-F5344CB8AC3E}">
        <p14:creationId xmlns:p14="http://schemas.microsoft.com/office/powerpoint/2010/main" val="1957257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FBA5A-93CD-2789-0A39-4DC02FDFEF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D"/>
          </a:p>
        </p:txBody>
      </p:sp>
      <p:sp>
        <p:nvSpPr>
          <p:cNvPr id="3" name="Subtitle 2">
            <a:extLst>
              <a:ext uri="{FF2B5EF4-FFF2-40B4-BE49-F238E27FC236}">
                <a16:creationId xmlns:a16="http://schemas.microsoft.com/office/drawing/2014/main" id="{36DB61E1-3487-27D0-4C59-1F839A12DD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D"/>
          </a:p>
        </p:txBody>
      </p:sp>
      <p:sp>
        <p:nvSpPr>
          <p:cNvPr id="4" name="Date Placeholder 3">
            <a:extLst>
              <a:ext uri="{FF2B5EF4-FFF2-40B4-BE49-F238E27FC236}">
                <a16:creationId xmlns:a16="http://schemas.microsoft.com/office/drawing/2014/main" id="{B46E372C-6D2C-0141-9CDB-15A7A5B5C739}"/>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CE59D043-C97B-163D-CE29-97BD391A5BF9}"/>
              </a:ext>
            </a:extLst>
          </p:cNvPr>
          <p:cNvSpPr>
            <a:spLocks noGrp="1"/>
          </p:cNvSpPr>
          <p:nvPr>
            <p:ph type="ftr" sz="quarter" idx="11"/>
          </p:nvPr>
        </p:nvSpPr>
        <p:spPr/>
        <p:txBody>
          <a:bodyPr/>
          <a:lstStyle/>
          <a:p>
            <a:endParaRPr lang="en-SD"/>
          </a:p>
        </p:txBody>
      </p:sp>
      <p:sp>
        <p:nvSpPr>
          <p:cNvPr id="6" name="Slide Number Placeholder 5">
            <a:extLst>
              <a:ext uri="{FF2B5EF4-FFF2-40B4-BE49-F238E27FC236}">
                <a16:creationId xmlns:a16="http://schemas.microsoft.com/office/drawing/2014/main" id="{377BFB35-03B7-4012-64F6-A04FFB4E120A}"/>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251401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9D36-64D2-CDAD-B4BA-0BC2E69CBA6E}"/>
              </a:ext>
            </a:extLst>
          </p:cNvPr>
          <p:cNvSpPr>
            <a:spLocks noGrp="1"/>
          </p:cNvSpPr>
          <p:nvPr>
            <p:ph type="title"/>
          </p:nvPr>
        </p:nvSpPr>
        <p:spPr/>
        <p:txBody>
          <a:bodyPr/>
          <a:lstStyle/>
          <a:p>
            <a:r>
              <a:rPr lang="en-US"/>
              <a:t>Click to edit Master title style</a:t>
            </a:r>
            <a:endParaRPr lang="en-SD"/>
          </a:p>
        </p:txBody>
      </p:sp>
      <p:sp>
        <p:nvSpPr>
          <p:cNvPr id="3" name="Vertical Text Placeholder 2">
            <a:extLst>
              <a:ext uri="{FF2B5EF4-FFF2-40B4-BE49-F238E27FC236}">
                <a16:creationId xmlns:a16="http://schemas.microsoft.com/office/drawing/2014/main" id="{41A33F98-354B-9BFA-7A7C-02B39CDA8C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Date Placeholder 3">
            <a:extLst>
              <a:ext uri="{FF2B5EF4-FFF2-40B4-BE49-F238E27FC236}">
                <a16:creationId xmlns:a16="http://schemas.microsoft.com/office/drawing/2014/main" id="{B3AA83EC-339E-8BC0-6EBA-43B2E3BE76E3}"/>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3394DE90-B84A-074A-AAE0-EBB958862CBE}"/>
              </a:ext>
            </a:extLst>
          </p:cNvPr>
          <p:cNvSpPr>
            <a:spLocks noGrp="1"/>
          </p:cNvSpPr>
          <p:nvPr>
            <p:ph type="ftr" sz="quarter" idx="11"/>
          </p:nvPr>
        </p:nvSpPr>
        <p:spPr/>
        <p:txBody>
          <a:bodyPr/>
          <a:lstStyle/>
          <a:p>
            <a:endParaRPr lang="en-SD"/>
          </a:p>
        </p:txBody>
      </p:sp>
      <p:sp>
        <p:nvSpPr>
          <p:cNvPr id="6" name="Slide Number Placeholder 5">
            <a:extLst>
              <a:ext uri="{FF2B5EF4-FFF2-40B4-BE49-F238E27FC236}">
                <a16:creationId xmlns:a16="http://schemas.microsoft.com/office/drawing/2014/main" id="{AE5A5CD9-700F-7013-CD08-15EBB7C692A5}"/>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398083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EA3180-1E41-448C-D0C8-7F2DCC7BA0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D"/>
          </a:p>
        </p:txBody>
      </p:sp>
      <p:sp>
        <p:nvSpPr>
          <p:cNvPr id="3" name="Vertical Text Placeholder 2">
            <a:extLst>
              <a:ext uri="{FF2B5EF4-FFF2-40B4-BE49-F238E27FC236}">
                <a16:creationId xmlns:a16="http://schemas.microsoft.com/office/drawing/2014/main" id="{D1173DF4-7D19-E5F6-6FE5-F48B337561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Date Placeholder 3">
            <a:extLst>
              <a:ext uri="{FF2B5EF4-FFF2-40B4-BE49-F238E27FC236}">
                <a16:creationId xmlns:a16="http://schemas.microsoft.com/office/drawing/2014/main" id="{B7D18CD4-DF68-11C0-D7EA-A7112535C180}"/>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63E8BB7D-A422-1E1E-DC27-06712DAA1BF5}"/>
              </a:ext>
            </a:extLst>
          </p:cNvPr>
          <p:cNvSpPr>
            <a:spLocks noGrp="1"/>
          </p:cNvSpPr>
          <p:nvPr>
            <p:ph type="ftr" sz="quarter" idx="11"/>
          </p:nvPr>
        </p:nvSpPr>
        <p:spPr/>
        <p:txBody>
          <a:bodyPr/>
          <a:lstStyle/>
          <a:p>
            <a:endParaRPr lang="en-SD"/>
          </a:p>
        </p:txBody>
      </p:sp>
      <p:sp>
        <p:nvSpPr>
          <p:cNvPr id="6" name="Slide Number Placeholder 5">
            <a:extLst>
              <a:ext uri="{FF2B5EF4-FFF2-40B4-BE49-F238E27FC236}">
                <a16:creationId xmlns:a16="http://schemas.microsoft.com/office/drawing/2014/main" id="{CF503A44-F458-D001-101F-0683717206A1}"/>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1658477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7D452-58A6-6F2C-80A3-204930C3498A}"/>
              </a:ext>
            </a:extLst>
          </p:cNvPr>
          <p:cNvSpPr>
            <a:spLocks noGrp="1"/>
          </p:cNvSpPr>
          <p:nvPr>
            <p:ph type="title"/>
          </p:nvPr>
        </p:nvSpPr>
        <p:spPr/>
        <p:txBody>
          <a:bodyPr/>
          <a:lstStyle/>
          <a:p>
            <a:r>
              <a:rPr lang="en-US"/>
              <a:t>Click to edit Master title style</a:t>
            </a:r>
            <a:endParaRPr lang="en-SD"/>
          </a:p>
        </p:txBody>
      </p:sp>
      <p:sp>
        <p:nvSpPr>
          <p:cNvPr id="3" name="Content Placeholder 2">
            <a:extLst>
              <a:ext uri="{FF2B5EF4-FFF2-40B4-BE49-F238E27FC236}">
                <a16:creationId xmlns:a16="http://schemas.microsoft.com/office/drawing/2014/main" id="{E0B4EA07-AB0D-7B1B-02A4-737F0C0461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Date Placeholder 3">
            <a:extLst>
              <a:ext uri="{FF2B5EF4-FFF2-40B4-BE49-F238E27FC236}">
                <a16:creationId xmlns:a16="http://schemas.microsoft.com/office/drawing/2014/main" id="{D874118A-4359-FD90-A7B2-3078136F6545}"/>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F38E1D9A-583B-B41B-B3FA-0DA18002DF98}"/>
              </a:ext>
            </a:extLst>
          </p:cNvPr>
          <p:cNvSpPr>
            <a:spLocks noGrp="1"/>
          </p:cNvSpPr>
          <p:nvPr>
            <p:ph type="ftr" sz="quarter" idx="11"/>
          </p:nvPr>
        </p:nvSpPr>
        <p:spPr/>
        <p:txBody>
          <a:bodyPr/>
          <a:lstStyle/>
          <a:p>
            <a:endParaRPr lang="en-SD"/>
          </a:p>
        </p:txBody>
      </p:sp>
      <p:sp>
        <p:nvSpPr>
          <p:cNvPr id="6" name="Slide Number Placeholder 5">
            <a:extLst>
              <a:ext uri="{FF2B5EF4-FFF2-40B4-BE49-F238E27FC236}">
                <a16:creationId xmlns:a16="http://schemas.microsoft.com/office/drawing/2014/main" id="{0888637D-E31F-B056-4E98-B7376336DCF3}"/>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104839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117B8-3469-8BB3-F458-C3032CF2C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D"/>
          </a:p>
        </p:txBody>
      </p:sp>
      <p:sp>
        <p:nvSpPr>
          <p:cNvPr id="3" name="Text Placeholder 2">
            <a:extLst>
              <a:ext uri="{FF2B5EF4-FFF2-40B4-BE49-F238E27FC236}">
                <a16:creationId xmlns:a16="http://schemas.microsoft.com/office/drawing/2014/main" id="{A99E7468-4C64-FEDD-8A5E-01BEF120E1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613986-FFEF-D511-19A2-CD295A108FDE}"/>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9BBDE044-5E03-1D72-2EA3-EE71CC81652E}"/>
              </a:ext>
            </a:extLst>
          </p:cNvPr>
          <p:cNvSpPr>
            <a:spLocks noGrp="1"/>
          </p:cNvSpPr>
          <p:nvPr>
            <p:ph type="ftr" sz="quarter" idx="11"/>
          </p:nvPr>
        </p:nvSpPr>
        <p:spPr/>
        <p:txBody>
          <a:bodyPr/>
          <a:lstStyle/>
          <a:p>
            <a:endParaRPr lang="en-SD"/>
          </a:p>
        </p:txBody>
      </p:sp>
      <p:sp>
        <p:nvSpPr>
          <p:cNvPr id="6" name="Slide Number Placeholder 5">
            <a:extLst>
              <a:ext uri="{FF2B5EF4-FFF2-40B4-BE49-F238E27FC236}">
                <a16:creationId xmlns:a16="http://schemas.microsoft.com/office/drawing/2014/main" id="{45ED19AD-648F-D45F-B016-BAB84E408000}"/>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423087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F3BA3-017E-8DA5-3FB2-AC3ACD93F8CB}"/>
              </a:ext>
            </a:extLst>
          </p:cNvPr>
          <p:cNvSpPr>
            <a:spLocks noGrp="1"/>
          </p:cNvSpPr>
          <p:nvPr>
            <p:ph type="title"/>
          </p:nvPr>
        </p:nvSpPr>
        <p:spPr/>
        <p:txBody>
          <a:bodyPr/>
          <a:lstStyle/>
          <a:p>
            <a:r>
              <a:rPr lang="en-US"/>
              <a:t>Click to edit Master title style</a:t>
            </a:r>
            <a:endParaRPr lang="en-SD"/>
          </a:p>
        </p:txBody>
      </p:sp>
      <p:sp>
        <p:nvSpPr>
          <p:cNvPr id="3" name="Content Placeholder 2">
            <a:extLst>
              <a:ext uri="{FF2B5EF4-FFF2-40B4-BE49-F238E27FC236}">
                <a16:creationId xmlns:a16="http://schemas.microsoft.com/office/drawing/2014/main" id="{65C7C75E-C0AB-92F3-8359-403173FCE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Content Placeholder 3">
            <a:extLst>
              <a:ext uri="{FF2B5EF4-FFF2-40B4-BE49-F238E27FC236}">
                <a16:creationId xmlns:a16="http://schemas.microsoft.com/office/drawing/2014/main" id="{4D73C4C2-AEBA-9562-DB7E-5B46349AC7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5" name="Date Placeholder 4">
            <a:extLst>
              <a:ext uri="{FF2B5EF4-FFF2-40B4-BE49-F238E27FC236}">
                <a16:creationId xmlns:a16="http://schemas.microsoft.com/office/drawing/2014/main" id="{25101A25-9C7C-FD71-4913-4D8918F2E1F0}"/>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6" name="Footer Placeholder 5">
            <a:extLst>
              <a:ext uri="{FF2B5EF4-FFF2-40B4-BE49-F238E27FC236}">
                <a16:creationId xmlns:a16="http://schemas.microsoft.com/office/drawing/2014/main" id="{E27287A0-AEEF-2891-91A2-BCD8E777352D}"/>
              </a:ext>
            </a:extLst>
          </p:cNvPr>
          <p:cNvSpPr>
            <a:spLocks noGrp="1"/>
          </p:cNvSpPr>
          <p:nvPr>
            <p:ph type="ftr" sz="quarter" idx="11"/>
          </p:nvPr>
        </p:nvSpPr>
        <p:spPr/>
        <p:txBody>
          <a:bodyPr/>
          <a:lstStyle/>
          <a:p>
            <a:endParaRPr lang="en-SD"/>
          </a:p>
        </p:txBody>
      </p:sp>
      <p:sp>
        <p:nvSpPr>
          <p:cNvPr id="7" name="Slide Number Placeholder 6">
            <a:extLst>
              <a:ext uri="{FF2B5EF4-FFF2-40B4-BE49-F238E27FC236}">
                <a16:creationId xmlns:a16="http://schemas.microsoft.com/office/drawing/2014/main" id="{854FF09E-3B4D-C7AD-B5AA-3BAEAB4E21F1}"/>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400387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D101F-BC66-12C6-B8AF-329DEE0BC526}"/>
              </a:ext>
            </a:extLst>
          </p:cNvPr>
          <p:cNvSpPr>
            <a:spLocks noGrp="1"/>
          </p:cNvSpPr>
          <p:nvPr>
            <p:ph type="title"/>
          </p:nvPr>
        </p:nvSpPr>
        <p:spPr>
          <a:xfrm>
            <a:off x="839788" y="365125"/>
            <a:ext cx="10515600" cy="1325563"/>
          </a:xfrm>
        </p:spPr>
        <p:txBody>
          <a:bodyPr/>
          <a:lstStyle/>
          <a:p>
            <a:r>
              <a:rPr lang="en-US"/>
              <a:t>Click to edit Master title style</a:t>
            </a:r>
            <a:endParaRPr lang="en-SD"/>
          </a:p>
        </p:txBody>
      </p:sp>
      <p:sp>
        <p:nvSpPr>
          <p:cNvPr id="3" name="Text Placeholder 2">
            <a:extLst>
              <a:ext uri="{FF2B5EF4-FFF2-40B4-BE49-F238E27FC236}">
                <a16:creationId xmlns:a16="http://schemas.microsoft.com/office/drawing/2014/main" id="{FFDB0EAA-4729-29BE-7688-1A175B362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F35ED8-8801-75BA-0AD9-32397F1A1A0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5" name="Text Placeholder 4">
            <a:extLst>
              <a:ext uri="{FF2B5EF4-FFF2-40B4-BE49-F238E27FC236}">
                <a16:creationId xmlns:a16="http://schemas.microsoft.com/office/drawing/2014/main" id="{DDDF6020-12DB-D748-44C7-685285DD0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BEC93-EEAB-1C52-0282-A4200C1D4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7" name="Date Placeholder 6">
            <a:extLst>
              <a:ext uri="{FF2B5EF4-FFF2-40B4-BE49-F238E27FC236}">
                <a16:creationId xmlns:a16="http://schemas.microsoft.com/office/drawing/2014/main" id="{EE9CDB9D-F34E-038A-5C93-C488E0B8FF80}"/>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8" name="Footer Placeholder 7">
            <a:extLst>
              <a:ext uri="{FF2B5EF4-FFF2-40B4-BE49-F238E27FC236}">
                <a16:creationId xmlns:a16="http://schemas.microsoft.com/office/drawing/2014/main" id="{6DB0C142-6526-2046-05C0-69BF80FA6071}"/>
              </a:ext>
            </a:extLst>
          </p:cNvPr>
          <p:cNvSpPr>
            <a:spLocks noGrp="1"/>
          </p:cNvSpPr>
          <p:nvPr>
            <p:ph type="ftr" sz="quarter" idx="11"/>
          </p:nvPr>
        </p:nvSpPr>
        <p:spPr/>
        <p:txBody>
          <a:bodyPr/>
          <a:lstStyle/>
          <a:p>
            <a:endParaRPr lang="en-SD"/>
          </a:p>
        </p:txBody>
      </p:sp>
      <p:sp>
        <p:nvSpPr>
          <p:cNvPr id="9" name="Slide Number Placeholder 8">
            <a:extLst>
              <a:ext uri="{FF2B5EF4-FFF2-40B4-BE49-F238E27FC236}">
                <a16:creationId xmlns:a16="http://schemas.microsoft.com/office/drawing/2014/main" id="{CDAE6160-42D7-2925-3D6F-05CECD332E14}"/>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339778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C3F1A-C082-7A4A-6965-C5784B910EE1}"/>
              </a:ext>
            </a:extLst>
          </p:cNvPr>
          <p:cNvSpPr>
            <a:spLocks noGrp="1"/>
          </p:cNvSpPr>
          <p:nvPr>
            <p:ph type="title"/>
          </p:nvPr>
        </p:nvSpPr>
        <p:spPr/>
        <p:txBody>
          <a:bodyPr/>
          <a:lstStyle/>
          <a:p>
            <a:r>
              <a:rPr lang="en-US"/>
              <a:t>Click to edit Master title style</a:t>
            </a:r>
            <a:endParaRPr lang="en-SD"/>
          </a:p>
        </p:txBody>
      </p:sp>
      <p:sp>
        <p:nvSpPr>
          <p:cNvPr id="3" name="Date Placeholder 2">
            <a:extLst>
              <a:ext uri="{FF2B5EF4-FFF2-40B4-BE49-F238E27FC236}">
                <a16:creationId xmlns:a16="http://schemas.microsoft.com/office/drawing/2014/main" id="{61002C78-6B03-A68C-1E0E-A46253486AB0}"/>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4" name="Footer Placeholder 3">
            <a:extLst>
              <a:ext uri="{FF2B5EF4-FFF2-40B4-BE49-F238E27FC236}">
                <a16:creationId xmlns:a16="http://schemas.microsoft.com/office/drawing/2014/main" id="{226A90C4-6D54-4092-F2F6-D41B7B5D28F9}"/>
              </a:ext>
            </a:extLst>
          </p:cNvPr>
          <p:cNvSpPr>
            <a:spLocks noGrp="1"/>
          </p:cNvSpPr>
          <p:nvPr>
            <p:ph type="ftr" sz="quarter" idx="11"/>
          </p:nvPr>
        </p:nvSpPr>
        <p:spPr/>
        <p:txBody>
          <a:bodyPr/>
          <a:lstStyle/>
          <a:p>
            <a:endParaRPr lang="en-SD"/>
          </a:p>
        </p:txBody>
      </p:sp>
      <p:sp>
        <p:nvSpPr>
          <p:cNvPr id="5" name="Slide Number Placeholder 4">
            <a:extLst>
              <a:ext uri="{FF2B5EF4-FFF2-40B4-BE49-F238E27FC236}">
                <a16:creationId xmlns:a16="http://schemas.microsoft.com/office/drawing/2014/main" id="{95E12F4B-C150-B027-1858-EF3BEA2FB139}"/>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416562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EC4B7-3E8D-48D3-C855-8C75F10A3DF1}"/>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3" name="Footer Placeholder 2">
            <a:extLst>
              <a:ext uri="{FF2B5EF4-FFF2-40B4-BE49-F238E27FC236}">
                <a16:creationId xmlns:a16="http://schemas.microsoft.com/office/drawing/2014/main" id="{B3506E3F-4C69-5DC0-2C16-24729BF51F06}"/>
              </a:ext>
            </a:extLst>
          </p:cNvPr>
          <p:cNvSpPr>
            <a:spLocks noGrp="1"/>
          </p:cNvSpPr>
          <p:nvPr>
            <p:ph type="ftr" sz="quarter" idx="11"/>
          </p:nvPr>
        </p:nvSpPr>
        <p:spPr/>
        <p:txBody>
          <a:bodyPr/>
          <a:lstStyle/>
          <a:p>
            <a:endParaRPr lang="en-SD"/>
          </a:p>
        </p:txBody>
      </p:sp>
      <p:sp>
        <p:nvSpPr>
          <p:cNvPr id="4" name="Slide Number Placeholder 3">
            <a:extLst>
              <a:ext uri="{FF2B5EF4-FFF2-40B4-BE49-F238E27FC236}">
                <a16:creationId xmlns:a16="http://schemas.microsoft.com/office/drawing/2014/main" id="{E577135D-7A6F-DB8E-BF10-70BFE73B59E2}"/>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124365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01C82-C584-D124-C325-BDF45D624D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D"/>
          </a:p>
        </p:txBody>
      </p:sp>
      <p:sp>
        <p:nvSpPr>
          <p:cNvPr id="3" name="Content Placeholder 2">
            <a:extLst>
              <a:ext uri="{FF2B5EF4-FFF2-40B4-BE49-F238E27FC236}">
                <a16:creationId xmlns:a16="http://schemas.microsoft.com/office/drawing/2014/main" id="{992339A5-086A-0B4F-6F65-C02632B464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Text Placeholder 3">
            <a:extLst>
              <a:ext uri="{FF2B5EF4-FFF2-40B4-BE49-F238E27FC236}">
                <a16:creationId xmlns:a16="http://schemas.microsoft.com/office/drawing/2014/main" id="{0703A837-C1C9-58C9-96FB-19A337ED3E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4B43F0-141D-F5D3-96DE-AA958F7BBAC0}"/>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6" name="Footer Placeholder 5">
            <a:extLst>
              <a:ext uri="{FF2B5EF4-FFF2-40B4-BE49-F238E27FC236}">
                <a16:creationId xmlns:a16="http://schemas.microsoft.com/office/drawing/2014/main" id="{3B46B2B8-6371-7407-1AFD-6490EC522BCD}"/>
              </a:ext>
            </a:extLst>
          </p:cNvPr>
          <p:cNvSpPr>
            <a:spLocks noGrp="1"/>
          </p:cNvSpPr>
          <p:nvPr>
            <p:ph type="ftr" sz="quarter" idx="11"/>
          </p:nvPr>
        </p:nvSpPr>
        <p:spPr/>
        <p:txBody>
          <a:bodyPr/>
          <a:lstStyle/>
          <a:p>
            <a:endParaRPr lang="en-SD"/>
          </a:p>
        </p:txBody>
      </p:sp>
      <p:sp>
        <p:nvSpPr>
          <p:cNvPr id="7" name="Slide Number Placeholder 6">
            <a:extLst>
              <a:ext uri="{FF2B5EF4-FFF2-40B4-BE49-F238E27FC236}">
                <a16:creationId xmlns:a16="http://schemas.microsoft.com/office/drawing/2014/main" id="{28E9F653-C3A4-7B42-39AF-EAD95E72E5CC}"/>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929096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A086F-2C07-B340-DD71-F11E077E9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D"/>
          </a:p>
        </p:txBody>
      </p:sp>
      <p:sp>
        <p:nvSpPr>
          <p:cNvPr id="3" name="Picture Placeholder 2">
            <a:extLst>
              <a:ext uri="{FF2B5EF4-FFF2-40B4-BE49-F238E27FC236}">
                <a16:creationId xmlns:a16="http://schemas.microsoft.com/office/drawing/2014/main" id="{FF972BB3-F741-0F6B-E7D3-A9B2FE476F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D"/>
          </a:p>
        </p:txBody>
      </p:sp>
      <p:sp>
        <p:nvSpPr>
          <p:cNvPr id="4" name="Text Placeholder 3">
            <a:extLst>
              <a:ext uri="{FF2B5EF4-FFF2-40B4-BE49-F238E27FC236}">
                <a16:creationId xmlns:a16="http://schemas.microsoft.com/office/drawing/2014/main" id="{6628219C-F830-F40F-60FE-BE6BADBC9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A8756A-EE93-D5EE-C489-9E71F29B9BD7}"/>
              </a:ext>
            </a:extLst>
          </p:cNvPr>
          <p:cNvSpPr>
            <a:spLocks noGrp="1"/>
          </p:cNvSpPr>
          <p:nvPr>
            <p:ph type="dt" sz="half" idx="10"/>
          </p:nvPr>
        </p:nvSpPr>
        <p:spPr/>
        <p:txBody>
          <a:bodyPr/>
          <a:lstStyle/>
          <a:p>
            <a:fld id="{BC40F4FC-5196-400B-AC59-132DAFBB4C2E}" type="datetimeFigureOut">
              <a:rPr lang="en-SD" smtClean="0"/>
              <a:t>10/26/2023</a:t>
            </a:fld>
            <a:endParaRPr lang="en-SD"/>
          </a:p>
        </p:txBody>
      </p:sp>
      <p:sp>
        <p:nvSpPr>
          <p:cNvPr id="6" name="Footer Placeholder 5">
            <a:extLst>
              <a:ext uri="{FF2B5EF4-FFF2-40B4-BE49-F238E27FC236}">
                <a16:creationId xmlns:a16="http://schemas.microsoft.com/office/drawing/2014/main" id="{A1774075-FD46-8774-C59E-6D3F5A73578A}"/>
              </a:ext>
            </a:extLst>
          </p:cNvPr>
          <p:cNvSpPr>
            <a:spLocks noGrp="1"/>
          </p:cNvSpPr>
          <p:nvPr>
            <p:ph type="ftr" sz="quarter" idx="11"/>
          </p:nvPr>
        </p:nvSpPr>
        <p:spPr/>
        <p:txBody>
          <a:bodyPr/>
          <a:lstStyle/>
          <a:p>
            <a:endParaRPr lang="en-SD"/>
          </a:p>
        </p:txBody>
      </p:sp>
      <p:sp>
        <p:nvSpPr>
          <p:cNvPr id="7" name="Slide Number Placeholder 6">
            <a:extLst>
              <a:ext uri="{FF2B5EF4-FFF2-40B4-BE49-F238E27FC236}">
                <a16:creationId xmlns:a16="http://schemas.microsoft.com/office/drawing/2014/main" id="{9469AA78-CB3A-1E3F-3FB3-1BF8CF1451A4}"/>
              </a:ext>
            </a:extLst>
          </p:cNvPr>
          <p:cNvSpPr>
            <a:spLocks noGrp="1"/>
          </p:cNvSpPr>
          <p:nvPr>
            <p:ph type="sldNum" sz="quarter" idx="12"/>
          </p:nvPr>
        </p:nvSpPr>
        <p:spPr/>
        <p:txBody>
          <a:bodyPr/>
          <a:lstStyle/>
          <a:p>
            <a:fld id="{2B82FD7B-13D3-4D16-8707-1A00AE4728D0}" type="slidenum">
              <a:rPr lang="en-SD" smtClean="0"/>
              <a:t>‹#›</a:t>
            </a:fld>
            <a:endParaRPr lang="en-SD"/>
          </a:p>
        </p:txBody>
      </p:sp>
    </p:spTree>
    <p:extLst>
      <p:ext uri="{BB962C8B-B14F-4D97-AF65-F5344CB8AC3E}">
        <p14:creationId xmlns:p14="http://schemas.microsoft.com/office/powerpoint/2010/main" val="1365573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43C302-DD3C-865B-53EF-67D4B4AB1D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D"/>
          </a:p>
        </p:txBody>
      </p:sp>
      <p:sp>
        <p:nvSpPr>
          <p:cNvPr id="3" name="Text Placeholder 2">
            <a:extLst>
              <a:ext uri="{FF2B5EF4-FFF2-40B4-BE49-F238E27FC236}">
                <a16:creationId xmlns:a16="http://schemas.microsoft.com/office/drawing/2014/main" id="{22124F42-D049-2D23-0FCE-35B930C7D1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D"/>
          </a:p>
        </p:txBody>
      </p:sp>
      <p:sp>
        <p:nvSpPr>
          <p:cNvPr id="4" name="Date Placeholder 3">
            <a:extLst>
              <a:ext uri="{FF2B5EF4-FFF2-40B4-BE49-F238E27FC236}">
                <a16:creationId xmlns:a16="http://schemas.microsoft.com/office/drawing/2014/main" id="{DC24099A-B20A-4F48-7CD7-B46684F13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0F4FC-5196-400B-AC59-132DAFBB4C2E}" type="datetimeFigureOut">
              <a:rPr lang="en-SD" smtClean="0"/>
              <a:t>10/26/2023</a:t>
            </a:fld>
            <a:endParaRPr lang="en-SD"/>
          </a:p>
        </p:txBody>
      </p:sp>
      <p:sp>
        <p:nvSpPr>
          <p:cNvPr id="5" name="Footer Placeholder 4">
            <a:extLst>
              <a:ext uri="{FF2B5EF4-FFF2-40B4-BE49-F238E27FC236}">
                <a16:creationId xmlns:a16="http://schemas.microsoft.com/office/drawing/2014/main" id="{99B3F25B-2209-0FB0-EA05-91F703DF6C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D"/>
          </a:p>
        </p:txBody>
      </p:sp>
      <p:sp>
        <p:nvSpPr>
          <p:cNvPr id="6" name="Slide Number Placeholder 5">
            <a:extLst>
              <a:ext uri="{FF2B5EF4-FFF2-40B4-BE49-F238E27FC236}">
                <a16:creationId xmlns:a16="http://schemas.microsoft.com/office/drawing/2014/main" id="{04388192-59CA-5834-037A-DE4A03348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2FD7B-13D3-4D16-8707-1A00AE4728D0}" type="slidenum">
              <a:rPr lang="en-SD" smtClean="0"/>
              <a:t>‹#›</a:t>
            </a:fld>
            <a:endParaRPr lang="en-SD"/>
          </a:p>
        </p:txBody>
      </p:sp>
    </p:spTree>
    <p:extLst>
      <p:ext uri="{BB962C8B-B14F-4D97-AF65-F5344CB8AC3E}">
        <p14:creationId xmlns:p14="http://schemas.microsoft.com/office/powerpoint/2010/main" val="986083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kobocat.unhcr.org/"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hyperlink" Target="https://eur02.safelinks.protection.outlook.com/?url=https%3A%2F%2Fenketo.unhcr.org%2Fx%2F8k3AXvgT&amp;data=05%7C01%7Cmallya%40unhcr.org%7C5e8ea8847da442bdc77708dba7088f82%7Ce5c37981666441348a0c6543d2af80be%7C0%7C0%7C638287427427273912%7CUnknown%7CTWFpbGZsb3d8eyJWIjoiMC4wLjAwMDAiLCJQIjoiV2luMzIiLCJBTiI6Ik1haWwiLCJXVCI6Mn0%3D%7C3000%7C%7C%7C&amp;sdata=sP4jFsWgAH8PfVFxR8pqrpB%2Bkk8ArHg8RzS1SJZT%2F%2BI%3D&amp;reserved=0"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cccmcluster.org/operations/Sudan"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dan4kent.wordpress.com/2011/12/31/family-values/" TargetMode="External"/><Relationship Id="rId5" Type="http://schemas.openxmlformats.org/officeDocument/2006/relationships/image" Target="../media/image24.jpg"/><Relationship Id="rId4" Type="http://schemas.openxmlformats.org/officeDocument/2006/relationships/hyperlink" Target="https://app.powerbi.com/view?r=eyJrIjoiNmZjMzM5MmEtMjMwNS00NzkxLWExYjctMzRjN2EzZDMwYjRhIiwidCI6ImU1YzM3OTgxLTY2NjQtNDEzNC04YTBjLTY1NDNkMmFmODBiZSIsImMiOjh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hyperlink" Target="https://enketo.unhcr.org/x/aPjQH8XL" TargetMode="Externa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hyperlink" Target="https://eur02.safelinks.protection.outlook.com/?url=https%3A%2F%2Fenketo.unhcr.org%2Fx%2F8k3AXvgT&amp;data=05%7C01%7Cmallya%40unhcr.org%7C5e8ea8847da442bdc77708dba7088f82%7Ce5c37981666441348a0c6543d2af80be%7C0%7C0%7C638287427427273912%7CUnknown%7CTWFpbGZsb3d8eyJWIjoiMC4wLjAwMDAiLCJQIjoiV2luMzIiLCJBTiI6Ik1haWwiLCJXVCI6Mn0%3D%7C3000%7C%7C%7C&amp;sdata=sP4jFsWgAH8PfVFxR8pqrpB%2Bkk8ArHg8RzS1SJZT%2F%2BI%3D&amp;reserved=0"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svg"/><Relationship Id="rId2" Type="http://schemas.openxmlformats.org/officeDocument/2006/relationships/hyperlink" Target="https://enketo.unhcr.org/x/0y6Dh7Kg"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5.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kobo.unhcr.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2F480-4111-818F-21B4-CEC950BFB604}"/>
              </a:ext>
            </a:extLst>
          </p:cNvPr>
          <p:cNvSpPr>
            <a:spLocks noGrp="1"/>
          </p:cNvSpPr>
          <p:nvPr>
            <p:ph type="ctrTitle"/>
          </p:nvPr>
        </p:nvSpPr>
        <p:spPr>
          <a:xfrm>
            <a:off x="1524000" y="792701"/>
            <a:ext cx="9144000" cy="2387600"/>
          </a:xfrm>
        </p:spPr>
        <p:txBody>
          <a:bodyPr>
            <a:normAutofit fontScale="90000"/>
          </a:bodyPr>
          <a:lstStyle/>
          <a:p>
            <a:r>
              <a:rPr lang="en-US" b="1" dirty="0">
                <a:solidFill>
                  <a:srgbClr val="242424"/>
                </a:solidFill>
                <a:latin typeface="-apple-system"/>
              </a:rPr>
              <a:t>IDPs in Gathering Sites Mapping Exercise Training</a:t>
            </a:r>
            <a:br>
              <a:rPr lang="en-US" b="1" dirty="0">
                <a:solidFill>
                  <a:srgbClr val="242424"/>
                </a:solidFill>
                <a:latin typeface="-apple-system"/>
              </a:rPr>
            </a:br>
            <a:br>
              <a:rPr lang="en-US" b="1" i="0" dirty="0">
                <a:solidFill>
                  <a:srgbClr val="242424"/>
                </a:solidFill>
                <a:effectLst/>
                <a:latin typeface="-apple-system"/>
              </a:rPr>
            </a:br>
            <a:r>
              <a:rPr lang="en-US" sz="3000" dirty="0">
                <a:solidFill>
                  <a:srgbClr val="242424"/>
                </a:solidFill>
                <a:latin typeface="-apple-system"/>
              </a:rPr>
              <a:t>26</a:t>
            </a:r>
            <a:r>
              <a:rPr lang="en-US" sz="3000" i="0" dirty="0">
                <a:solidFill>
                  <a:srgbClr val="242424"/>
                </a:solidFill>
                <a:effectLst/>
                <a:latin typeface="-apple-system"/>
              </a:rPr>
              <a:t>th September 2023</a:t>
            </a:r>
            <a:endParaRPr lang="en-SD" sz="3000" dirty="0">
              <a:solidFill>
                <a:srgbClr val="1B657C"/>
              </a:solidFill>
              <a:latin typeface="+mn-lt"/>
            </a:endParaRPr>
          </a:p>
        </p:txBody>
      </p:sp>
      <p:pic>
        <p:nvPicPr>
          <p:cNvPr id="8" name="Picture 7" descr="A close-up of a logo&#10;&#10;Description automatically generated">
            <a:extLst>
              <a:ext uri="{FF2B5EF4-FFF2-40B4-BE49-F238E27FC236}">
                <a16:creationId xmlns:a16="http://schemas.microsoft.com/office/drawing/2014/main" id="{C16881CA-EC61-5F06-B18B-F76D365B9063}"/>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5" name="Subtitle 4">
            <a:extLst>
              <a:ext uri="{FF2B5EF4-FFF2-40B4-BE49-F238E27FC236}">
                <a16:creationId xmlns:a16="http://schemas.microsoft.com/office/drawing/2014/main" id="{E7BF8C90-06A0-471C-3276-08222FEE440C}"/>
              </a:ext>
            </a:extLst>
          </p:cNvPr>
          <p:cNvSpPr>
            <a:spLocks noGrp="1"/>
          </p:cNvSpPr>
          <p:nvPr>
            <p:ph type="subTitle" idx="1"/>
          </p:nvPr>
        </p:nvSpPr>
        <p:spPr>
          <a:xfrm>
            <a:off x="1524000" y="3283353"/>
            <a:ext cx="9144000" cy="1216079"/>
          </a:xfrm>
          <a:solidFill>
            <a:srgbClr val="1B657C"/>
          </a:solidFill>
        </p:spPr>
        <p:txBody>
          <a:bodyPr>
            <a:normAutofit fontScale="40000" lnSpcReduction="20000"/>
          </a:bodyPr>
          <a:lstStyle/>
          <a:p>
            <a:endParaRPr lang="en-US" sz="4500" b="1" dirty="0">
              <a:solidFill>
                <a:schemeClr val="bg1"/>
              </a:solidFill>
              <a:latin typeface="+mn-lt"/>
            </a:endParaRPr>
          </a:p>
          <a:p>
            <a:r>
              <a:rPr lang="en-US" sz="12300" b="1" dirty="0">
                <a:solidFill>
                  <a:schemeClr val="bg1"/>
                </a:solidFill>
                <a:latin typeface="+mn-lt"/>
              </a:rPr>
              <a:t>Sudan Site Management Sector</a:t>
            </a:r>
          </a:p>
        </p:txBody>
      </p:sp>
      <p:sp>
        <p:nvSpPr>
          <p:cNvPr id="3" name="Title 1">
            <a:extLst>
              <a:ext uri="{FF2B5EF4-FFF2-40B4-BE49-F238E27FC236}">
                <a16:creationId xmlns:a16="http://schemas.microsoft.com/office/drawing/2014/main" id="{43694E64-691F-08EF-B664-1A424338A019}"/>
              </a:ext>
            </a:extLst>
          </p:cNvPr>
          <p:cNvSpPr txBox="1">
            <a:spLocks/>
          </p:cNvSpPr>
          <p:nvPr/>
        </p:nvSpPr>
        <p:spPr>
          <a:xfrm>
            <a:off x="230753" y="5913120"/>
            <a:ext cx="8748464"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6"/>
                </a:solidFill>
                <a:latin typeface="Avenir Next Demi Bold" panose="020B0703020202020204" pitchFamily="34" charset="0"/>
                <a:ea typeface="+mj-ea"/>
                <a:cs typeface="+mj-cs"/>
              </a:defRPr>
            </a:lvl1pPr>
          </a:lstStyle>
          <a:p>
            <a:r>
              <a:rPr lang="en-GB" sz="2800" dirty="0">
                <a:solidFill>
                  <a:srgbClr val="1B657C"/>
                </a:solidFill>
              </a:rPr>
              <a:t>Deograsias MALLYA, SMS IMO</a:t>
            </a:r>
          </a:p>
        </p:txBody>
      </p:sp>
    </p:spTree>
    <p:extLst>
      <p:ext uri="{BB962C8B-B14F-4D97-AF65-F5344CB8AC3E}">
        <p14:creationId xmlns:p14="http://schemas.microsoft.com/office/powerpoint/2010/main" val="1018606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Kobo Configuration on Tablet/ Mobile Phone</a:t>
            </a:r>
            <a:endParaRPr lang="en-SD" sz="4000" b="1" dirty="0">
              <a:solidFill>
                <a:schemeClr val="bg1"/>
              </a:solidFill>
              <a:latin typeface="+mn-lt"/>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3" name="Rectangle 2">
            <a:extLst>
              <a:ext uri="{FF2B5EF4-FFF2-40B4-BE49-F238E27FC236}">
                <a16:creationId xmlns:a16="http://schemas.microsoft.com/office/drawing/2014/main" id="{CAF2D7F5-3658-2D17-67D5-74974872CEA0}"/>
              </a:ext>
            </a:extLst>
          </p:cNvPr>
          <p:cNvSpPr/>
          <p:nvPr/>
        </p:nvSpPr>
        <p:spPr>
          <a:xfrm>
            <a:off x="832091" y="1311740"/>
            <a:ext cx="8496944" cy="2677656"/>
          </a:xfrm>
          <a:prstGeom prst="rect">
            <a:avLst/>
          </a:prstGeom>
        </p:spPr>
        <p:txBody>
          <a:bodyPr wrap="square">
            <a:spAutoFit/>
          </a:bodyPr>
          <a:lstStyle/>
          <a:p>
            <a:pPr marL="342900" indent="-342900">
              <a:buFont typeface="Arial" pitchFamily="34" charset="0"/>
              <a:buChar char="•"/>
            </a:pPr>
            <a:r>
              <a:rPr lang="en-US" sz="2800" dirty="0">
                <a:solidFill>
                  <a:srgbClr val="1B657C"/>
                </a:solidFill>
              </a:rPr>
              <a:t>Install Kobo Collect on your Android device.</a:t>
            </a:r>
          </a:p>
          <a:p>
            <a:pPr marL="342900" indent="-342900">
              <a:buFont typeface="Arial" pitchFamily="34" charset="0"/>
              <a:buChar char="•"/>
            </a:pPr>
            <a:r>
              <a:rPr lang="en-US" sz="2800" dirty="0">
                <a:solidFill>
                  <a:srgbClr val="1B657C"/>
                </a:solidFill>
              </a:rPr>
              <a:t>Click on    to open settings.</a:t>
            </a:r>
          </a:p>
          <a:p>
            <a:pPr marL="342900" indent="-342900">
              <a:buFont typeface="Arial" pitchFamily="34" charset="0"/>
              <a:buChar char="•"/>
            </a:pPr>
            <a:r>
              <a:rPr lang="en-US" sz="2800" dirty="0">
                <a:solidFill>
                  <a:srgbClr val="1B657C"/>
                </a:solidFill>
              </a:rPr>
              <a:t>Enter the server URL </a:t>
            </a:r>
            <a:r>
              <a:rPr lang="en-US" sz="2800" dirty="0">
                <a:solidFill>
                  <a:srgbClr val="1B657C"/>
                </a:solidFill>
                <a:hlinkClick r:id="rId3"/>
              </a:rPr>
              <a:t>https://kobocat.unhcr.org</a:t>
            </a:r>
            <a:endParaRPr lang="en-US" sz="2800" dirty="0">
              <a:solidFill>
                <a:srgbClr val="1B657C"/>
              </a:solidFill>
            </a:endParaRPr>
          </a:p>
          <a:p>
            <a:r>
              <a:rPr lang="en-US" sz="2800" dirty="0">
                <a:solidFill>
                  <a:srgbClr val="1B657C"/>
                </a:solidFill>
              </a:rPr>
              <a:t>    and your username and password.</a:t>
            </a:r>
          </a:p>
          <a:p>
            <a:pPr marL="342900" indent="-342900">
              <a:buFont typeface="Arial" pitchFamily="34" charset="0"/>
              <a:buChar char="•"/>
            </a:pPr>
            <a:r>
              <a:rPr lang="en-US" sz="2800" dirty="0">
                <a:solidFill>
                  <a:srgbClr val="1B657C"/>
                </a:solidFill>
              </a:rPr>
              <a:t>Open "Get Blank Form" and select your project.</a:t>
            </a:r>
          </a:p>
          <a:p>
            <a:pPr marL="342900" indent="-342900">
              <a:buFont typeface="Arial" pitchFamily="34" charset="0"/>
              <a:buChar char="•"/>
            </a:pPr>
            <a:r>
              <a:rPr lang="en-US" sz="2800" dirty="0">
                <a:solidFill>
                  <a:srgbClr val="1B657C"/>
                </a:solidFill>
              </a:rPr>
              <a:t>Open "Enter Data."</a:t>
            </a:r>
            <a:endParaRPr lang="en-PH" sz="2800" dirty="0">
              <a:solidFill>
                <a:srgbClr val="1B657C"/>
              </a:solidFill>
            </a:endParaRPr>
          </a:p>
        </p:txBody>
      </p:sp>
      <p:pic>
        <p:nvPicPr>
          <p:cNvPr id="4" name="Picture 3">
            <a:extLst>
              <a:ext uri="{FF2B5EF4-FFF2-40B4-BE49-F238E27FC236}">
                <a16:creationId xmlns:a16="http://schemas.microsoft.com/office/drawing/2014/main" id="{C3635840-290B-FAD2-BDFA-0F83B240CF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0935" y="1800630"/>
            <a:ext cx="209693" cy="465487"/>
          </a:xfrm>
          <a:prstGeom prst="rect">
            <a:avLst/>
          </a:prstGeom>
        </p:spPr>
      </p:pic>
      <p:pic>
        <p:nvPicPr>
          <p:cNvPr id="7" name="Picture 2">
            <a:extLst>
              <a:ext uri="{FF2B5EF4-FFF2-40B4-BE49-F238E27FC236}">
                <a16:creationId xmlns:a16="http://schemas.microsoft.com/office/drawing/2014/main" id="{C0C9F216-EBAF-2F81-D9AA-B472547935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3240" y="1049867"/>
            <a:ext cx="3760787"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666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Site Mapping Tool</a:t>
            </a:r>
            <a:endParaRPr lang="en-SD" sz="4000" b="1" dirty="0">
              <a:solidFill>
                <a:schemeClr val="bg1"/>
              </a:solidFill>
              <a:latin typeface="+mn-lt"/>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6" name="Content Placeholder 2">
            <a:extLst>
              <a:ext uri="{FF2B5EF4-FFF2-40B4-BE49-F238E27FC236}">
                <a16:creationId xmlns:a16="http://schemas.microsoft.com/office/drawing/2014/main" id="{0D2CDECA-3A76-3E34-D669-A014AEABA660}"/>
              </a:ext>
            </a:extLst>
          </p:cNvPr>
          <p:cNvSpPr txBox="1">
            <a:spLocks/>
          </p:cNvSpPr>
          <p:nvPr/>
        </p:nvSpPr>
        <p:spPr>
          <a:xfrm>
            <a:off x="939800" y="1359568"/>
            <a:ext cx="10515600" cy="1665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latin typeface="Calibri" panose="020F0502020204030204" pitchFamily="34" charset="0"/>
                <a:ea typeface="Times New Roman" panose="02020603050405020304" pitchFamily="18" charset="0"/>
              </a:rPr>
              <a:t>The Kobo-based </a:t>
            </a:r>
            <a:r>
              <a:rPr lang="en-US" u="sng" dirty="0">
                <a:solidFill>
                  <a:srgbClr val="0563C1"/>
                </a:solidFill>
                <a:latin typeface="Calibri" panose="020F0502020204030204" pitchFamily="34" charset="0"/>
                <a:ea typeface="Calibri" panose="020F0502020204030204" pitchFamily="34" charset="0"/>
                <a:hlinkClick r:id="rId3"/>
              </a:rPr>
              <a:t>Site Mapping Tool </a:t>
            </a:r>
            <a:r>
              <a:rPr lang="en-US" sz="4000" dirty="0">
                <a:effectLst/>
                <a:latin typeface="Calibri" panose="020F0502020204030204" pitchFamily="34" charset="0"/>
                <a:ea typeface="Calibri" panose="020F0502020204030204" pitchFamily="34" charset="0"/>
              </a:rPr>
              <a:t> </a:t>
            </a:r>
            <a:r>
              <a:rPr lang="en-US" dirty="0">
                <a:latin typeface="Calibri" panose="020F0502020204030204" pitchFamily="34" charset="0"/>
                <a:ea typeface="Times New Roman" panose="02020603050405020304" pitchFamily="18" charset="0"/>
              </a:rPr>
              <a:t>has been specifically designed to prepare a master list of all sites with basic site information. The tool's functionality allows for dynamic updates, ensuring that the list remains up-to-date as new sites are identified or changes occur in the existing ones.</a:t>
            </a:r>
            <a:r>
              <a:rPr lang="en-US" u="sng" dirty="0">
                <a:solidFill>
                  <a:srgbClr val="0563C1"/>
                </a:solidFill>
                <a:latin typeface="Calibri" panose="020F0502020204030204" pitchFamily="34" charset="0"/>
                <a:ea typeface="Calibri" panose="020F0502020204030204" pitchFamily="34" charset="0"/>
              </a:rPr>
              <a:t> </a:t>
            </a:r>
          </a:p>
          <a:p>
            <a:pPr>
              <a:lnSpc>
                <a:spcPct val="100000"/>
              </a:lnSpc>
              <a:spcBef>
                <a:spcPts val="0"/>
              </a:spcBef>
            </a:pPr>
            <a:endParaRPr lang="en-US" dirty="0">
              <a:latin typeface="Calibri" panose="020F0502020204030204" pitchFamily="34" charset="0"/>
              <a:ea typeface="Times New Roman" panose="02020603050405020304" pitchFamily="18" charset="0"/>
            </a:endParaRPr>
          </a:p>
          <a:p>
            <a:pPr>
              <a:lnSpc>
                <a:spcPct val="120000"/>
              </a:lnSpc>
              <a:spcBef>
                <a:spcPts val="0"/>
              </a:spcBef>
              <a:buFont typeface="Courier New" panose="02070309020205020404" pitchFamily="49" charset="0"/>
              <a:buChar char="o"/>
            </a:pPr>
            <a:r>
              <a:rPr lang="en-US" b="1" dirty="0">
                <a:latin typeface="+mj-lt"/>
                <a:ea typeface="Times New Roman" panose="02020603050405020304" pitchFamily="18" charset="0"/>
              </a:rPr>
              <a:t>Sites Unique ID (P Codes etc.) assigned through Global GIS Unit</a:t>
            </a:r>
          </a:p>
          <a:p>
            <a:pPr>
              <a:lnSpc>
                <a:spcPct val="120000"/>
              </a:lnSpc>
              <a:spcBef>
                <a:spcPts val="0"/>
              </a:spcBef>
              <a:buFont typeface="Courier New" panose="02070309020205020404" pitchFamily="49" charset="0"/>
              <a:buChar char="o"/>
            </a:pPr>
            <a:r>
              <a:rPr lang="en-US" b="1" dirty="0">
                <a:latin typeface="+mj-lt"/>
                <a:ea typeface="Times New Roman" panose="02020603050405020304" pitchFamily="18" charset="0"/>
              </a:rPr>
              <a:t>Population data (Ind &amp; HH)</a:t>
            </a:r>
          </a:p>
          <a:p>
            <a:pPr>
              <a:lnSpc>
                <a:spcPct val="120000"/>
              </a:lnSpc>
              <a:spcBef>
                <a:spcPts val="0"/>
              </a:spcBef>
              <a:buFont typeface="Courier New" panose="02070309020205020404" pitchFamily="49" charset="0"/>
              <a:buChar char="o"/>
            </a:pPr>
            <a:r>
              <a:rPr lang="en-US" b="1" dirty="0">
                <a:latin typeface="+mj-lt"/>
                <a:ea typeface="Times New Roman" panose="02020603050405020304" pitchFamily="18" charset="0"/>
              </a:rPr>
              <a:t>GPS locations clearly indicating the alternative names of sites in local language etc.</a:t>
            </a:r>
          </a:p>
        </p:txBody>
      </p:sp>
    </p:spTree>
    <p:extLst>
      <p:ext uri="{BB962C8B-B14F-4D97-AF65-F5344CB8AC3E}">
        <p14:creationId xmlns:p14="http://schemas.microsoft.com/office/powerpoint/2010/main" val="481588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Results</a:t>
            </a:r>
            <a:endParaRPr lang="en-SD" sz="4000" b="1" dirty="0">
              <a:solidFill>
                <a:schemeClr val="bg1"/>
              </a:solidFill>
              <a:latin typeface="+mn-lt"/>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9" name="Content Placeholder 6">
            <a:extLst>
              <a:ext uri="{FF2B5EF4-FFF2-40B4-BE49-F238E27FC236}">
                <a16:creationId xmlns:a16="http://schemas.microsoft.com/office/drawing/2014/main" id="{6C9EE1C4-A7DF-1D5F-DBF0-9BB5A2B08FE5}"/>
              </a:ext>
            </a:extLst>
          </p:cNvPr>
          <p:cNvSpPr>
            <a:spLocks noGrp="1"/>
          </p:cNvSpPr>
          <p:nvPr>
            <p:ph idx="1"/>
          </p:nvPr>
        </p:nvSpPr>
        <p:spPr>
          <a:xfrm>
            <a:off x="904791" y="1401937"/>
            <a:ext cx="10515600" cy="4351338"/>
          </a:xfrm>
        </p:spPr>
        <p:txBody>
          <a:bodyPr/>
          <a:lstStyle/>
          <a:p>
            <a:r>
              <a:rPr lang="en-US" dirty="0"/>
              <a:t>Results will be published on</a:t>
            </a:r>
            <a:br>
              <a:rPr lang="en-US" dirty="0"/>
            </a:br>
            <a:br>
              <a:rPr lang="en-US" dirty="0"/>
            </a:br>
            <a:r>
              <a:rPr lang="en-GB" dirty="0">
                <a:hlinkClick r:id="rId3"/>
              </a:rPr>
              <a:t>https://cccmcluster.org/operations/Sudan</a:t>
            </a:r>
            <a:endParaRPr lang="en-GB" dirty="0"/>
          </a:p>
          <a:p>
            <a:endParaRPr lang="en-GB" dirty="0"/>
          </a:p>
          <a:p>
            <a:r>
              <a:rPr lang="en-US" dirty="0">
                <a:latin typeface="Calibri" panose="020F0502020204030204" pitchFamily="34" charset="0"/>
                <a:ea typeface="Times New Roman" panose="02020603050405020304" pitchFamily="18" charset="0"/>
              </a:rPr>
              <a:t>IDPs in Gathering Sites Dashboard per State</a:t>
            </a:r>
          </a:p>
          <a:p>
            <a:endParaRPr lang="en-US" dirty="0">
              <a:latin typeface="Calibri" panose="020F0502020204030204" pitchFamily="34" charset="0"/>
              <a:ea typeface="Times New Roman" panose="02020603050405020304" pitchFamily="18" charset="0"/>
            </a:endParaRPr>
          </a:p>
          <a:p>
            <a:r>
              <a:rPr lang="en-US" dirty="0">
                <a:latin typeface="Calibri" panose="020F0502020204030204" pitchFamily="34" charset="0"/>
                <a:ea typeface="Times New Roman" panose="02020603050405020304" pitchFamily="18" charset="0"/>
              </a:rPr>
              <a:t>IDPs in Gathering Sites Master List</a:t>
            </a:r>
          </a:p>
          <a:p>
            <a:pPr marL="0" indent="0">
              <a:buNone/>
            </a:pPr>
            <a:r>
              <a:rPr lang="en-US" dirty="0">
                <a:latin typeface="Calibri" panose="020F0502020204030204" pitchFamily="34" charset="0"/>
                <a:ea typeface="Times New Roman" panose="02020603050405020304" pitchFamily="18" charset="0"/>
              </a:rPr>
              <a:t> </a:t>
            </a:r>
          </a:p>
          <a:p>
            <a:r>
              <a:rPr lang="en-GB" dirty="0">
                <a:hlinkClick r:id="rId4"/>
              </a:rPr>
              <a:t>Power BI interactive Dashboard for Sudan Operation</a:t>
            </a:r>
            <a:endParaRPr lang="en-GB" dirty="0"/>
          </a:p>
        </p:txBody>
      </p:sp>
      <p:pic>
        <p:nvPicPr>
          <p:cNvPr id="10" name="Content Placeholder 3" descr="A close up of a piece of paper&#10;&#10;Description automatically generated">
            <a:extLst>
              <a:ext uri="{FF2B5EF4-FFF2-40B4-BE49-F238E27FC236}">
                <a16:creationId xmlns:a16="http://schemas.microsoft.com/office/drawing/2014/main" id="{EE798FBE-4828-9CDA-DCF7-D5C07B125F25}"/>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942896" y="343820"/>
            <a:ext cx="1918463" cy="1918463"/>
          </a:xfrm>
          <a:prstGeom prst="rect">
            <a:avLst/>
          </a:prstGeom>
        </p:spPr>
      </p:pic>
    </p:spTree>
    <p:extLst>
      <p:ext uri="{BB962C8B-B14F-4D97-AF65-F5344CB8AC3E}">
        <p14:creationId xmlns:p14="http://schemas.microsoft.com/office/powerpoint/2010/main" val="387408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4681-F6F0-E8A9-5903-1881EF2289B7}"/>
              </a:ext>
            </a:extLst>
          </p:cNvPr>
          <p:cNvSpPr>
            <a:spLocks noGrp="1"/>
          </p:cNvSpPr>
          <p:nvPr>
            <p:ph type="title"/>
          </p:nvPr>
        </p:nvSpPr>
        <p:spPr>
          <a:xfrm>
            <a:off x="769664" y="3077360"/>
            <a:ext cx="10652672" cy="703279"/>
          </a:xfrm>
        </p:spPr>
        <p:txBody>
          <a:bodyPr>
            <a:noAutofit/>
          </a:bodyPr>
          <a:lstStyle/>
          <a:p>
            <a:pPr algn="ctr"/>
            <a:r>
              <a:rPr lang="en-US" sz="9600" b="1" dirty="0">
                <a:solidFill>
                  <a:srgbClr val="1B657C"/>
                </a:solidFill>
                <a:latin typeface="Calibri" panose="020F0502020204030204" pitchFamily="34" charset="0"/>
                <a:ea typeface="Calibri" panose="020F0502020204030204" pitchFamily="34" charset="0"/>
                <a:cs typeface="Calibri" panose="020F0502020204030204" pitchFamily="34" charset="0"/>
              </a:rPr>
              <a:t>???</a:t>
            </a:r>
            <a:endParaRPr lang="en-SD" sz="9600" b="1" dirty="0">
              <a:solidFill>
                <a:srgbClr val="1B657C"/>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close-up of a logo&#10;&#10;Description automatically generated">
            <a:extLst>
              <a:ext uri="{FF2B5EF4-FFF2-40B4-BE49-F238E27FC236}">
                <a16:creationId xmlns:a16="http://schemas.microsoft.com/office/drawing/2014/main" id="{63818A68-CCC4-2F6D-C956-D330019A63BE}"/>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Tree>
    <p:extLst>
      <p:ext uri="{BB962C8B-B14F-4D97-AF65-F5344CB8AC3E}">
        <p14:creationId xmlns:p14="http://schemas.microsoft.com/office/powerpoint/2010/main" val="131031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        Sector Overview &amp; Objective</a:t>
            </a:r>
            <a:endParaRPr lang="en-SD" sz="4000" b="1" dirty="0">
              <a:solidFill>
                <a:schemeClr val="bg1"/>
              </a:solidFill>
              <a:latin typeface="+mn-lt"/>
            </a:endParaRPr>
          </a:p>
        </p:txBody>
      </p:sp>
      <p:sp>
        <p:nvSpPr>
          <p:cNvPr id="3" name="Content Placeholder 2">
            <a:extLst>
              <a:ext uri="{FF2B5EF4-FFF2-40B4-BE49-F238E27FC236}">
                <a16:creationId xmlns:a16="http://schemas.microsoft.com/office/drawing/2014/main" id="{ADBD6F5F-D6F0-C1C1-D847-23FF70F8882E}"/>
              </a:ext>
            </a:extLst>
          </p:cNvPr>
          <p:cNvSpPr>
            <a:spLocks noGrp="1"/>
          </p:cNvSpPr>
          <p:nvPr>
            <p:ph idx="1"/>
          </p:nvPr>
        </p:nvSpPr>
        <p:spPr>
          <a:xfrm>
            <a:off x="939800" y="1303708"/>
            <a:ext cx="10515600" cy="1645846"/>
          </a:xfrm>
        </p:spPr>
        <p:txBody>
          <a:bodyPr>
            <a:normAutofit/>
          </a:bodyPr>
          <a:lstStyle/>
          <a:p>
            <a:pPr marR="0" lvl="0">
              <a:lnSpc>
                <a:spcPct val="100000"/>
              </a:lnSpc>
              <a:spcBef>
                <a:spcPts val="0"/>
              </a:spcBef>
              <a:spcAft>
                <a:spcPts val="0"/>
              </a:spcAft>
            </a:pPr>
            <a:r>
              <a:rPr lang="en-US" dirty="0">
                <a:effectLst/>
                <a:latin typeface="Calibri" panose="020F0502020204030204" pitchFamily="34" charset="0"/>
                <a:ea typeface="Times New Roman" panose="02020603050405020304" pitchFamily="18" charset="0"/>
              </a:rPr>
              <a:t>The reactivation of the Site </a:t>
            </a:r>
            <a:r>
              <a:rPr lang="en-US" dirty="0">
                <a:latin typeface="Calibri" panose="020F0502020204030204" pitchFamily="34" charset="0"/>
                <a:ea typeface="Times New Roman" panose="02020603050405020304" pitchFamily="18" charset="0"/>
              </a:rPr>
              <a:t>M</a:t>
            </a:r>
            <a:r>
              <a:rPr lang="en-US" dirty="0">
                <a:effectLst/>
                <a:latin typeface="Calibri" panose="020F0502020204030204" pitchFamily="34" charset="0"/>
                <a:ea typeface="Times New Roman" panose="02020603050405020304" pitchFamily="18" charset="0"/>
              </a:rPr>
              <a:t>anagement </a:t>
            </a:r>
            <a:r>
              <a:rPr lang="en-US" dirty="0">
                <a:latin typeface="Calibri" panose="020F0502020204030204" pitchFamily="34" charset="0"/>
                <a:ea typeface="Times New Roman" panose="02020603050405020304" pitchFamily="18" charset="0"/>
              </a:rPr>
              <a:t>S</a:t>
            </a:r>
            <a:r>
              <a:rPr lang="en-US" dirty="0">
                <a:effectLst/>
                <a:latin typeface="Calibri" panose="020F0502020204030204" pitchFamily="34" charset="0"/>
                <a:ea typeface="Times New Roman" panose="02020603050405020304" pitchFamily="18" charset="0"/>
              </a:rPr>
              <a:t>ector, which is led by UNHCR, was officially endorsed during the Humanitarian Country Team (HCT) meeting on July 18th, 2023.</a:t>
            </a:r>
          </a:p>
          <a:p>
            <a:pPr marR="0" lvl="0">
              <a:lnSpc>
                <a:spcPct val="100000"/>
              </a:lnSpc>
              <a:spcBef>
                <a:spcPts val="0"/>
              </a:spcBef>
              <a:spcAft>
                <a:spcPts val="0"/>
              </a:spcAft>
            </a:pPr>
            <a:endParaRPr lang="en-US" dirty="0">
              <a:effectLst/>
              <a:latin typeface="Calibri" panose="020F0502020204030204" pitchFamily="34" charset="0"/>
              <a:ea typeface="Times New Roman" panose="02020603050405020304" pitchFamily="18" charset="0"/>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3">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4" name="Content Placeholder 2">
            <a:extLst>
              <a:ext uri="{FF2B5EF4-FFF2-40B4-BE49-F238E27FC236}">
                <a16:creationId xmlns:a16="http://schemas.microsoft.com/office/drawing/2014/main" id="{FC71F6D2-E87A-A7C8-5D1A-EF8DD992FE82}"/>
              </a:ext>
            </a:extLst>
          </p:cNvPr>
          <p:cNvSpPr txBox="1">
            <a:spLocks/>
          </p:cNvSpPr>
          <p:nvPr/>
        </p:nvSpPr>
        <p:spPr>
          <a:xfrm>
            <a:off x="939800" y="3272118"/>
            <a:ext cx="10976276" cy="27252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spcBef>
                <a:spcPts val="0"/>
              </a:spcBef>
              <a:spcAft>
                <a:spcPts val="0"/>
              </a:spcAft>
              <a:buNone/>
            </a:pPr>
            <a:r>
              <a:rPr lang="en-US" b="1" dirty="0">
                <a:ea typeface="+mj-ea"/>
                <a:cs typeface="+mj-cs"/>
              </a:rPr>
              <a:t>Main Objective</a:t>
            </a:r>
          </a:p>
          <a:p>
            <a:pPr algn="just">
              <a:lnSpc>
                <a:spcPct val="100000"/>
              </a:lnSpc>
              <a:spcBef>
                <a:spcPts val="0"/>
              </a:spcBef>
            </a:pPr>
            <a:endParaRPr lang="en-US" dirty="0">
              <a:solidFill>
                <a:srgbClr val="000000"/>
              </a:solidFill>
              <a:latin typeface="Calibri" panose="020F0502020204030204" pitchFamily="34" charset="0"/>
            </a:endParaRPr>
          </a:p>
          <a:p>
            <a:pPr algn="just">
              <a:lnSpc>
                <a:spcPct val="100000"/>
              </a:lnSpc>
              <a:spcBef>
                <a:spcPts val="0"/>
              </a:spcBef>
            </a:pPr>
            <a:r>
              <a:rPr lang="en-US" dirty="0">
                <a:solidFill>
                  <a:srgbClr val="000000"/>
                </a:solidFill>
                <a:latin typeface="Calibri" panose="020F0502020204030204" pitchFamily="34" charset="0"/>
              </a:rPr>
              <a:t>Enable a multi-sectoral humanitarian response in displacement sites. </a:t>
            </a:r>
          </a:p>
          <a:p>
            <a:pPr marL="0" indent="0" algn="just">
              <a:lnSpc>
                <a:spcPct val="100000"/>
              </a:lnSpc>
              <a:spcBef>
                <a:spcPts val="0"/>
              </a:spcBef>
              <a:buNone/>
            </a:pPr>
            <a:endParaRPr lang="en-US" sz="800" dirty="0">
              <a:solidFill>
                <a:srgbClr val="000000"/>
              </a:solidFill>
              <a:latin typeface="Calibri" panose="020F0502020204030204" pitchFamily="34" charset="0"/>
            </a:endParaRPr>
          </a:p>
          <a:p>
            <a:pPr algn="just">
              <a:lnSpc>
                <a:spcPct val="100000"/>
              </a:lnSpc>
              <a:spcBef>
                <a:spcPts val="0"/>
              </a:spcBef>
            </a:pPr>
            <a:r>
              <a:rPr lang="en-US" dirty="0">
                <a:solidFill>
                  <a:srgbClr val="000000"/>
                </a:solidFill>
                <a:latin typeface="Calibri" panose="020F0502020204030204" pitchFamily="34" charset="0"/>
              </a:rPr>
              <a:t>Promotion of out of camp approaches to reduce risks of protracted           displacement and humanitarian dependencies (camps/site as last resort options)</a:t>
            </a:r>
          </a:p>
        </p:txBody>
      </p:sp>
      <p:pic>
        <p:nvPicPr>
          <p:cNvPr id="11" name="Graphic 10">
            <a:extLst>
              <a:ext uri="{FF2B5EF4-FFF2-40B4-BE49-F238E27FC236}">
                <a16:creationId xmlns:a16="http://schemas.microsoft.com/office/drawing/2014/main" id="{2E22AF8C-2CD5-2EFB-72D3-C185927E4D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6208" y="531702"/>
            <a:ext cx="457200" cy="457200"/>
          </a:xfrm>
          <a:prstGeom prst="rect">
            <a:avLst/>
          </a:prstGeom>
        </p:spPr>
      </p:pic>
    </p:spTree>
    <p:extLst>
      <p:ext uri="{BB962C8B-B14F-4D97-AF65-F5344CB8AC3E}">
        <p14:creationId xmlns:p14="http://schemas.microsoft.com/office/powerpoint/2010/main" val="1942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4" name="Content Placeholder 2">
            <a:extLst>
              <a:ext uri="{FF2B5EF4-FFF2-40B4-BE49-F238E27FC236}">
                <a16:creationId xmlns:a16="http://schemas.microsoft.com/office/drawing/2014/main" id="{FC71F6D2-E87A-A7C8-5D1A-EF8DD992FE82}"/>
              </a:ext>
            </a:extLst>
          </p:cNvPr>
          <p:cNvSpPr txBox="1">
            <a:spLocks/>
          </p:cNvSpPr>
          <p:nvPr/>
        </p:nvSpPr>
        <p:spPr>
          <a:xfrm>
            <a:off x="939800" y="1220048"/>
            <a:ext cx="10515600" cy="51116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spcBef>
                <a:spcPts val="0"/>
              </a:spcBef>
              <a:spcAft>
                <a:spcPts val="0"/>
              </a:spcAft>
              <a:buNone/>
            </a:pPr>
            <a:r>
              <a:rPr lang="en-US" sz="2700" b="1" dirty="0">
                <a:solidFill>
                  <a:srgbClr val="1B657C"/>
                </a:solidFill>
                <a:effectLst/>
                <a:latin typeface="Calibri" panose="020F0502020204030204" pitchFamily="34" charset="0"/>
                <a:ea typeface="Calibri" panose="020F0502020204030204" pitchFamily="34" charset="0"/>
                <a:cs typeface="Arial Narrow" panose="020B0606020202030204" pitchFamily="34" charset="0"/>
              </a:rPr>
              <a:t>Six Core </a:t>
            </a:r>
            <a:r>
              <a:rPr lang="en-US" sz="2700" b="1" dirty="0">
                <a:solidFill>
                  <a:srgbClr val="1B657C"/>
                </a:solidFill>
                <a:latin typeface="Calibri" panose="020F0502020204030204" pitchFamily="34" charset="0"/>
                <a:ea typeface="Calibri" panose="020F0502020204030204" pitchFamily="34" charset="0"/>
                <a:cs typeface="Arial Narrow" panose="020B0606020202030204" pitchFamily="34" charset="0"/>
              </a:rPr>
              <a:t>F</a:t>
            </a:r>
            <a:r>
              <a:rPr lang="en-US" sz="2700" b="1" dirty="0">
                <a:solidFill>
                  <a:srgbClr val="1B657C"/>
                </a:solidFill>
                <a:effectLst/>
                <a:latin typeface="Calibri" panose="020F0502020204030204" pitchFamily="34" charset="0"/>
                <a:ea typeface="Calibri" panose="020F0502020204030204" pitchFamily="34" charset="0"/>
                <a:cs typeface="Arial Narrow" panose="020B0606020202030204" pitchFamily="34" charset="0"/>
              </a:rPr>
              <a:t>unctions</a:t>
            </a:r>
            <a:r>
              <a:rPr lang="en-US" sz="2700"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 </a:t>
            </a:r>
            <a:endParaRPr lang="en-US" sz="2700" dirty="0">
              <a:solidFill>
                <a:srgbClr val="000000"/>
              </a:solidFill>
              <a:effectLst/>
              <a:latin typeface="Arial Narrow" panose="020B0606020202030204" pitchFamily="34" charset="0"/>
              <a:ea typeface="Calibri" panose="020F0502020204030204" pitchFamily="34" charset="0"/>
              <a:cs typeface="Arial Narrow" panose="020B0606020202030204" pitchFamily="34" charset="0"/>
            </a:endParaRP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Supporting service delivery</a:t>
            </a:r>
            <a:r>
              <a:rPr lang="en-US" sz="2700"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 </a:t>
            </a: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Informing strategic decision-making</a:t>
            </a: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Planning and strategy development</a:t>
            </a: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Advocacy</a:t>
            </a:r>
            <a:r>
              <a:rPr lang="en-US" sz="2700"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 </a:t>
            </a: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Monitoring and reporting </a:t>
            </a:r>
          </a:p>
          <a:p>
            <a:pPr marL="971550" lvl="1" indent="-514350" algn="just">
              <a:spcBef>
                <a:spcPts val="0"/>
              </a:spcBef>
              <a:buFont typeface="+mj-lt"/>
              <a:buAutoNum type="arabicPeriod"/>
            </a:pPr>
            <a:r>
              <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rPr>
              <a:t>Contingency planning/preparedness/ capacity building</a:t>
            </a:r>
          </a:p>
          <a:p>
            <a:pPr lvl="1" algn="just">
              <a:spcBef>
                <a:spcPts val="0"/>
              </a:spcBef>
            </a:pPr>
            <a:endParaRPr lang="en-US" sz="2700" b="1" dirty="0">
              <a:solidFill>
                <a:srgbClr val="000000"/>
              </a:solidFill>
              <a:effectLst/>
              <a:latin typeface="Calibri" panose="020F0502020204030204" pitchFamily="34" charset="0"/>
              <a:ea typeface="Calibri" panose="020F0502020204030204" pitchFamily="34" charset="0"/>
              <a:cs typeface="Arial Narrow" panose="020B0606020202030204" pitchFamily="34" charset="0"/>
            </a:endParaRPr>
          </a:p>
          <a:p>
            <a:pPr marL="0" marR="0" indent="0" algn="just">
              <a:lnSpc>
                <a:spcPct val="100000"/>
              </a:lnSpc>
              <a:spcBef>
                <a:spcPts val="0"/>
              </a:spcBef>
              <a:spcAft>
                <a:spcPts val="0"/>
              </a:spcAft>
              <a:buNone/>
            </a:pPr>
            <a:r>
              <a:rPr lang="en-US" sz="2700" b="1" dirty="0">
                <a:solidFill>
                  <a:srgbClr val="1B657C"/>
                </a:solidFill>
                <a:latin typeface="Calibri" panose="020F0502020204030204" pitchFamily="34" charset="0"/>
              </a:rPr>
              <a:t>Leadership: </a:t>
            </a:r>
            <a:r>
              <a:rPr lang="en-US" sz="2700" dirty="0">
                <a:solidFill>
                  <a:srgbClr val="000000"/>
                </a:solidFill>
                <a:latin typeface="Calibri" panose="020F0502020204030204" pitchFamily="34" charset="0"/>
                <a:ea typeface="Calibri" panose="020F0502020204030204" pitchFamily="34" charset="0"/>
              </a:rPr>
              <a:t>Chaired by </a:t>
            </a:r>
            <a:r>
              <a:rPr lang="en-US" sz="2700" dirty="0">
                <a:solidFill>
                  <a:srgbClr val="000000"/>
                </a:solidFill>
                <a:latin typeface="Calibri" panose="020F0502020204030204" pitchFamily="34" charset="0"/>
                <a:ea typeface="Calibri" panose="020F0502020204030204" pitchFamily="34" charset="0"/>
                <a:cs typeface="Arial Narrow" panose="020B0606020202030204" pitchFamily="34" charset="0"/>
              </a:rPr>
              <a:t>UNHCR and Co-chaired preferably an I/NNGO</a:t>
            </a:r>
            <a:endParaRPr lang="en-US" sz="2700" b="1" dirty="0">
              <a:solidFill>
                <a:srgbClr val="000000"/>
              </a:solidFill>
              <a:latin typeface="Calibri" panose="020F0502020204030204" pitchFamily="34" charset="0"/>
              <a:ea typeface="Calibri" panose="020F0502020204030204" pitchFamily="34" charset="0"/>
              <a:cs typeface="Arial Narrow" panose="020B0606020202030204" pitchFamily="34" charset="0"/>
            </a:endParaRPr>
          </a:p>
          <a:p>
            <a:pPr marL="0" marR="0" indent="0" algn="just">
              <a:lnSpc>
                <a:spcPct val="100000"/>
              </a:lnSpc>
              <a:spcBef>
                <a:spcPts val="0"/>
              </a:spcBef>
              <a:spcAft>
                <a:spcPts val="0"/>
              </a:spcAft>
              <a:buNone/>
            </a:pPr>
            <a:r>
              <a:rPr lang="en-US" sz="2700" b="1" dirty="0">
                <a:solidFill>
                  <a:srgbClr val="1B657C"/>
                </a:solidFill>
                <a:latin typeface="Calibri" panose="020F0502020204030204" pitchFamily="34" charset="0"/>
                <a:ea typeface="Calibri" panose="020F0502020204030204" pitchFamily="34" charset="0"/>
                <a:cs typeface="Arial Narrow" panose="020B0606020202030204" pitchFamily="34" charset="0"/>
              </a:rPr>
              <a:t>Membership: </a:t>
            </a:r>
            <a:r>
              <a:rPr lang="en-US" sz="2700" dirty="0">
                <a:latin typeface="Calibri" panose="020F0502020204030204" pitchFamily="34" charset="0"/>
                <a:ea typeface="Calibri" panose="020F0502020204030204" pitchFamily="34" charset="0"/>
                <a:cs typeface="Arial Narrow" panose="020B0606020202030204" pitchFamily="34" charset="0"/>
              </a:rPr>
              <a:t>All humanitarian </a:t>
            </a:r>
            <a:r>
              <a:rPr lang="en-US" sz="2700" dirty="0">
                <a:solidFill>
                  <a:srgbClr val="000000"/>
                </a:solidFill>
                <a:latin typeface="Calibri" panose="020F0502020204030204" pitchFamily="34" charset="0"/>
                <a:ea typeface="Calibri" panose="020F0502020204030204" pitchFamily="34" charset="0"/>
                <a:cs typeface="Arial Narrow" panose="020B0606020202030204" pitchFamily="34" charset="0"/>
              </a:rPr>
              <a:t>organization/entity active in the camp coordination and camp management sector or with expertise</a:t>
            </a:r>
            <a:endParaRPr lang="en-US" sz="2700" b="1" dirty="0">
              <a:solidFill>
                <a:srgbClr val="0070C0"/>
              </a:solidFill>
              <a:latin typeface="Calibri" panose="020F0502020204030204" pitchFamily="34" charset="0"/>
              <a:ea typeface="Calibri" panose="020F0502020204030204" pitchFamily="34" charset="0"/>
              <a:cs typeface="Arial Narrow" panose="020B0606020202030204" pitchFamily="34" charset="0"/>
            </a:endParaRPr>
          </a:p>
          <a:p>
            <a:pPr marL="0" marR="0" indent="0" algn="just">
              <a:lnSpc>
                <a:spcPct val="100000"/>
              </a:lnSpc>
              <a:spcBef>
                <a:spcPts val="0"/>
              </a:spcBef>
              <a:spcAft>
                <a:spcPts val="0"/>
              </a:spcAft>
              <a:buNone/>
            </a:pPr>
            <a:r>
              <a:rPr lang="en-US" sz="2700" b="1" dirty="0">
                <a:solidFill>
                  <a:srgbClr val="1B657C"/>
                </a:solidFill>
                <a:latin typeface="Calibri" panose="020F0502020204030204" pitchFamily="34" charset="0"/>
                <a:ea typeface="Calibri" panose="020F0502020204030204" pitchFamily="34" charset="0"/>
                <a:cs typeface="Arial Narrow" panose="020B0606020202030204" pitchFamily="34" charset="0"/>
              </a:rPr>
              <a:t>Frequency of meetings: </a:t>
            </a:r>
            <a:r>
              <a:rPr lang="en-US" sz="2700" dirty="0">
                <a:latin typeface="Calibri" panose="020F0502020204030204" pitchFamily="34" charset="0"/>
                <a:ea typeface="Calibri" panose="020F0502020204030204" pitchFamily="34" charset="0"/>
                <a:cs typeface="Arial Narrow" panose="020B0606020202030204" pitchFamily="34" charset="0"/>
              </a:rPr>
              <a:t>Every two weeks</a:t>
            </a:r>
          </a:p>
          <a:p>
            <a:pPr marL="457200" lvl="1" indent="0" algn="just">
              <a:spcBef>
                <a:spcPts val="0"/>
              </a:spcBef>
              <a:buNone/>
            </a:pPr>
            <a:endParaRPr lang="en-US" sz="2700" dirty="0">
              <a:solidFill>
                <a:srgbClr val="000000"/>
              </a:solidFill>
              <a:latin typeface="Calibri" panose="020F0502020204030204" pitchFamily="34" charset="0"/>
            </a:endParaRPr>
          </a:p>
        </p:txBody>
      </p:sp>
      <p:sp>
        <p:nvSpPr>
          <p:cNvPr id="9" name="Title 1">
            <a:extLst>
              <a:ext uri="{FF2B5EF4-FFF2-40B4-BE49-F238E27FC236}">
                <a16:creationId xmlns:a16="http://schemas.microsoft.com/office/drawing/2014/main" id="{97BDE43F-1444-8CB5-CDA0-8790A348B1D4}"/>
              </a:ext>
            </a:extLst>
          </p:cNvPr>
          <p:cNvSpPr txBox="1">
            <a:spLocks/>
          </p:cNvSpPr>
          <p:nvPr/>
        </p:nvSpPr>
        <p:spPr>
          <a:xfrm>
            <a:off x="939800" y="526310"/>
            <a:ext cx="10515600" cy="579129"/>
          </a:xfrm>
          <a:prstGeom prst="rect">
            <a:avLst/>
          </a:prstGeom>
          <a:solidFill>
            <a:srgbClr val="1B657C"/>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mn-lt"/>
              </a:rPr>
              <a:t>        </a:t>
            </a:r>
            <a:r>
              <a:rPr lang="en-US" sz="4100" b="1" dirty="0">
                <a:solidFill>
                  <a:schemeClr val="bg1"/>
                </a:solidFill>
                <a:latin typeface="+mn-lt"/>
              </a:rPr>
              <a:t>Roles &amp; Structure  in accordance with IASC policies </a:t>
            </a:r>
            <a:endParaRPr lang="en-SD" sz="4100" b="1" dirty="0">
              <a:solidFill>
                <a:schemeClr val="bg1"/>
              </a:solidFill>
              <a:latin typeface="+mn-lt"/>
            </a:endParaRPr>
          </a:p>
        </p:txBody>
      </p:sp>
      <p:pic>
        <p:nvPicPr>
          <p:cNvPr id="12" name="Graphic 11">
            <a:extLst>
              <a:ext uri="{FF2B5EF4-FFF2-40B4-BE49-F238E27FC236}">
                <a16:creationId xmlns:a16="http://schemas.microsoft.com/office/drawing/2014/main" id="{E03583A7-B8A3-4C15-D432-5B572D5E18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5697" y="587274"/>
            <a:ext cx="457200" cy="457200"/>
          </a:xfrm>
          <a:prstGeom prst="rect">
            <a:avLst/>
          </a:prstGeom>
        </p:spPr>
      </p:pic>
    </p:spTree>
    <p:extLst>
      <p:ext uri="{BB962C8B-B14F-4D97-AF65-F5344CB8AC3E}">
        <p14:creationId xmlns:p14="http://schemas.microsoft.com/office/powerpoint/2010/main" val="86068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838200" y="442726"/>
            <a:ext cx="10515600" cy="579129"/>
          </a:xfrm>
          <a:solidFill>
            <a:srgbClr val="1B657C"/>
          </a:solidFill>
        </p:spPr>
        <p:txBody>
          <a:bodyPr>
            <a:normAutofit fontScale="90000"/>
          </a:bodyPr>
          <a:lstStyle/>
          <a:p>
            <a:r>
              <a:rPr lang="en-US" sz="4000" b="1" dirty="0">
                <a:solidFill>
                  <a:schemeClr val="bg1"/>
                </a:solidFill>
                <a:latin typeface="+mn-lt"/>
              </a:rPr>
              <a:t>                        Priorities of National Sector Coordination</a:t>
            </a:r>
            <a:endParaRPr lang="en-SD" sz="4000" b="1" dirty="0">
              <a:solidFill>
                <a:schemeClr val="bg1"/>
              </a:solidFill>
              <a:latin typeface="+mn-lt"/>
            </a:endParaRPr>
          </a:p>
        </p:txBody>
      </p:sp>
      <p:sp>
        <p:nvSpPr>
          <p:cNvPr id="3" name="Content Placeholder 2">
            <a:extLst>
              <a:ext uri="{FF2B5EF4-FFF2-40B4-BE49-F238E27FC236}">
                <a16:creationId xmlns:a16="http://schemas.microsoft.com/office/drawing/2014/main" id="{ADBD6F5F-D6F0-C1C1-D847-23FF70F8882E}"/>
              </a:ext>
            </a:extLst>
          </p:cNvPr>
          <p:cNvSpPr>
            <a:spLocks noGrp="1"/>
          </p:cNvSpPr>
          <p:nvPr>
            <p:ph idx="1"/>
          </p:nvPr>
        </p:nvSpPr>
        <p:spPr>
          <a:xfrm>
            <a:off x="838200" y="1251926"/>
            <a:ext cx="10515600" cy="1081113"/>
          </a:xfrm>
        </p:spPr>
        <p:txBody>
          <a:bodyPr>
            <a:normAutofit/>
          </a:bodyPr>
          <a:lstStyle/>
          <a:p>
            <a:pPr>
              <a:lnSpc>
                <a:spcPct val="100000"/>
              </a:lnSpc>
              <a:spcBef>
                <a:spcPts val="0"/>
              </a:spcBef>
            </a:pPr>
            <a:r>
              <a:rPr lang="en-US" b="1" dirty="0">
                <a:effectLst/>
                <a:latin typeface="Calibri" panose="020F0502020204030204" pitchFamily="34" charset="0"/>
                <a:ea typeface="Times New Roman" panose="02020603050405020304" pitchFamily="18" charset="0"/>
              </a:rPr>
              <a:t>Partners Contact Details List</a:t>
            </a:r>
            <a:r>
              <a:rPr lang="en-US" dirty="0">
                <a:effectLst/>
                <a:latin typeface="Calibri" panose="020F0502020204030204" pitchFamily="34" charset="0"/>
                <a:ea typeface="Times New Roman" panose="02020603050405020304" pitchFamily="18" charset="0"/>
              </a:rPr>
              <a:t>: </a:t>
            </a:r>
            <a:r>
              <a:rPr lang="en-US" sz="2800" u="sng" dirty="0">
                <a:solidFill>
                  <a:srgbClr val="0563C1"/>
                </a:solidFill>
                <a:effectLst/>
                <a:latin typeface="Calibri" panose="020F0502020204030204" pitchFamily="34" charset="0"/>
                <a:ea typeface="Times New Roman" panose="02020603050405020304" pitchFamily="18" charset="0"/>
                <a:hlinkClick r:id="rId2"/>
              </a:rPr>
              <a:t>Contact List Tool</a:t>
            </a:r>
            <a:endParaRPr lang="en-US" dirty="0">
              <a:effectLst/>
              <a:latin typeface="Calibri" panose="020F0502020204030204" pitchFamily="34" charset="0"/>
              <a:ea typeface="Times New Roman" panose="02020603050405020304" pitchFamily="18" charset="0"/>
            </a:endParaRPr>
          </a:p>
          <a:p>
            <a:pPr marR="0" lvl="0">
              <a:lnSpc>
                <a:spcPct val="100000"/>
              </a:lnSpc>
              <a:spcBef>
                <a:spcPts val="0"/>
              </a:spcBef>
              <a:spcAft>
                <a:spcPts val="0"/>
              </a:spcAft>
              <a:buFont typeface="Courier New" panose="02070309020205020404" pitchFamily="49" charset="0"/>
              <a:buChar char="o"/>
            </a:pPr>
            <a:r>
              <a:rPr lang="en-US" b="1" dirty="0">
                <a:effectLst/>
                <a:latin typeface="+mj-lt"/>
                <a:ea typeface="Times New Roman" panose="02020603050405020304" pitchFamily="18" charset="0"/>
              </a:rPr>
              <a:t>Name, Organization, position, location, email and phone number</a:t>
            </a:r>
            <a:endParaRPr lang="en-US" dirty="0">
              <a:effectLst/>
              <a:latin typeface="Calibri" panose="020F0502020204030204" pitchFamily="34" charset="0"/>
              <a:ea typeface="Times New Roman" panose="02020603050405020304" pitchFamily="18" charset="0"/>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3">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
        <p:nvSpPr>
          <p:cNvPr id="6" name="Content Placeholder 2">
            <a:extLst>
              <a:ext uri="{FF2B5EF4-FFF2-40B4-BE49-F238E27FC236}">
                <a16:creationId xmlns:a16="http://schemas.microsoft.com/office/drawing/2014/main" id="{F7FC2468-5D8A-8BC4-CED7-BA33DCB4C6FA}"/>
              </a:ext>
            </a:extLst>
          </p:cNvPr>
          <p:cNvSpPr txBox="1">
            <a:spLocks/>
          </p:cNvSpPr>
          <p:nvPr/>
        </p:nvSpPr>
        <p:spPr>
          <a:xfrm>
            <a:off x="838200" y="2563110"/>
            <a:ext cx="10515600" cy="5791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dirty="0">
                <a:ea typeface="Times New Roman" panose="02020603050405020304" pitchFamily="18" charset="0"/>
              </a:rPr>
              <a:t>Sector’s </a:t>
            </a:r>
            <a:r>
              <a:rPr lang="en-US" b="1" dirty="0" err="1">
                <a:ea typeface="Times New Roman" panose="02020603050405020304" pitchFamily="18" charset="0"/>
              </a:rPr>
              <a:t>ToR</a:t>
            </a:r>
            <a:r>
              <a:rPr lang="en-US" b="1" dirty="0">
                <a:ea typeface="Times New Roman" panose="02020603050405020304" pitchFamily="18" charset="0"/>
              </a:rPr>
              <a:t> </a:t>
            </a:r>
            <a:r>
              <a:rPr lang="en-US" b="1" dirty="0">
                <a:latin typeface="+mj-lt"/>
                <a:ea typeface="Times New Roman" panose="02020603050405020304" pitchFamily="18" charset="0"/>
              </a:rPr>
              <a:t>has been endorsed and circulated to all members</a:t>
            </a:r>
          </a:p>
          <a:p>
            <a:pPr>
              <a:lnSpc>
                <a:spcPct val="100000"/>
              </a:lnSpc>
              <a:spcBef>
                <a:spcPts val="0"/>
              </a:spcBef>
            </a:pPr>
            <a:endParaRPr lang="en-US" u="sng" dirty="0">
              <a:latin typeface="+mj-lt"/>
              <a:ea typeface="Times New Roman" panose="02020603050405020304" pitchFamily="18" charset="0"/>
            </a:endParaRPr>
          </a:p>
          <a:p>
            <a:pPr>
              <a:lnSpc>
                <a:spcPct val="100000"/>
              </a:lnSpc>
              <a:spcBef>
                <a:spcPts val="0"/>
              </a:spcBef>
            </a:pPr>
            <a:endParaRPr lang="en-US" dirty="0">
              <a:latin typeface="Calibri" panose="020F0502020204030204" pitchFamily="34" charset="0"/>
              <a:ea typeface="Times New Roman" panose="02020603050405020304" pitchFamily="18" charset="0"/>
            </a:endParaRPr>
          </a:p>
        </p:txBody>
      </p:sp>
      <p:sp>
        <p:nvSpPr>
          <p:cNvPr id="10" name="Content Placeholder 2">
            <a:extLst>
              <a:ext uri="{FF2B5EF4-FFF2-40B4-BE49-F238E27FC236}">
                <a16:creationId xmlns:a16="http://schemas.microsoft.com/office/drawing/2014/main" id="{4D6FE684-F18E-AE4C-81E5-083D7AE2035E}"/>
              </a:ext>
            </a:extLst>
          </p:cNvPr>
          <p:cNvSpPr txBox="1">
            <a:spLocks/>
          </p:cNvSpPr>
          <p:nvPr/>
        </p:nvSpPr>
        <p:spPr>
          <a:xfrm>
            <a:off x="838200" y="3429000"/>
            <a:ext cx="10515600" cy="16653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1" dirty="0">
                <a:latin typeface="Calibri" panose="020F0502020204030204" pitchFamily="34" charset="0"/>
                <a:ea typeface="Times New Roman" panose="02020603050405020304" pitchFamily="18" charset="0"/>
              </a:rPr>
              <a:t>IDP in Gathering Site Mapping</a:t>
            </a:r>
            <a:r>
              <a:rPr lang="en-US" dirty="0">
                <a:latin typeface="Calibri" panose="020F0502020204030204" pitchFamily="34" charset="0"/>
                <a:ea typeface="Times New Roman" panose="02020603050405020304" pitchFamily="18" charset="0"/>
              </a:rPr>
              <a:t>: </a:t>
            </a:r>
            <a:r>
              <a:rPr lang="en-US" u="sng" dirty="0">
                <a:solidFill>
                  <a:srgbClr val="0563C1"/>
                </a:solidFill>
                <a:latin typeface="Calibri" panose="020F0502020204030204" pitchFamily="34" charset="0"/>
                <a:ea typeface="Calibri" panose="020F0502020204030204" pitchFamily="34" charset="0"/>
                <a:hlinkClick r:id="rId4"/>
              </a:rPr>
              <a:t>Site Mapping Tool </a:t>
            </a:r>
            <a:r>
              <a:rPr lang="en-US" sz="2800" dirty="0">
                <a:effectLst/>
                <a:latin typeface="Calibri" panose="020F0502020204030204" pitchFamily="34" charset="0"/>
                <a:ea typeface="Calibri" panose="020F0502020204030204" pitchFamily="34" charset="0"/>
              </a:rPr>
              <a:t> </a:t>
            </a:r>
            <a:endParaRPr lang="en-US" dirty="0">
              <a:latin typeface="Calibri" panose="020F0502020204030204" pitchFamily="34" charset="0"/>
              <a:ea typeface="Times New Roman" panose="02020603050405020304" pitchFamily="18" charset="0"/>
            </a:endParaRPr>
          </a:p>
          <a:p>
            <a:pPr>
              <a:lnSpc>
                <a:spcPct val="120000"/>
              </a:lnSpc>
              <a:spcBef>
                <a:spcPts val="0"/>
              </a:spcBef>
              <a:buFont typeface="Courier New" panose="02070309020205020404" pitchFamily="49" charset="0"/>
              <a:buChar char="o"/>
            </a:pPr>
            <a:r>
              <a:rPr lang="en-US" b="1" dirty="0">
                <a:latin typeface="+mj-lt"/>
                <a:ea typeface="Times New Roman" panose="02020603050405020304" pitchFamily="18" charset="0"/>
              </a:rPr>
              <a:t>Sites Unique ID (P Codes etc.) assigned through Global GIS Unit</a:t>
            </a:r>
          </a:p>
          <a:p>
            <a:pPr>
              <a:lnSpc>
                <a:spcPct val="120000"/>
              </a:lnSpc>
              <a:spcBef>
                <a:spcPts val="0"/>
              </a:spcBef>
              <a:buFont typeface="Courier New" panose="02070309020205020404" pitchFamily="49" charset="0"/>
              <a:buChar char="o"/>
            </a:pPr>
            <a:r>
              <a:rPr lang="en-US" b="1" dirty="0">
                <a:latin typeface="+mj-lt"/>
                <a:ea typeface="Times New Roman" panose="02020603050405020304" pitchFamily="18" charset="0"/>
              </a:rPr>
              <a:t>A master list database (excel, </a:t>
            </a:r>
            <a:r>
              <a:rPr lang="en-US" b="1" dirty="0" err="1">
                <a:latin typeface="+mj-lt"/>
                <a:ea typeface="Times New Roman" panose="02020603050405020304" pitchFamily="18" charset="0"/>
              </a:rPr>
              <a:t>sql</a:t>
            </a:r>
            <a:r>
              <a:rPr lang="en-US" b="1" dirty="0">
                <a:latin typeface="+mj-lt"/>
                <a:ea typeface="Times New Roman" panose="02020603050405020304" pitchFamily="18" charset="0"/>
              </a:rPr>
              <a:t> etc.) of sites with Population data (Ind &amp; HH), GPS locations clearly indicating the alternative names of sites in local language etc.</a:t>
            </a:r>
          </a:p>
          <a:p>
            <a:pPr>
              <a:lnSpc>
                <a:spcPct val="120000"/>
              </a:lnSpc>
              <a:spcBef>
                <a:spcPts val="0"/>
              </a:spcBef>
              <a:buFont typeface="Courier New" panose="02070309020205020404" pitchFamily="49" charset="0"/>
              <a:buChar char="o"/>
            </a:pPr>
            <a:r>
              <a:rPr lang="en-US" dirty="0">
                <a:latin typeface="Calibri" panose="020F0502020204030204" pitchFamily="34" charset="0"/>
                <a:ea typeface="Times New Roman" panose="02020603050405020304" pitchFamily="18" charset="0"/>
              </a:rPr>
              <a:t>IDPs in Gathering Sites Dashboard per State</a:t>
            </a:r>
          </a:p>
        </p:txBody>
      </p:sp>
      <p:pic>
        <p:nvPicPr>
          <p:cNvPr id="12" name="Graphic 11">
            <a:extLst>
              <a:ext uri="{FF2B5EF4-FFF2-40B4-BE49-F238E27FC236}">
                <a16:creationId xmlns:a16="http://schemas.microsoft.com/office/drawing/2014/main" id="{C7AA8E87-6C10-A8E7-92BB-3BEC982898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77304" y="506867"/>
            <a:ext cx="304800" cy="457200"/>
          </a:xfrm>
          <a:prstGeom prst="rect">
            <a:avLst/>
          </a:prstGeom>
        </p:spPr>
      </p:pic>
      <p:pic>
        <p:nvPicPr>
          <p:cNvPr id="13" name="Graphic 12">
            <a:extLst>
              <a:ext uri="{FF2B5EF4-FFF2-40B4-BE49-F238E27FC236}">
                <a16:creationId xmlns:a16="http://schemas.microsoft.com/office/drawing/2014/main" id="{0424884E-89D6-6E87-6D3A-4FE410318C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59308" y="537046"/>
            <a:ext cx="457200" cy="381000"/>
          </a:xfrm>
          <a:prstGeom prst="rect">
            <a:avLst/>
          </a:prstGeom>
        </p:spPr>
      </p:pic>
      <p:pic>
        <p:nvPicPr>
          <p:cNvPr id="14" name="Graphic 13">
            <a:extLst>
              <a:ext uri="{FF2B5EF4-FFF2-40B4-BE49-F238E27FC236}">
                <a16:creationId xmlns:a16="http://schemas.microsoft.com/office/drawing/2014/main" id="{33FA5D2D-FAFD-2551-EC97-3BAC5C7A00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6302" y="506867"/>
            <a:ext cx="342900" cy="457200"/>
          </a:xfrm>
          <a:prstGeom prst="rect">
            <a:avLst/>
          </a:prstGeom>
        </p:spPr>
      </p:pic>
      <p:pic>
        <p:nvPicPr>
          <p:cNvPr id="15" name="Graphic 14">
            <a:extLst>
              <a:ext uri="{FF2B5EF4-FFF2-40B4-BE49-F238E27FC236}">
                <a16:creationId xmlns:a16="http://schemas.microsoft.com/office/drawing/2014/main" id="{274914B7-69D3-19C2-D262-DEEA2244D1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80206" y="541790"/>
            <a:ext cx="381000" cy="381000"/>
          </a:xfrm>
          <a:prstGeom prst="rect">
            <a:avLst/>
          </a:prstGeom>
        </p:spPr>
      </p:pic>
    </p:spTree>
    <p:extLst>
      <p:ext uri="{BB962C8B-B14F-4D97-AF65-F5344CB8AC3E}">
        <p14:creationId xmlns:p14="http://schemas.microsoft.com/office/powerpoint/2010/main" val="1592624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              Priorities (Templates/ Tools) Contin……….</a:t>
            </a:r>
            <a:endParaRPr lang="en-SD" sz="4000" b="1" dirty="0">
              <a:solidFill>
                <a:schemeClr val="bg1"/>
              </a:solidFill>
              <a:latin typeface="+mn-lt"/>
            </a:endParaRPr>
          </a:p>
        </p:txBody>
      </p:sp>
      <p:sp>
        <p:nvSpPr>
          <p:cNvPr id="3" name="Content Placeholder 2">
            <a:extLst>
              <a:ext uri="{FF2B5EF4-FFF2-40B4-BE49-F238E27FC236}">
                <a16:creationId xmlns:a16="http://schemas.microsoft.com/office/drawing/2014/main" id="{ADBD6F5F-D6F0-C1C1-D847-23FF70F8882E}"/>
              </a:ext>
            </a:extLst>
          </p:cNvPr>
          <p:cNvSpPr>
            <a:spLocks noGrp="1"/>
          </p:cNvSpPr>
          <p:nvPr>
            <p:ph idx="1"/>
          </p:nvPr>
        </p:nvSpPr>
        <p:spPr>
          <a:xfrm>
            <a:off x="939800" y="1321690"/>
            <a:ext cx="10515600" cy="2903801"/>
          </a:xfrm>
        </p:spPr>
        <p:txBody>
          <a:bodyPr>
            <a:normAutofit/>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lang="en-US" b="1" dirty="0">
                <a:effectLst/>
                <a:latin typeface="Calibri" panose="020F0502020204030204" pitchFamily="34" charset="0"/>
                <a:ea typeface="Times New Roman" panose="02020603050405020304" pitchFamily="18" charset="0"/>
              </a:rPr>
              <a:t>Site Management Partners Presence (4Ws) Mapping</a:t>
            </a:r>
            <a:r>
              <a:rPr lang="en-US" dirty="0">
                <a:effectLst/>
                <a:latin typeface="Calibri" panose="020F0502020204030204" pitchFamily="34" charset="0"/>
                <a:ea typeface="Times New Roman" panose="02020603050405020304" pitchFamily="18" charset="0"/>
              </a:rPr>
              <a:t>: </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hlinkClick r:id="rId2"/>
              </a:rPr>
              <a:t>Partners Presence - 4Ws Tool</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a:lnSpc>
                <a:spcPct val="110000"/>
              </a:lnSpc>
              <a:spcBef>
                <a:spcPts val="0"/>
              </a:spcBef>
              <a:buFont typeface="Courier New" panose="02070309020205020404" pitchFamily="49" charset="0"/>
              <a:buChar char="o"/>
            </a:pPr>
            <a:r>
              <a:rPr lang="en-US" b="1" dirty="0">
                <a:effectLst/>
                <a:latin typeface="+mj-lt"/>
                <a:ea typeface="Times New Roman" panose="02020603050405020304" pitchFamily="18" charset="0"/>
              </a:rPr>
              <a:t>The 4Ws (Who, What, When, When) is under development phase and will serve as a standardized reporting tool for all activities associated with site management</a:t>
            </a:r>
            <a:endParaRPr lang="en-US" dirty="0">
              <a:effectLst/>
              <a:latin typeface="Calibri" panose="020F0502020204030204" pitchFamily="34" charset="0"/>
              <a:ea typeface="Times New Roman" panose="02020603050405020304" pitchFamily="18" charset="0"/>
            </a:endParaRP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3">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pic>
        <p:nvPicPr>
          <p:cNvPr id="4" name="Graphic 3">
            <a:extLst>
              <a:ext uri="{FF2B5EF4-FFF2-40B4-BE49-F238E27FC236}">
                <a16:creationId xmlns:a16="http://schemas.microsoft.com/office/drawing/2014/main" id="{E37167C0-A6E1-C8FC-A520-F15FE228B2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2265" y="550752"/>
            <a:ext cx="457200" cy="419100"/>
          </a:xfrm>
          <a:prstGeom prst="rect">
            <a:avLst/>
          </a:prstGeom>
        </p:spPr>
      </p:pic>
      <p:pic>
        <p:nvPicPr>
          <p:cNvPr id="7" name="Graphic 6">
            <a:extLst>
              <a:ext uri="{FF2B5EF4-FFF2-40B4-BE49-F238E27FC236}">
                <a16:creationId xmlns:a16="http://schemas.microsoft.com/office/drawing/2014/main" id="{75823252-8B6D-58CB-3C20-3F1F7BF08D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1930" y="557129"/>
            <a:ext cx="457200" cy="381000"/>
          </a:xfrm>
          <a:prstGeom prst="rect">
            <a:avLst/>
          </a:prstGeom>
        </p:spPr>
      </p:pic>
    </p:spTree>
    <p:extLst>
      <p:ext uri="{BB962C8B-B14F-4D97-AF65-F5344CB8AC3E}">
        <p14:creationId xmlns:p14="http://schemas.microsoft.com/office/powerpoint/2010/main" val="298000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            Way Forward (Assessments)</a:t>
            </a:r>
            <a:endParaRPr lang="en-SD" sz="4000" b="1" dirty="0">
              <a:solidFill>
                <a:schemeClr val="bg1"/>
              </a:solidFill>
              <a:latin typeface="+mn-lt"/>
            </a:endParaRPr>
          </a:p>
        </p:txBody>
      </p:sp>
      <p:sp>
        <p:nvSpPr>
          <p:cNvPr id="3" name="Content Placeholder 2">
            <a:extLst>
              <a:ext uri="{FF2B5EF4-FFF2-40B4-BE49-F238E27FC236}">
                <a16:creationId xmlns:a16="http://schemas.microsoft.com/office/drawing/2014/main" id="{ADBD6F5F-D6F0-C1C1-D847-23FF70F8882E}"/>
              </a:ext>
            </a:extLst>
          </p:cNvPr>
          <p:cNvSpPr>
            <a:spLocks noGrp="1"/>
          </p:cNvSpPr>
          <p:nvPr>
            <p:ph idx="1"/>
          </p:nvPr>
        </p:nvSpPr>
        <p:spPr>
          <a:xfrm>
            <a:off x="838200" y="1298608"/>
            <a:ext cx="10515600" cy="3321518"/>
          </a:xfrm>
        </p:spPr>
        <p:txBody>
          <a:bodyPr>
            <a:normAutofit/>
          </a:bodyPr>
          <a:lstStyle/>
          <a:p>
            <a:pPr marR="0" lvl="0">
              <a:lnSpc>
                <a:spcPct val="100000"/>
              </a:lnSpc>
              <a:spcBef>
                <a:spcPts val="0"/>
              </a:spcBef>
              <a:spcAft>
                <a:spcPts val="0"/>
              </a:spcAft>
            </a:pPr>
            <a:r>
              <a:rPr lang="en-US" b="1" dirty="0">
                <a:effectLst/>
                <a:latin typeface="Calibri" panose="020F0502020204030204" pitchFamily="34" charset="0"/>
                <a:ea typeface="Times New Roman" panose="02020603050405020304" pitchFamily="18" charset="0"/>
              </a:rPr>
              <a:t>Household Assessments </a:t>
            </a:r>
            <a:r>
              <a:rPr lang="en-US" dirty="0">
                <a:effectLst/>
                <a:latin typeface="Calibri" panose="020F0502020204030204" pitchFamily="34" charset="0"/>
                <a:ea typeface="Times New Roman" panose="02020603050405020304" pitchFamily="18" charset="0"/>
              </a:rPr>
              <a:t>(ex. Needs Assessment)</a:t>
            </a:r>
          </a:p>
          <a:p>
            <a:pPr marR="0" lvl="0">
              <a:lnSpc>
                <a:spcPct val="100000"/>
              </a:lnSpc>
              <a:spcBef>
                <a:spcPts val="0"/>
              </a:spcBef>
              <a:spcAft>
                <a:spcPts val="0"/>
              </a:spcAft>
            </a:pPr>
            <a:r>
              <a:rPr lang="en-US" b="1" dirty="0">
                <a:latin typeface="Calibri" panose="020F0502020204030204" pitchFamily="34" charset="0"/>
                <a:ea typeface="Times New Roman" panose="02020603050405020304" pitchFamily="18" charset="0"/>
              </a:rPr>
              <a:t>Key Informant Interview (KII) Assessments </a:t>
            </a:r>
            <a:r>
              <a:rPr lang="en-US" dirty="0">
                <a:latin typeface="Calibri" panose="020F0502020204030204" pitchFamily="34" charset="0"/>
                <a:ea typeface="Times New Roman" panose="02020603050405020304" pitchFamily="18" charset="0"/>
              </a:rPr>
              <a:t>(ex. Site Assessment)</a:t>
            </a:r>
          </a:p>
          <a:p>
            <a:pPr marR="0" lvl="0">
              <a:lnSpc>
                <a:spcPct val="100000"/>
              </a:lnSpc>
              <a:spcBef>
                <a:spcPts val="0"/>
              </a:spcBef>
              <a:spcAft>
                <a:spcPts val="0"/>
              </a:spcAft>
            </a:pPr>
            <a:r>
              <a:rPr lang="en-US" b="1" dirty="0">
                <a:effectLst/>
                <a:latin typeface="Calibri" panose="020F0502020204030204" pitchFamily="34" charset="0"/>
                <a:ea typeface="Times New Roman" panose="02020603050405020304" pitchFamily="18" charset="0"/>
              </a:rPr>
              <a:t>Enrollment Survey </a:t>
            </a:r>
            <a:r>
              <a:rPr lang="en-US" dirty="0">
                <a:effectLst/>
                <a:latin typeface="Calibri" panose="020F0502020204030204" pitchFamily="34" charset="0"/>
                <a:ea typeface="Times New Roman" panose="02020603050405020304" pitchFamily="18" charset="0"/>
              </a:rPr>
              <a:t>(ex. Camp/ Site Population Database)</a:t>
            </a:r>
          </a:p>
          <a:p>
            <a:pPr marR="0" lvl="0">
              <a:lnSpc>
                <a:spcPct val="100000"/>
              </a:lnSpc>
              <a:spcBef>
                <a:spcPts val="0"/>
              </a:spcBef>
              <a:spcAft>
                <a:spcPts val="0"/>
              </a:spcAft>
            </a:pPr>
            <a:endParaRPr lang="en-US" sz="2800" dirty="0">
              <a:effectLst/>
              <a:latin typeface="Calibri" panose="020F0502020204030204" pitchFamily="34" charset="0"/>
              <a:ea typeface="Times New Roman" panose="02020603050405020304" pitchFamily="18" charset="0"/>
            </a:endParaRPr>
          </a:p>
          <a:p>
            <a:pPr marL="0" marR="0" lvl="0" indent="0">
              <a:lnSpc>
                <a:spcPct val="100000"/>
              </a:lnSpc>
              <a:spcBef>
                <a:spcPts val="0"/>
              </a:spcBef>
              <a:spcAft>
                <a:spcPts val="0"/>
              </a:spcAft>
              <a:buNone/>
            </a:pPr>
            <a:r>
              <a:rPr lang="en-US" b="1" dirty="0">
                <a:effectLst/>
                <a:latin typeface="Calibri" panose="020F0502020204030204" pitchFamily="34" charset="0"/>
                <a:ea typeface="Times New Roman" panose="02020603050405020304" pitchFamily="18" charset="0"/>
              </a:rPr>
              <a:t>Etc.</a:t>
            </a: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pic>
        <p:nvPicPr>
          <p:cNvPr id="4" name="Graphic 3">
            <a:extLst>
              <a:ext uri="{FF2B5EF4-FFF2-40B4-BE49-F238E27FC236}">
                <a16:creationId xmlns:a16="http://schemas.microsoft.com/office/drawing/2014/main" id="{53A6F3D7-1784-47E9-28E5-2C54C452B3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3782" y="531702"/>
            <a:ext cx="457200" cy="457200"/>
          </a:xfrm>
          <a:prstGeom prst="rect">
            <a:avLst/>
          </a:prstGeom>
        </p:spPr>
      </p:pic>
      <p:pic>
        <p:nvPicPr>
          <p:cNvPr id="7" name="Graphic 6">
            <a:extLst>
              <a:ext uri="{FF2B5EF4-FFF2-40B4-BE49-F238E27FC236}">
                <a16:creationId xmlns:a16="http://schemas.microsoft.com/office/drawing/2014/main" id="{6A419AAE-1A6D-E8B8-969D-52ADF62EAC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39391" y="531702"/>
            <a:ext cx="304800" cy="457200"/>
          </a:xfrm>
          <a:prstGeom prst="rect">
            <a:avLst/>
          </a:prstGeom>
        </p:spPr>
      </p:pic>
    </p:spTree>
    <p:extLst>
      <p:ext uri="{BB962C8B-B14F-4D97-AF65-F5344CB8AC3E}">
        <p14:creationId xmlns:p14="http://schemas.microsoft.com/office/powerpoint/2010/main" val="3842853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4681-F6F0-E8A9-5903-1881EF2289B7}"/>
              </a:ext>
            </a:extLst>
          </p:cNvPr>
          <p:cNvSpPr>
            <a:spLocks noGrp="1"/>
          </p:cNvSpPr>
          <p:nvPr>
            <p:ph type="title"/>
          </p:nvPr>
        </p:nvSpPr>
        <p:spPr>
          <a:xfrm>
            <a:off x="769664" y="3077360"/>
            <a:ext cx="10652672" cy="703279"/>
          </a:xfrm>
        </p:spPr>
        <p:txBody>
          <a:bodyPr>
            <a:noAutofit/>
          </a:bodyPr>
          <a:lstStyle/>
          <a:p>
            <a:pPr algn="ctr"/>
            <a:r>
              <a:rPr lang="en-US" sz="9600" b="1" dirty="0">
                <a:solidFill>
                  <a:srgbClr val="1B657C"/>
                </a:solidFill>
                <a:latin typeface="Calibri" panose="020F0502020204030204" pitchFamily="34" charset="0"/>
                <a:ea typeface="Calibri" panose="020F0502020204030204" pitchFamily="34" charset="0"/>
                <a:cs typeface="Calibri" panose="020F0502020204030204" pitchFamily="34" charset="0"/>
              </a:rPr>
              <a:t>???</a:t>
            </a:r>
            <a:endParaRPr lang="en-SD" sz="9600" b="1" dirty="0">
              <a:solidFill>
                <a:srgbClr val="1B657C"/>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close-up of a logo&#10;&#10;Description automatically generated">
            <a:extLst>
              <a:ext uri="{FF2B5EF4-FFF2-40B4-BE49-F238E27FC236}">
                <a16:creationId xmlns:a16="http://schemas.microsoft.com/office/drawing/2014/main" id="{63818A68-CCC4-2F6D-C956-D330019A63BE}"/>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spTree>
    <p:extLst>
      <p:ext uri="{BB962C8B-B14F-4D97-AF65-F5344CB8AC3E}">
        <p14:creationId xmlns:p14="http://schemas.microsoft.com/office/powerpoint/2010/main" val="279788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939800" y="470738"/>
            <a:ext cx="10515600" cy="579129"/>
          </a:xfrm>
          <a:solidFill>
            <a:srgbClr val="1B657C"/>
          </a:solidFill>
        </p:spPr>
        <p:txBody>
          <a:bodyPr>
            <a:normAutofit fontScale="90000"/>
          </a:bodyPr>
          <a:lstStyle/>
          <a:p>
            <a:r>
              <a:rPr lang="en-US" sz="4000" b="1" dirty="0">
                <a:solidFill>
                  <a:schemeClr val="bg1"/>
                </a:solidFill>
                <a:latin typeface="+mn-lt"/>
              </a:rPr>
              <a:t>Mobile Humanitarian Data Collection Made Easy</a:t>
            </a: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pic>
        <p:nvPicPr>
          <p:cNvPr id="3" name="Picture 2">
            <a:extLst>
              <a:ext uri="{FF2B5EF4-FFF2-40B4-BE49-F238E27FC236}">
                <a16:creationId xmlns:a16="http://schemas.microsoft.com/office/drawing/2014/main" id="{7EA2EFD2-A204-4308-E660-5E271B49A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5039" y="2192866"/>
            <a:ext cx="3763601" cy="4346352"/>
          </a:xfrm>
          <a:prstGeom prst="rect">
            <a:avLst/>
          </a:prstGeom>
        </p:spPr>
      </p:pic>
      <p:sp>
        <p:nvSpPr>
          <p:cNvPr id="4" name="Title 1">
            <a:extLst>
              <a:ext uri="{FF2B5EF4-FFF2-40B4-BE49-F238E27FC236}">
                <a16:creationId xmlns:a16="http://schemas.microsoft.com/office/drawing/2014/main" id="{C5295198-B7D4-7A30-0DDC-D76D8164FB1A}"/>
              </a:ext>
            </a:extLst>
          </p:cNvPr>
          <p:cNvSpPr txBox="1">
            <a:spLocks/>
          </p:cNvSpPr>
          <p:nvPr/>
        </p:nvSpPr>
        <p:spPr>
          <a:xfrm>
            <a:off x="838200" y="1049867"/>
            <a:ext cx="8748464" cy="100584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a:solidFill>
                  <a:schemeClr val="accent6"/>
                </a:solidFill>
                <a:latin typeface="Avenir Next Demi Bold" panose="020B0703020202020204" pitchFamily="34" charset="0"/>
                <a:ea typeface="+mj-ea"/>
                <a:cs typeface="+mj-cs"/>
              </a:defRPr>
            </a:lvl1pPr>
          </a:lstStyle>
          <a:p>
            <a:r>
              <a:rPr lang="en-GB" sz="3600" dirty="0">
                <a:solidFill>
                  <a:srgbClr val="0070C0"/>
                </a:solidFill>
                <a:hlinkClick r:id="rId4"/>
              </a:rPr>
              <a:t>http://www.kobo.unhcr.org</a:t>
            </a:r>
            <a:endParaRPr lang="en-GB" sz="3600" dirty="0">
              <a:solidFill>
                <a:srgbClr val="0070C0"/>
              </a:solidFill>
            </a:endParaRPr>
          </a:p>
        </p:txBody>
      </p:sp>
    </p:spTree>
    <p:extLst>
      <p:ext uri="{BB962C8B-B14F-4D97-AF65-F5344CB8AC3E}">
        <p14:creationId xmlns:p14="http://schemas.microsoft.com/office/powerpoint/2010/main" val="3031848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2121-F4E4-47A8-6BCA-A138872BB023}"/>
              </a:ext>
            </a:extLst>
          </p:cNvPr>
          <p:cNvSpPr>
            <a:spLocks noGrp="1"/>
          </p:cNvSpPr>
          <p:nvPr>
            <p:ph type="title"/>
          </p:nvPr>
        </p:nvSpPr>
        <p:spPr>
          <a:xfrm>
            <a:off x="4870786" y="412682"/>
            <a:ext cx="6584614" cy="609070"/>
          </a:xfrm>
          <a:solidFill>
            <a:srgbClr val="1B657C"/>
          </a:solidFill>
        </p:spPr>
        <p:txBody>
          <a:bodyPr>
            <a:normAutofit fontScale="90000"/>
          </a:bodyPr>
          <a:lstStyle/>
          <a:p>
            <a:pPr algn="ctr"/>
            <a:r>
              <a:rPr lang="en-US" sz="4000" b="1" dirty="0">
                <a:solidFill>
                  <a:schemeClr val="bg1"/>
                </a:solidFill>
                <a:latin typeface="+mn-lt"/>
              </a:rPr>
              <a:t>Key Advantages</a:t>
            </a:r>
          </a:p>
        </p:txBody>
      </p:sp>
      <p:pic>
        <p:nvPicPr>
          <p:cNvPr id="5" name="Picture 4" descr="A close-up of a logo&#10;&#10;Description automatically generated">
            <a:extLst>
              <a:ext uri="{FF2B5EF4-FFF2-40B4-BE49-F238E27FC236}">
                <a16:creationId xmlns:a16="http://schemas.microsoft.com/office/drawing/2014/main" id="{BBBE666A-B581-1995-0EE8-676632DBAAB2}"/>
              </a:ext>
            </a:extLst>
          </p:cNvPr>
          <p:cNvPicPr>
            <a:picLocks noChangeAspect="1"/>
          </p:cNvPicPr>
          <p:nvPr/>
        </p:nvPicPr>
        <p:blipFill rotWithShape="1">
          <a:blip r:embed="rId2">
            <a:extLst>
              <a:ext uri="{28A0092B-C50C-407E-A947-70E740481C1C}">
                <a14:useLocalDpi xmlns:a14="http://schemas.microsoft.com/office/drawing/2010/main" val="0"/>
              </a:ext>
            </a:extLst>
          </a:blip>
          <a:srcRect l="6414" t="18181" r="23041" b="12588"/>
          <a:stretch/>
        </p:blipFill>
        <p:spPr>
          <a:xfrm>
            <a:off x="8168640" y="5852160"/>
            <a:ext cx="4023360" cy="1005840"/>
          </a:xfrm>
          <a:prstGeom prst="rect">
            <a:avLst/>
          </a:prstGeom>
        </p:spPr>
      </p:pic>
      <p:pic>
        <p:nvPicPr>
          <p:cNvPr id="6" name="Content Placeholder 3">
            <a:extLst>
              <a:ext uri="{FF2B5EF4-FFF2-40B4-BE49-F238E27FC236}">
                <a16:creationId xmlns:a16="http://schemas.microsoft.com/office/drawing/2014/main" id="{EF29EBB9-D223-4AB0-9B8B-D14A215119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378" y="406779"/>
            <a:ext cx="3150717" cy="5914200"/>
          </a:xfrm>
          <a:prstGeom prst="rect">
            <a:avLst/>
          </a:prstGeom>
        </p:spPr>
      </p:pic>
      <p:sp>
        <p:nvSpPr>
          <p:cNvPr id="7" name="TextBox 6">
            <a:extLst>
              <a:ext uri="{FF2B5EF4-FFF2-40B4-BE49-F238E27FC236}">
                <a16:creationId xmlns:a16="http://schemas.microsoft.com/office/drawing/2014/main" id="{8582D9CC-FDDB-F67E-1C04-66CA6C8359C4}"/>
              </a:ext>
            </a:extLst>
          </p:cNvPr>
          <p:cNvSpPr txBox="1"/>
          <p:nvPr/>
        </p:nvSpPr>
        <p:spPr>
          <a:xfrm>
            <a:off x="2062474" y="1846939"/>
            <a:ext cx="3133347" cy="461665"/>
          </a:xfrm>
          <a:prstGeom prst="rect">
            <a:avLst/>
          </a:prstGeom>
          <a:noFill/>
        </p:spPr>
        <p:txBody>
          <a:bodyPr wrap="square" rtlCol="0">
            <a:spAutoFit/>
          </a:bodyPr>
          <a:lstStyle/>
          <a:p>
            <a:r>
              <a:rPr lang="en-US" sz="2400" dirty="0">
                <a:solidFill>
                  <a:srgbClr val="1B657C"/>
                </a:solidFill>
              </a:rPr>
              <a:t>Collect GPS locations</a:t>
            </a:r>
            <a:endParaRPr lang="en-GB" sz="2400" dirty="0">
              <a:solidFill>
                <a:srgbClr val="1B657C"/>
              </a:solidFill>
            </a:endParaRPr>
          </a:p>
        </p:txBody>
      </p:sp>
      <p:sp>
        <p:nvSpPr>
          <p:cNvPr id="8" name="TextBox 7">
            <a:extLst>
              <a:ext uri="{FF2B5EF4-FFF2-40B4-BE49-F238E27FC236}">
                <a16:creationId xmlns:a16="http://schemas.microsoft.com/office/drawing/2014/main" id="{3B0E22EF-1B76-A53C-607C-043FA26A5B25}"/>
              </a:ext>
            </a:extLst>
          </p:cNvPr>
          <p:cNvSpPr txBox="1"/>
          <p:nvPr/>
        </p:nvSpPr>
        <p:spPr>
          <a:xfrm>
            <a:off x="2062474" y="2495011"/>
            <a:ext cx="2909536" cy="461665"/>
          </a:xfrm>
          <a:prstGeom prst="rect">
            <a:avLst/>
          </a:prstGeom>
          <a:noFill/>
        </p:spPr>
        <p:txBody>
          <a:bodyPr wrap="square" rtlCol="0">
            <a:spAutoFit/>
          </a:bodyPr>
          <a:lstStyle/>
          <a:p>
            <a:r>
              <a:rPr lang="en-US" sz="2400" dirty="0">
                <a:solidFill>
                  <a:srgbClr val="1B657C"/>
                </a:solidFill>
              </a:rPr>
              <a:t>Take a photographs</a:t>
            </a:r>
            <a:endParaRPr lang="en-GB" sz="2400" dirty="0">
              <a:solidFill>
                <a:srgbClr val="1B657C"/>
              </a:solidFill>
            </a:endParaRPr>
          </a:p>
        </p:txBody>
      </p:sp>
      <p:sp>
        <p:nvSpPr>
          <p:cNvPr id="9" name="TextBox 8">
            <a:extLst>
              <a:ext uri="{FF2B5EF4-FFF2-40B4-BE49-F238E27FC236}">
                <a16:creationId xmlns:a16="http://schemas.microsoft.com/office/drawing/2014/main" id="{886B8707-BFCF-3242-EDBB-A2DB0E2DA223}"/>
              </a:ext>
            </a:extLst>
          </p:cNvPr>
          <p:cNvSpPr txBox="1"/>
          <p:nvPr/>
        </p:nvSpPr>
        <p:spPr>
          <a:xfrm>
            <a:off x="2088301" y="3143083"/>
            <a:ext cx="3357157" cy="461665"/>
          </a:xfrm>
          <a:prstGeom prst="rect">
            <a:avLst/>
          </a:prstGeom>
          <a:noFill/>
        </p:spPr>
        <p:txBody>
          <a:bodyPr wrap="square" rtlCol="0">
            <a:spAutoFit/>
          </a:bodyPr>
          <a:lstStyle/>
          <a:p>
            <a:r>
              <a:rPr lang="en-US" sz="2400" dirty="0">
                <a:solidFill>
                  <a:srgbClr val="1B657C"/>
                </a:solidFill>
              </a:rPr>
              <a:t>Collect data offline </a:t>
            </a:r>
            <a:endParaRPr lang="en-GB" sz="2400" dirty="0">
              <a:solidFill>
                <a:srgbClr val="1B657C"/>
              </a:solidFill>
            </a:endParaRPr>
          </a:p>
        </p:txBody>
      </p:sp>
      <p:sp>
        <p:nvSpPr>
          <p:cNvPr id="10" name="TextBox 9">
            <a:extLst>
              <a:ext uri="{FF2B5EF4-FFF2-40B4-BE49-F238E27FC236}">
                <a16:creationId xmlns:a16="http://schemas.microsoft.com/office/drawing/2014/main" id="{95895046-138A-BA44-CFD0-C0EFC3E78E6D}"/>
              </a:ext>
            </a:extLst>
          </p:cNvPr>
          <p:cNvSpPr txBox="1"/>
          <p:nvPr/>
        </p:nvSpPr>
        <p:spPr>
          <a:xfrm>
            <a:off x="2087112" y="3781863"/>
            <a:ext cx="4525288" cy="461665"/>
          </a:xfrm>
          <a:prstGeom prst="rect">
            <a:avLst/>
          </a:prstGeom>
          <a:noFill/>
        </p:spPr>
        <p:txBody>
          <a:bodyPr wrap="square" rtlCol="0">
            <a:spAutoFit/>
          </a:bodyPr>
          <a:lstStyle/>
          <a:p>
            <a:r>
              <a:rPr lang="en-US" sz="2400" dirty="0">
                <a:solidFill>
                  <a:srgbClr val="1B657C"/>
                </a:solidFill>
              </a:rPr>
              <a:t>Sync data immediately or later</a:t>
            </a:r>
            <a:endParaRPr lang="en-GB" sz="2400" dirty="0">
              <a:solidFill>
                <a:srgbClr val="1B657C"/>
              </a:solidFill>
            </a:endParaRPr>
          </a:p>
        </p:txBody>
      </p:sp>
      <p:sp>
        <p:nvSpPr>
          <p:cNvPr id="11" name="TextBox 10">
            <a:extLst>
              <a:ext uri="{FF2B5EF4-FFF2-40B4-BE49-F238E27FC236}">
                <a16:creationId xmlns:a16="http://schemas.microsoft.com/office/drawing/2014/main" id="{85FE0800-77A0-769B-24EC-04C2F2D85D12}"/>
              </a:ext>
            </a:extLst>
          </p:cNvPr>
          <p:cNvSpPr txBox="1"/>
          <p:nvPr/>
        </p:nvSpPr>
        <p:spPr>
          <a:xfrm>
            <a:off x="2062473" y="4318564"/>
            <a:ext cx="7923356" cy="461665"/>
          </a:xfrm>
          <a:prstGeom prst="rect">
            <a:avLst/>
          </a:prstGeom>
          <a:noFill/>
        </p:spPr>
        <p:txBody>
          <a:bodyPr wrap="square" rtlCol="0">
            <a:spAutoFit/>
          </a:bodyPr>
          <a:lstStyle/>
          <a:p>
            <a:r>
              <a:rPr lang="en-US" sz="2400" dirty="0">
                <a:solidFill>
                  <a:srgbClr val="1B657C"/>
                </a:solidFill>
              </a:rPr>
              <a:t>Collect data on paper form and data entry on browser</a:t>
            </a:r>
            <a:endParaRPr lang="en-GB" sz="2400" dirty="0">
              <a:solidFill>
                <a:srgbClr val="1B657C"/>
              </a:solidFill>
            </a:endParaRPr>
          </a:p>
        </p:txBody>
      </p:sp>
      <p:sp>
        <p:nvSpPr>
          <p:cNvPr id="12" name="TextBox 11">
            <a:extLst>
              <a:ext uri="{FF2B5EF4-FFF2-40B4-BE49-F238E27FC236}">
                <a16:creationId xmlns:a16="http://schemas.microsoft.com/office/drawing/2014/main" id="{BD287B1C-6A03-5923-2853-9F432FA9F9B9}"/>
              </a:ext>
            </a:extLst>
          </p:cNvPr>
          <p:cNvSpPr txBox="1"/>
          <p:nvPr/>
        </p:nvSpPr>
        <p:spPr>
          <a:xfrm>
            <a:off x="2062473" y="5015291"/>
            <a:ext cx="6341297" cy="461665"/>
          </a:xfrm>
          <a:prstGeom prst="rect">
            <a:avLst/>
          </a:prstGeom>
          <a:noFill/>
        </p:spPr>
        <p:txBody>
          <a:bodyPr wrap="square" rtlCol="0">
            <a:spAutoFit/>
          </a:bodyPr>
          <a:lstStyle/>
          <a:p>
            <a:r>
              <a:rPr lang="en-US" sz="2400" dirty="0">
                <a:solidFill>
                  <a:srgbClr val="1B657C"/>
                </a:solidFill>
              </a:rPr>
              <a:t>Collect on mobile devices</a:t>
            </a:r>
            <a:endParaRPr lang="en-GB" sz="2400" dirty="0">
              <a:solidFill>
                <a:srgbClr val="1B657C"/>
              </a:solidFill>
            </a:endParaRPr>
          </a:p>
        </p:txBody>
      </p:sp>
      <p:sp>
        <p:nvSpPr>
          <p:cNvPr id="13" name="TextBox 12">
            <a:extLst>
              <a:ext uri="{FF2B5EF4-FFF2-40B4-BE49-F238E27FC236}">
                <a16:creationId xmlns:a16="http://schemas.microsoft.com/office/drawing/2014/main" id="{BAB38738-D9DB-FC62-6321-13DA604E7CF5}"/>
              </a:ext>
            </a:extLst>
          </p:cNvPr>
          <p:cNvSpPr txBox="1"/>
          <p:nvPr/>
        </p:nvSpPr>
        <p:spPr>
          <a:xfrm>
            <a:off x="2062473" y="5735371"/>
            <a:ext cx="6341297" cy="830997"/>
          </a:xfrm>
          <a:prstGeom prst="rect">
            <a:avLst/>
          </a:prstGeom>
          <a:noFill/>
        </p:spPr>
        <p:txBody>
          <a:bodyPr wrap="square" rtlCol="0">
            <a:spAutoFit/>
          </a:bodyPr>
          <a:lstStyle/>
          <a:p>
            <a:r>
              <a:rPr lang="en-US" sz="2400" dirty="0">
                <a:solidFill>
                  <a:srgbClr val="1B657C"/>
                </a:solidFill>
              </a:rPr>
              <a:t>Design your own digital forms without programming</a:t>
            </a:r>
            <a:endParaRPr lang="en-GB" sz="2400" dirty="0">
              <a:solidFill>
                <a:srgbClr val="1B657C"/>
              </a:solidFill>
            </a:endParaRPr>
          </a:p>
        </p:txBody>
      </p:sp>
      <p:sp>
        <p:nvSpPr>
          <p:cNvPr id="14" name="Title 1">
            <a:extLst>
              <a:ext uri="{FF2B5EF4-FFF2-40B4-BE49-F238E27FC236}">
                <a16:creationId xmlns:a16="http://schemas.microsoft.com/office/drawing/2014/main" id="{9DD0A7EF-C3C0-CDB6-390D-06C9FEA07F90}"/>
              </a:ext>
            </a:extLst>
          </p:cNvPr>
          <p:cNvSpPr txBox="1">
            <a:spLocks/>
          </p:cNvSpPr>
          <p:nvPr/>
        </p:nvSpPr>
        <p:spPr>
          <a:xfrm>
            <a:off x="676687" y="403390"/>
            <a:ext cx="1786499" cy="609070"/>
          </a:xfrm>
          <a:prstGeom prst="rect">
            <a:avLst/>
          </a:prstGeom>
          <a:solidFill>
            <a:srgbClr val="1B657C"/>
          </a:solid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4000" b="1" dirty="0">
              <a:solidFill>
                <a:schemeClr val="bg1"/>
              </a:solidFill>
              <a:latin typeface="+mn-lt"/>
            </a:endParaRPr>
          </a:p>
        </p:txBody>
      </p:sp>
    </p:spTree>
    <p:extLst>
      <p:ext uri="{BB962C8B-B14F-4D97-AF65-F5344CB8AC3E}">
        <p14:creationId xmlns:p14="http://schemas.microsoft.com/office/powerpoint/2010/main" val="3909891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1851</TotalTime>
  <Words>738</Words>
  <Application>Microsoft Office PowerPoint</Application>
  <PresentationFormat>Widescreen</PresentationFormat>
  <Paragraphs>79</Paragraphs>
  <Slides>13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-apple-system</vt:lpstr>
      <vt:lpstr>Arial</vt:lpstr>
      <vt:lpstr>Arial Narrow</vt:lpstr>
      <vt:lpstr>Avenir Next Demi Bold</vt:lpstr>
      <vt:lpstr>Calibri</vt:lpstr>
      <vt:lpstr>Calibri Light</vt:lpstr>
      <vt:lpstr>Courier New</vt:lpstr>
      <vt:lpstr>Office Theme</vt:lpstr>
      <vt:lpstr>IDPs in Gathering Sites Mapping Exercise Training  26th September 2023</vt:lpstr>
      <vt:lpstr>        Sector Overview &amp; Objective</vt:lpstr>
      <vt:lpstr>PowerPoint Presentation</vt:lpstr>
      <vt:lpstr>                        Priorities of National Sector Coordination</vt:lpstr>
      <vt:lpstr>              Priorities (Templates/ Tools) Contin……….</vt:lpstr>
      <vt:lpstr>            Way Forward (Assessments)</vt:lpstr>
      <vt:lpstr>???</vt:lpstr>
      <vt:lpstr>Mobile Humanitarian Data Collection Made Easy</vt:lpstr>
      <vt:lpstr>Key Advantages</vt:lpstr>
      <vt:lpstr>Kobo Configuration on Tablet/ Mobile Phone</vt:lpstr>
      <vt:lpstr>Site Mapping Tool</vt:lpstr>
      <vt:lpstr>Results</vt:lpstr>
      <vt:lpst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Sudan Site Management Sector Meeting</dc:title>
  <dc:creator>Deograsias Mallya</dc:creator>
  <cp:lastModifiedBy>Deograsias</cp:lastModifiedBy>
  <cp:revision>21</cp:revision>
  <dcterms:created xsi:type="dcterms:W3CDTF">2023-07-30T09:40:31Z</dcterms:created>
  <dcterms:modified xsi:type="dcterms:W3CDTF">2023-10-26T19:45:38Z</dcterms:modified>
</cp:coreProperties>
</file>