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3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31B1F6-C791-4C20-9710-892A1B52DC19}" v="2" dt="2022-03-22T09:50:13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5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uk-UA" sz="1400" b="0" strike="noStrike" spc="-1">
                <a:solidFill>
                  <a:srgbClr val="000000"/>
                </a:solidFill>
                <a:latin typeface="Arial"/>
              </a:rPr>
              <a:t>Для переміщення сторінки клацніть мишею</a:t>
            </a: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uk-UA" sz="2000" b="0" strike="noStrike" spc="-1">
                <a:latin typeface="Arial"/>
              </a:rPr>
              <a:t>Для редагування формату приміток клацніть мишею</a:t>
            </a:r>
          </a:p>
        </p:txBody>
      </p:sp>
      <p:sp>
        <p:nvSpPr>
          <p:cNvPr id="12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uk-UA" sz="1400" b="0" strike="noStrike" spc="-1">
                <a:latin typeface="Times New Roman"/>
              </a:rPr>
              <a:t>&lt;заголовок&gt;</a:t>
            </a:r>
          </a:p>
        </p:txBody>
      </p:sp>
      <p:sp>
        <p:nvSpPr>
          <p:cNvPr id="12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uk-UA" sz="1400" b="0" strike="noStrike" spc="-1">
                <a:latin typeface="Times New Roman"/>
              </a:rPr>
              <a:t>&lt;дата/час&gt;</a:t>
            </a:r>
          </a:p>
        </p:txBody>
      </p:sp>
      <p:sp>
        <p:nvSpPr>
          <p:cNvPr id="12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uk-UA" sz="1400" b="0" strike="noStrike" spc="-1">
                <a:latin typeface="Times New Roman"/>
              </a:rPr>
              <a:t>&lt;нижній колонтитул&gt;</a:t>
            </a:r>
          </a:p>
        </p:txBody>
      </p:sp>
      <p:sp>
        <p:nvSpPr>
          <p:cNvPr id="12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F6280DB1-9E84-4694-83DE-DC375B178901}" type="slidenum">
              <a:rPr lang="uk-UA" sz="1400" b="0" strike="noStrike" spc="-1">
                <a:latin typeface="Times New Roman"/>
              </a:rPr>
              <a:t>‹#›</a:t>
            </a:fld>
            <a:endParaRPr lang="uk-UA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320" y="1143000"/>
            <a:ext cx="4365360" cy="3085920"/>
          </a:xfrm>
          <a:prstGeom prst="rect">
            <a:avLst/>
          </a:prstGeom>
        </p:spPr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545456"/>
                </a:solidFill>
                <a:latin typeface="Calibri"/>
                <a:ea typeface="Calibri"/>
              </a:rPr>
              <a:t>Activity 1A and B: </a:t>
            </a:r>
            <a:endParaRPr lang="uk-UA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200" b="0" strike="noStrike" spc="-1">
              <a:latin typeface="Arial"/>
            </a:endParaRPr>
          </a:p>
        </p:txBody>
      </p:sp>
      <p:sp>
        <p:nvSpPr>
          <p:cNvPr id="20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1058A83-5202-4669-81E0-AE34C54A6621}" type="slidenum">
              <a:rPr lang="en-GB" sz="1400" b="0" strike="noStrike" spc="-1">
                <a:latin typeface="Times New Roman"/>
              </a:rPr>
              <a:t>1</a:t>
            </a:fld>
            <a:endParaRPr lang="uk-UA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320" y="1143000"/>
            <a:ext cx="4365360" cy="3085920"/>
          </a:xfrm>
          <a:prstGeom prst="rect">
            <a:avLst/>
          </a:prstGeom>
        </p:spPr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Elena</a:t>
            </a:r>
            <a:endParaRPr lang="uk-UA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200" b="0" strike="noStrike" spc="-1">
              <a:latin typeface="Arial"/>
            </a:endParaRPr>
          </a:p>
        </p:txBody>
      </p:sp>
      <p:sp>
        <p:nvSpPr>
          <p:cNvPr id="23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6FDCDF3-2984-4316-835F-FC03916913A1}" type="slidenum">
              <a:rPr lang="en-GB" sz="1400" b="0" strike="noStrike" spc="-1">
                <a:latin typeface="Times New Roman"/>
              </a:rPr>
              <a:t>10</a:t>
            </a:fld>
            <a:endParaRPr lang="uk-UA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320" y="1143000"/>
            <a:ext cx="4365360" cy="3085920"/>
          </a:xfrm>
          <a:prstGeom prst="rect">
            <a:avLst/>
          </a:prstGeom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Marco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23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A0E13A8-AF50-4245-85F1-0A60C4637EAB}" type="slidenum">
              <a:rPr lang="en-GB" sz="1400" b="0" strike="noStrike" spc="-1">
                <a:latin typeface="Times New Roman"/>
              </a:rPr>
              <a:t>11</a:t>
            </a:fld>
            <a:endParaRPr lang="uk-UA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320" y="1143000"/>
            <a:ext cx="4365360" cy="3085920"/>
          </a:xfrm>
          <a:prstGeom prst="rect">
            <a:avLst/>
          </a:prstGeom>
        </p:spPr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uk-UA" sz="2000" b="0" strike="noStrike" spc="-1">
              <a:latin typeface="Arial"/>
            </a:endParaRPr>
          </a:p>
        </p:txBody>
      </p:sp>
      <p:sp>
        <p:nvSpPr>
          <p:cNvPr id="24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C1843D5-2660-4C3C-A59B-E515A2696FBE}" type="slidenum">
              <a:rPr lang="en-GB" sz="1400" b="0" strike="noStrike" spc="-1">
                <a:latin typeface="Times New Roman"/>
              </a:rPr>
              <a:t>12</a:t>
            </a:fld>
            <a:endParaRPr lang="uk-UA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320" y="1143000"/>
            <a:ext cx="4365360" cy="3085920"/>
          </a:xfrm>
          <a:prstGeom prst="rect">
            <a:avLst/>
          </a:prstGeom>
        </p:spPr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uk-UA" sz="2000" b="0" strike="noStrike" spc="-1">
              <a:latin typeface="Arial"/>
            </a:endParaRPr>
          </a:p>
        </p:txBody>
      </p:sp>
      <p:sp>
        <p:nvSpPr>
          <p:cNvPr id="24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253FCC2-D2F6-4D1F-A609-88C93E5E8726}" type="slidenum">
              <a:rPr lang="en-GB" sz="1400" b="0" strike="noStrike" spc="-1">
                <a:latin typeface="Times New Roman"/>
              </a:rPr>
              <a:t>13</a:t>
            </a:fld>
            <a:endParaRPr lang="uk-UA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320" y="1143000"/>
            <a:ext cx="4365360" cy="3085920"/>
          </a:xfrm>
          <a:prstGeom prst="rect">
            <a:avLst/>
          </a:prstGeom>
        </p:spPr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uk-UA" sz="2000" b="0" strike="noStrike" spc="-1">
              <a:latin typeface="Arial"/>
            </a:endParaRPr>
          </a:p>
        </p:txBody>
      </p:sp>
      <p:sp>
        <p:nvSpPr>
          <p:cNvPr id="24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CB5DF15-A5AC-4941-A19A-D64D1B1FC49C}" type="slidenum">
              <a:rPr lang="en-GB" sz="1400" b="0" strike="noStrike" spc="-1">
                <a:latin typeface="Times New Roman"/>
              </a:rPr>
              <a:t>14</a:t>
            </a:fld>
            <a:endParaRPr lang="uk-UA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320" y="1143000"/>
            <a:ext cx="4365360" cy="3085920"/>
          </a:xfrm>
          <a:prstGeom prst="rect">
            <a:avLst/>
          </a:prstGeom>
        </p:spPr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uk-UA" sz="2000" b="0" strike="noStrike" spc="-1">
              <a:latin typeface="Arial"/>
            </a:endParaRPr>
          </a:p>
        </p:txBody>
      </p:sp>
      <p:sp>
        <p:nvSpPr>
          <p:cNvPr id="24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A223B42-8AA2-4EC0-B997-BC2BF40163AE}" type="slidenum">
              <a:rPr lang="en-GB" sz="1400" b="0" strike="noStrike" spc="-1">
                <a:latin typeface="Times New Roman"/>
              </a:rPr>
              <a:t>15</a:t>
            </a:fld>
            <a:endParaRPr lang="uk-UA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320" y="1143000"/>
            <a:ext cx="4365360" cy="3085920"/>
          </a:xfrm>
          <a:prstGeom prst="rect">
            <a:avLst/>
          </a:prstGeom>
        </p:spPr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uk-UA" sz="2000" b="0" strike="noStrike" spc="-1">
              <a:latin typeface="Arial"/>
            </a:endParaRPr>
          </a:p>
        </p:txBody>
      </p:sp>
      <p:sp>
        <p:nvSpPr>
          <p:cNvPr id="25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44FCD54-66A1-495A-BC17-517172EB0414}" type="slidenum">
              <a:rPr lang="en-GB" sz="1400" b="0" strike="noStrike" spc="-1">
                <a:latin typeface="Times New Roman"/>
              </a:rPr>
              <a:t>16</a:t>
            </a:fld>
            <a:endParaRPr lang="uk-UA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320" y="1143000"/>
            <a:ext cx="4365360" cy="3085920"/>
          </a:xfrm>
          <a:prstGeom prst="rect">
            <a:avLst/>
          </a:prstGeom>
        </p:spPr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uk-UA" sz="2000" b="0" strike="noStrike" spc="-1">
              <a:latin typeface="Arial"/>
            </a:endParaRPr>
          </a:p>
        </p:txBody>
      </p:sp>
      <p:sp>
        <p:nvSpPr>
          <p:cNvPr id="25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78AF8C9-EC5F-4244-B4C4-9F7DF6FF64C0}" type="slidenum">
              <a:rPr lang="en-GB" sz="1400" b="0" strike="noStrike" spc="-1">
                <a:latin typeface="Times New Roman"/>
              </a:rPr>
              <a:t>17</a:t>
            </a:fld>
            <a:endParaRPr lang="uk-UA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320" y="1143000"/>
            <a:ext cx="4365360" cy="3085920"/>
          </a:xfrm>
          <a:prstGeom prst="rect">
            <a:avLst/>
          </a:prstGeom>
        </p:spPr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uk-UA" sz="2000" b="0" strike="noStrike" spc="-1">
              <a:latin typeface="Arial"/>
            </a:endParaRPr>
          </a:p>
        </p:txBody>
      </p:sp>
      <p:sp>
        <p:nvSpPr>
          <p:cNvPr id="25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E01A4D9-6DD5-4A8F-809F-DC9777D9921F}" type="slidenum">
              <a:rPr lang="en-GB" sz="1400" b="0" strike="noStrike" spc="-1">
                <a:latin typeface="Times New Roman"/>
              </a:rPr>
              <a:t>18</a:t>
            </a:fld>
            <a:endParaRPr lang="uk-UA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320" y="1143000"/>
            <a:ext cx="4365360" cy="3085920"/>
          </a:xfrm>
          <a:prstGeom prst="rect">
            <a:avLst/>
          </a:prstGeom>
        </p:spPr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Elena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26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26F9723-FA90-4458-A6DB-B8A7AC06DBE1}" type="slidenum">
              <a:rPr lang="en-GB" sz="1400" b="0" strike="noStrike" spc="-1">
                <a:latin typeface="Times New Roman"/>
              </a:rPr>
              <a:t>19</a:t>
            </a:fld>
            <a:endParaRPr lang="uk-UA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320" y="1143000"/>
            <a:ext cx="4365360" cy="3085920"/>
          </a:xfrm>
          <a:prstGeom prst="rect">
            <a:avLst/>
          </a:prstGeom>
        </p:spPr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Please adapt this slide to the session. </a:t>
            </a:r>
            <a:endParaRPr lang="uk-UA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200" b="0" strike="noStrike" spc="-1">
              <a:latin typeface="Arial"/>
            </a:endParaRPr>
          </a:p>
        </p:txBody>
      </p:sp>
      <p:sp>
        <p:nvSpPr>
          <p:cNvPr id="21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543AA589-4077-40CD-8750-77434351351A}" type="slidenum">
              <a:rPr lang="en-GB" sz="1400" b="0" strike="noStrike" spc="-1">
                <a:latin typeface="Times New Roman"/>
              </a:rPr>
              <a:t>2</a:t>
            </a:fld>
            <a:endParaRPr lang="uk-UA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320" y="1143000"/>
            <a:ext cx="4365360" cy="3085920"/>
          </a:xfrm>
          <a:prstGeom prst="rect">
            <a:avLst/>
          </a:prstGeom>
        </p:spPr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Elena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26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D1C4731-835D-4620-8F10-402C162B44C8}" type="slidenum">
              <a:rPr lang="en-GB" sz="1400" b="0" strike="noStrike" spc="-1">
                <a:latin typeface="Times New Roman"/>
              </a:rPr>
              <a:t>20</a:t>
            </a:fld>
            <a:endParaRPr lang="uk-UA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320" y="1143000"/>
            <a:ext cx="4365360" cy="3085920"/>
          </a:xfrm>
          <a:prstGeom prst="rect">
            <a:avLst/>
          </a:prstGeom>
        </p:spPr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Elena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26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183B3B9-1177-4DBA-BC41-5A4CE7D497CE}" type="slidenum">
              <a:rPr lang="en-GB" sz="1400" b="0" strike="noStrike" spc="-1">
                <a:latin typeface="Times New Roman"/>
              </a:rPr>
              <a:t>21</a:t>
            </a:fld>
            <a:endParaRPr lang="uk-UA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320" y="1143000"/>
            <a:ext cx="4365360" cy="3085920"/>
          </a:xfrm>
          <a:prstGeom prst="rect">
            <a:avLst/>
          </a:prstGeom>
        </p:spPr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Marco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27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FE762B4-CECD-4E3F-9657-2E36761C9CEB}" type="slidenum">
              <a:rPr lang="en-GB" sz="1400" b="0" strike="noStrike" spc="-1">
                <a:latin typeface="Times New Roman"/>
              </a:rPr>
              <a:t>22</a:t>
            </a:fld>
            <a:endParaRPr lang="uk-UA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320" y="1143000"/>
            <a:ext cx="4365360" cy="3085920"/>
          </a:xfrm>
          <a:prstGeom prst="rect">
            <a:avLst/>
          </a:prstGeom>
        </p:spPr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Alisa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27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2B33EEB-7C0A-48F5-B87B-4A0489A840D5}" type="slidenum">
              <a:rPr lang="en-GB" sz="1400" b="0" strike="noStrike" spc="-1">
                <a:latin typeface="Times New Roman"/>
              </a:rPr>
              <a:t>23</a:t>
            </a:fld>
            <a:endParaRPr lang="uk-UA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320" y="1143000"/>
            <a:ext cx="4365360" cy="3085920"/>
          </a:xfrm>
          <a:prstGeom prst="rect">
            <a:avLst/>
          </a:prstGeom>
        </p:spPr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Alisa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27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DB48454-6AAD-4AEE-8F21-DFFFD484A850}" type="slidenum">
              <a:rPr lang="en-GB" sz="1400" b="0" strike="noStrike" spc="-1">
                <a:latin typeface="Times New Roman"/>
              </a:rPr>
              <a:t>24</a:t>
            </a:fld>
            <a:endParaRPr lang="uk-UA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320" y="1143000"/>
            <a:ext cx="4365360" cy="3085920"/>
          </a:xfrm>
          <a:prstGeom prst="rect">
            <a:avLst/>
          </a:prstGeom>
        </p:spPr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Marco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27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114EB178-CFB0-44EC-BA43-43F18C04EA14}" type="slidenum">
              <a:rPr lang="en-GB" sz="1400" b="0" strike="noStrike" spc="-1">
                <a:latin typeface="Times New Roman"/>
              </a:rPr>
              <a:t>25</a:t>
            </a:fld>
            <a:endParaRPr lang="uk-UA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Marco, Elena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28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246320" y="1143000"/>
            <a:ext cx="4365360" cy="308592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320" y="1143000"/>
            <a:ext cx="4365360" cy="3085920"/>
          </a:xfrm>
          <a:prstGeom prst="rect">
            <a:avLst/>
          </a:prstGeom>
        </p:spPr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Elena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21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3866DA7-4D44-4F4F-AF4E-98CA159C743E}" type="slidenum">
              <a:rPr lang="en-GB" sz="1400" b="0" strike="noStrike" spc="-1">
                <a:latin typeface="Times New Roman"/>
              </a:rPr>
              <a:t>3</a:t>
            </a:fld>
            <a:endParaRPr lang="uk-UA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320" y="1143000"/>
            <a:ext cx="4365360" cy="3085920"/>
          </a:xfrm>
          <a:prstGeom prst="rect">
            <a:avLst/>
          </a:prstGeom>
        </p:spPr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Elena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21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706B84D-AF25-4E40-96F4-21DABAC63144}" type="slidenum">
              <a:rPr lang="en-GB" sz="1400" b="0" strike="noStrike" spc="-1">
                <a:latin typeface="Times New Roman"/>
              </a:rPr>
              <a:t>4</a:t>
            </a:fld>
            <a:endParaRPr lang="uk-UA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320" y="1143000"/>
            <a:ext cx="4365360" cy="3085920"/>
          </a:xfrm>
          <a:prstGeom prst="rect">
            <a:avLst/>
          </a:prstGeom>
        </p:spPr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Marco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21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0DE59E0-B0D4-4DF1-A186-7219F7894992}" type="slidenum">
              <a:rPr lang="en-GB" sz="1400" b="0" strike="noStrike" spc="-1">
                <a:latin typeface="Times New Roman"/>
              </a:rPr>
              <a:t>5</a:t>
            </a:fld>
            <a:endParaRPr lang="uk-UA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320" y="1143000"/>
            <a:ext cx="4365360" cy="3085920"/>
          </a:xfrm>
          <a:prstGeom prst="rect">
            <a:avLst/>
          </a:prstGeom>
        </p:spPr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Elena</a:t>
            </a:r>
            <a:endParaRPr lang="uk-UA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200" b="0" strike="noStrike" spc="-1">
              <a:latin typeface="Arial"/>
            </a:endParaRPr>
          </a:p>
        </p:txBody>
      </p:sp>
      <p:sp>
        <p:nvSpPr>
          <p:cNvPr id="22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8A4893A-8D42-4D65-B014-BA683E92EDE4}" type="slidenum">
              <a:rPr lang="en-GB" sz="1400" b="0" strike="noStrike" spc="-1">
                <a:latin typeface="Times New Roman"/>
              </a:rPr>
              <a:t>6</a:t>
            </a:fld>
            <a:endParaRPr lang="uk-UA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320" y="1143000"/>
            <a:ext cx="4365360" cy="3085920"/>
          </a:xfrm>
          <a:prstGeom prst="rect">
            <a:avLst/>
          </a:prstGeom>
        </p:spPr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545456"/>
                </a:solidFill>
                <a:latin typeface="Calibri"/>
                <a:ea typeface="Calibri"/>
              </a:rPr>
              <a:t>Elena</a:t>
            </a:r>
            <a:endParaRPr lang="uk-UA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200" b="0" strike="noStrike" spc="-1">
              <a:latin typeface="Arial"/>
            </a:endParaRPr>
          </a:p>
        </p:txBody>
      </p:sp>
      <p:sp>
        <p:nvSpPr>
          <p:cNvPr id="22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207F8B0-3758-4366-90A0-E3A4A5DE9DAC}" type="slidenum">
              <a:rPr lang="en-GB" sz="1400" b="0" strike="noStrike" spc="-1">
                <a:latin typeface="Times New Roman"/>
              </a:rPr>
              <a:t>7</a:t>
            </a:fld>
            <a:endParaRPr lang="uk-UA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320" y="1143000"/>
            <a:ext cx="4365360" cy="3085920"/>
          </a:xfrm>
          <a:prstGeom prst="rect">
            <a:avLst/>
          </a:prstGeom>
        </p:spPr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Elena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22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53EBD47-9B7B-48D1-B119-1BD7298DE82F}" type="slidenum">
              <a:rPr lang="en-GB" sz="1400" b="0" strike="noStrike" spc="-1">
                <a:latin typeface="Times New Roman"/>
              </a:rPr>
              <a:t>8</a:t>
            </a:fld>
            <a:endParaRPr lang="uk-UA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320" y="1143000"/>
            <a:ext cx="4365360" cy="3085920"/>
          </a:xfrm>
          <a:prstGeom prst="rect">
            <a:avLst/>
          </a:prstGeom>
        </p:spPr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Elena</a:t>
            </a:r>
            <a:endParaRPr lang="uk-UA" sz="1200" b="0" strike="noStrike" spc="-1">
              <a:latin typeface="Arial"/>
            </a:endParaRPr>
          </a:p>
        </p:txBody>
      </p:sp>
      <p:sp>
        <p:nvSpPr>
          <p:cNvPr id="23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8E54EF9-89B9-423C-992C-BD0647390B63}" type="slidenum">
              <a:rPr lang="en-GB" sz="1400" b="0" strike="noStrike" spc="-1">
                <a:latin typeface="Times New Roman"/>
              </a:rPr>
              <a:t>9</a:t>
            </a:fld>
            <a:endParaRPr lang="uk-UA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0" y="4356000"/>
            <a:ext cx="10691280" cy="1190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069128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0" y="3948840"/>
            <a:ext cx="1069128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0" y="4356000"/>
            <a:ext cx="10691280" cy="1190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2171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78480" y="0"/>
            <a:ext cx="52171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0" y="3948840"/>
            <a:ext cx="52171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478480" y="3948840"/>
            <a:ext cx="52171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0" y="4356000"/>
            <a:ext cx="10691280" cy="1190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34423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614760" y="0"/>
            <a:ext cx="34423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7229520" y="0"/>
            <a:ext cx="34423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0" y="3948840"/>
            <a:ext cx="34423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614760" y="3948840"/>
            <a:ext cx="34423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7229520" y="3948840"/>
            <a:ext cx="34423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0" y="4356000"/>
            <a:ext cx="10691280" cy="1190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10691280" cy="7559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0" y="4356000"/>
            <a:ext cx="10691280" cy="1190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0691280" cy="7559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0" y="4356000"/>
            <a:ext cx="10691280" cy="1190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217120" cy="7559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478480" y="0"/>
            <a:ext cx="5217120" cy="7559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0" y="4356000"/>
            <a:ext cx="10691280" cy="1190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0" y="4356000"/>
            <a:ext cx="10691280" cy="551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0" y="4356000"/>
            <a:ext cx="10691280" cy="1190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2171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478480" y="0"/>
            <a:ext cx="5217120" cy="7559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0" y="3948840"/>
            <a:ext cx="52171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0" y="4356000"/>
            <a:ext cx="10691280" cy="1190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10691280" cy="7559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0" y="4356000"/>
            <a:ext cx="10691280" cy="1190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217120" cy="7559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478480" y="0"/>
            <a:ext cx="52171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478480" y="3948840"/>
            <a:ext cx="52171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0" y="4356000"/>
            <a:ext cx="10691280" cy="1190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2171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478480" y="0"/>
            <a:ext cx="52171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0" y="3948840"/>
            <a:ext cx="1069128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0" y="4356000"/>
            <a:ext cx="10691280" cy="1190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069128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0" y="3948840"/>
            <a:ext cx="1069128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0" y="4356000"/>
            <a:ext cx="10691280" cy="1190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2171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478480" y="0"/>
            <a:ext cx="52171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0" y="3948840"/>
            <a:ext cx="52171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478480" y="3948840"/>
            <a:ext cx="52171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0" y="4356000"/>
            <a:ext cx="10691280" cy="1190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34423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614760" y="0"/>
            <a:ext cx="34423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229520" y="0"/>
            <a:ext cx="34423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0" y="3948840"/>
            <a:ext cx="34423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614760" y="3948840"/>
            <a:ext cx="34423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229520" y="3948840"/>
            <a:ext cx="34423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0" y="4356000"/>
            <a:ext cx="10691280" cy="1190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10691280" cy="7559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0" y="4356000"/>
            <a:ext cx="10691280" cy="1190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0691280" cy="7559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0" y="4356000"/>
            <a:ext cx="10691280" cy="1190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217120" cy="7559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478480" y="0"/>
            <a:ext cx="5217120" cy="7559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0" y="4356000"/>
            <a:ext cx="10691280" cy="1190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0" y="4356000"/>
            <a:ext cx="10691280" cy="1190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0691280" cy="7559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0" y="4356000"/>
            <a:ext cx="10691280" cy="551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0" y="4356000"/>
            <a:ext cx="10691280" cy="1190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2171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478480" y="0"/>
            <a:ext cx="5217120" cy="7559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0" y="3948840"/>
            <a:ext cx="52171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0" y="4356000"/>
            <a:ext cx="10691280" cy="1190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217120" cy="7559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478480" y="0"/>
            <a:ext cx="52171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478480" y="3948840"/>
            <a:ext cx="52171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0" y="4356000"/>
            <a:ext cx="10691280" cy="1190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2171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478480" y="0"/>
            <a:ext cx="52171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0" y="3948840"/>
            <a:ext cx="1069128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0" y="4356000"/>
            <a:ext cx="10691280" cy="1190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069128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0" y="3948840"/>
            <a:ext cx="1069128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0" y="4356000"/>
            <a:ext cx="10691280" cy="1190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2171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5478480" y="0"/>
            <a:ext cx="52171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0" y="3948840"/>
            <a:ext cx="52171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478480" y="3948840"/>
            <a:ext cx="52171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0" y="4356000"/>
            <a:ext cx="10691280" cy="1190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34423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3614760" y="0"/>
            <a:ext cx="34423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7229520" y="0"/>
            <a:ext cx="34423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0" y="3948840"/>
            <a:ext cx="34423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 type="body"/>
          </p:nvPr>
        </p:nvSpPr>
        <p:spPr>
          <a:xfrm>
            <a:off x="3614760" y="3948840"/>
            <a:ext cx="34423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 type="body"/>
          </p:nvPr>
        </p:nvSpPr>
        <p:spPr>
          <a:xfrm>
            <a:off x="7229520" y="3948840"/>
            <a:ext cx="34423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0" y="4356000"/>
            <a:ext cx="10691280" cy="1190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217120" cy="7559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478480" y="0"/>
            <a:ext cx="5217120" cy="7559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0" y="4356000"/>
            <a:ext cx="10691280" cy="1190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0" y="4356000"/>
            <a:ext cx="10691280" cy="551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0" y="4356000"/>
            <a:ext cx="10691280" cy="1190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2171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478480" y="0"/>
            <a:ext cx="5217120" cy="7559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0" y="3948840"/>
            <a:ext cx="52171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0" y="4356000"/>
            <a:ext cx="10691280" cy="1190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217120" cy="7559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478480" y="0"/>
            <a:ext cx="52171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478480" y="3948840"/>
            <a:ext cx="52171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0" y="4356000"/>
            <a:ext cx="10691280" cy="1190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2171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478480" y="0"/>
            <a:ext cx="521712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0" y="3948840"/>
            <a:ext cx="10691280" cy="360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uk-UA" sz="1400" b="0" strike="noStrike" spc="-1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400" b="0" strike="noStrike" spc="-1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400" b="0" strike="noStrike" spc="-1">
                <a:solidFill>
                  <a:srgbClr val="000000"/>
                </a:solidFill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400" b="0" strike="noStrike" spc="-1">
                <a:solidFill>
                  <a:srgbClr val="000000"/>
                </a:solidFill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400" b="0" strike="noStrike" spc="-1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solidFill>
                  <a:srgbClr val="000000"/>
                </a:solidFill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solidFill>
                  <a:srgbClr val="000000"/>
                </a:solidFill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solidFill>
                  <a:srgbClr val="000000"/>
                </a:solidFill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38120" y="446040"/>
            <a:ext cx="9875880" cy="79344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uk-UA" sz="4000" b="0" strike="noStrike" spc="-1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38120" y="1319040"/>
            <a:ext cx="9875880" cy="54766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3200" b="0" strike="noStrike" spc="-1">
                <a:solidFill>
                  <a:srgbClr val="000000"/>
                </a:solidFill>
                <a:latin typeface="Arial"/>
              </a:rPr>
              <a:t>Другий рівень структури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solidFill>
                  <a:srgbClr val="000000"/>
                </a:solidFill>
                <a:latin typeface="Arial"/>
              </a:rPr>
              <a:t>Третій рівень структури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3200" b="0" strike="noStrike" spc="-1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solidFill>
                  <a:srgbClr val="000000"/>
                </a:solidFill>
                <a:latin typeface="Arial"/>
              </a:rPr>
              <a:t>П'ятий рівень структури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solidFill>
                  <a:srgbClr val="000000"/>
                </a:solidFill>
                <a:latin typeface="Arial"/>
              </a:rPr>
              <a:t>Шостий рівень структури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solidFill>
                  <a:srgbClr val="000000"/>
                </a:solidFill>
                <a:latin typeface="Arial"/>
              </a:rPr>
              <a:t>Сьомий рівень структури</a:t>
            </a:r>
          </a:p>
        </p:txBody>
      </p:sp>
      <p:sp>
        <p:nvSpPr>
          <p:cNvPr id="40" name="CustomShape 3"/>
          <p:cNvSpPr/>
          <p:nvPr/>
        </p:nvSpPr>
        <p:spPr>
          <a:xfrm>
            <a:off x="233280" y="64440"/>
            <a:ext cx="10458000" cy="70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4"/>
          <p:cNvSpPr/>
          <p:nvPr/>
        </p:nvSpPr>
        <p:spPr>
          <a:xfrm>
            <a:off x="0" y="64440"/>
            <a:ext cx="145440" cy="7092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Google Shape;37;p39" descr="Displaying CCCM letterhead A4.png"/>
          <p:cNvPicPr/>
          <p:nvPr/>
        </p:nvPicPr>
        <p:blipFill>
          <a:blip r:embed="rId14"/>
          <a:stretch/>
        </p:blipFill>
        <p:spPr>
          <a:xfrm>
            <a:off x="6840720" y="6993360"/>
            <a:ext cx="3473280" cy="373680"/>
          </a:xfrm>
          <a:prstGeom prst="rect">
            <a:avLst/>
          </a:prstGeom>
          <a:ln>
            <a:noFill/>
          </a:ln>
        </p:spPr>
      </p:pic>
      <p:pic>
        <p:nvPicPr>
          <p:cNvPr id="43" name="Google Shape;38;p39" descr="Displaying CCCM letterhead A4.png"/>
          <p:cNvPicPr/>
          <p:nvPr/>
        </p:nvPicPr>
        <p:blipFill>
          <a:blip r:embed="rId15"/>
          <a:stretch/>
        </p:blipFill>
        <p:spPr>
          <a:xfrm>
            <a:off x="10314360" y="6993360"/>
            <a:ext cx="404280" cy="373680"/>
          </a:xfrm>
          <a:prstGeom prst="rect">
            <a:avLst/>
          </a:prstGeom>
          <a:ln>
            <a:noFill/>
          </a:ln>
        </p:spPr>
      </p:pic>
      <p:pic>
        <p:nvPicPr>
          <p:cNvPr id="44" name="Google Shape;39;p39" descr="Displaying CCCM letterhead A4.png"/>
          <p:cNvPicPr/>
          <p:nvPr/>
        </p:nvPicPr>
        <p:blipFill>
          <a:blip r:embed="rId16"/>
          <a:stretch/>
        </p:blipFill>
        <p:spPr>
          <a:xfrm>
            <a:off x="0" y="6993360"/>
            <a:ext cx="6840360" cy="373680"/>
          </a:xfrm>
          <a:prstGeom prst="rect">
            <a:avLst/>
          </a:prstGeom>
          <a:ln>
            <a:noFill/>
          </a:ln>
        </p:spPr>
      </p:pic>
      <p:sp>
        <p:nvSpPr>
          <p:cNvPr id="45" name="CustomShape 5"/>
          <p:cNvSpPr/>
          <p:nvPr/>
        </p:nvSpPr>
        <p:spPr>
          <a:xfrm>
            <a:off x="377280" y="7092360"/>
            <a:ext cx="287640" cy="287640"/>
          </a:xfrm>
          <a:prstGeom prst="ellipse">
            <a:avLst/>
          </a:prstGeom>
          <a:solidFill>
            <a:schemeClr val="lt1"/>
          </a:solidFill>
          <a:ln w="9360">
            <a:solidFill>
              <a:schemeClr val="l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1BB402A8-F4AA-4B94-BE6A-B17E94AA0C98}" type="slidenum">
              <a:rPr lang="en-GB" sz="1000" b="0" strike="noStrike" spc="-1">
                <a:solidFill>
                  <a:srgbClr val="2A87C8"/>
                </a:solidFill>
                <a:latin typeface="Trebuchet MS"/>
                <a:ea typeface="Trebuchet MS"/>
              </a:rPr>
              <a:t>‹#›</a:t>
            </a:fld>
            <a:endParaRPr lang="uk-UA" sz="10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0691280" cy="7559280"/>
          </a:xfrm>
          <a:prstGeom prst="rect">
            <a:avLst/>
          </a:prstGeom>
        </p:spPr>
        <p:txBody>
          <a:bodyPr lIns="90000" tIns="45000" rIns="90000" bIns="4500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Другий рівень структури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Третій рівень структури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П'ятий рівень структури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Шостий рівень структури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Сьомий рівень структури</a:t>
            </a:r>
          </a:p>
        </p:txBody>
      </p:sp>
      <p:pic>
        <p:nvPicPr>
          <p:cNvPr id="83" name="Google Shape;44;p41"/>
          <p:cNvPicPr/>
          <p:nvPr/>
        </p:nvPicPr>
        <p:blipFill>
          <a:blip r:embed="rId14"/>
          <a:srcRect b="15814"/>
          <a:stretch/>
        </p:blipFill>
        <p:spPr>
          <a:xfrm>
            <a:off x="6210000" y="323280"/>
            <a:ext cx="4248360" cy="1367640"/>
          </a:xfrm>
          <a:prstGeom prst="rect">
            <a:avLst/>
          </a:prstGeom>
          <a:ln>
            <a:noFill/>
          </a:ln>
        </p:spPr>
      </p:pic>
      <p:sp>
        <p:nvSpPr>
          <p:cNvPr id="84" name="PlaceHolder 2"/>
          <p:cNvSpPr>
            <a:spLocks noGrp="1"/>
          </p:cNvSpPr>
          <p:nvPr>
            <p:ph type="title"/>
          </p:nvPr>
        </p:nvSpPr>
        <p:spPr>
          <a:xfrm>
            <a:off x="0" y="4356000"/>
            <a:ext cx="10691280" cy="1190160"/>
          </a:xfrm>
          <a:prstGeom prst="rect">
            <a:avLst/>
          </a:prstGeom>
        </p:spPr>
        <p:txBody>
          <a:bodyPr rIns="360000" anchor="ctr">
            <a:no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Google Shape;47;p41"/>
          <p:cNvPicPr/>
          <p:nvPr/>
        </p:nvPicPr>
        <p:blipFill>
          <a:blip r:embed="rId15"/>
          <a:stretch/>
        </p:blipFill>
        <p:spPr>
          <a:xfrm>
            <a:off x="6210000" y="323280"/>
            <a:ext cx="4210560" cy="136908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otunno@unhcr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eepurl.com/hWCo_9" TargetMode="External"/><Relationship Id="rId4" Type="http://schemas.openxmlformats.org/officeDocument/2006/relationships/hyperlink" Target="mailto:ananbeh@unhcr.or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ccmcluster.org/documents/cccm-cluster-ukraine-strategic-framework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rotunno@unhcr.or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4" Type="http://schemas.openxmlformats.org/officeDocument/2006/relationships/hyperlink" Target="mailto:ananbeh@unhcr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520560" y="6446880"/>
            <a:ext cx="6216840" cy="7138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FFFFFF"/>
                </a:solidFill>
                <a:latin typeface="Calibri"/>
                <a:ea typeface="Calibri"/>
              </a:rPr>
              <a:t>Кластер CCCM в Україні - 18 березня 2022</a:t>
            </a:r>
            <a:endParaRPr lang="uk-UA" sz="2400" b="0" strike="noStrike" spc="-1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446760" y="4153680"/>
            <a:ext cx="7297200" cy="200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0000" rIns="90000" bIns="9000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200" b="0" strike="noStrike" spc="-1">
                <a:solidFill>
                  <a:srgbClr val="FFFFFF"/>
                </a:solidFill>
                <a:latin typeface="Calibri"/>
                <a:ea typeface="Calibri"/>
              </a:rPr>
              <a:t>Вступ до “Управління табором \ Координації таборів” (CCCM)</a:t>
            </a:r>
            <a:endParaRPr lang="uk-UA" sz="3200" b="0" strike="noStrike" spc="-1">
              <a:latin typeface="Arial"/>
            </a:endParaRPr>
          </a:p>
        </p:txBody>
      </p:sp>
      <p:pic>
        <p:nvPicPr>
          <p:cNvPr id="130" name="Google Shape;105;g11e211c4ab3_1_17"/>
          <p:cNvPicPr/>
          <p:nvPr/>
        </p:nvPicPr>
        <p:blipFill>
          <a:blip r:embed="rId4"/>
          <a:stretch/>
        </p:blipFill>
        <p:spPr>
          <a:xfrm>
            <a:off x="7744320" y="149760"/>
            <a:ext cx="2909880" cy="97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76;p5"/>
          <p:cNvPicPr/>
          <p:nvPr/>
        </p:nvPicPr>
        <p:blipFill>
          <a:blip r:embed="rId3"/>
          <a:stretch/>
        </p:blipFill>
        <p:spPr>
          <a:xfrm>
            <a:off x="0" y="0"/>
            <a:ext cx="11346120" cy="7559280"/>
          </a:xfrm>
          <a:prstGeom prst="rect">
            <a:avLst/>
          </a:prstGeom>
          <a:ln>
            <a:noFill/>
          </a:ln>
        </p:spPr>
      </p:pic>
      <p:sp>
        <p:nvSpPr>
          <p:cNvPr id="157" name="TextShape 1"/>
          <p:cNvSpPr txBox="1"/>
          <p:nvPr/>
        </p:nvSpPr>
        <p:spPr>
          <a:xfrm>
            <a:off x="520560" y="1901160"/>
            <a:ext cx="9650160" cy="4547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GB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Управління табором \ Координація таборів (CCCM) </a:t>
            </a: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націлені на: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Покращення умов життя</a:t>
            </a: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 для ВПО,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Забезпечення підтримки та захисту</a:t>
            </a: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 ВПО у місцях тимчасового розміщення,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Пошук </a:t>
            </a:r>
            <a:r>
              <a:rPr lang="en-GB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перехідних і довгострокових рішень</a:t>
            </a: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 задля організованого завершення кризи переміщення, поетапного закриття таборів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0" y="446040"/>
            <a:ext cx="7505280" cy="7934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GB" sz="4000" b="1" strike="noStrike" spc="-1">
                <a:solidFill>
                  <a:srgbClr val="2A87C8"/>
                </a:solidFill>
                <a:latin typeface="Calibri"/>
                <a:ea typeface="Calibri"/>
              </a:rPr>
              <a:t>    Ключові тези                      </a:t>
            </a:r>
            <a:endParaRPr lang="uk-UA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1817640" y="2730600"/>
            <a:ext cx="7128360" cy="79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545456"/>
                </a:solidFill>
                <a:latin typeface="Calibri"/>
                <a:ea typeface="Calibri"/>
              </a:rPr>
              <a:t>Структура CCCM </a:t>
            </a:r>
            <a:endParaRPr lang="uk-UA" sz="4400" b="0" strike="noStrike" spc="-1">
              <a:latin typeface="Arial"/>
            </a:endParaRPr>
          </a:p>
        </p:txBody>
      </p:sp>
      <p:grpSp>
        <p:nvGrpSpPr>
          <p:cNvPr id="160" name="Group 2"/>
          <p:cNvGrpSpPr/>
          <p:nvPr/>
        </p:nvGrpSpPr>
        <p:grpSpPr>
          <a:xfrm>
            <a:off x="2754000" y="3649320"/>
            <a:ext cx="5184360" cy="219600"/>
            <a:chOff x="2754000" y="3649320"/>
            <a:chExt cx="5184360" cy="219600"/>
          </a:xfrm>
        </p:grpSpPr>
        <p:pic>
          <p:nvPicPr>
            <p:cNvPr id="161" name="Google Shape;186;p11" descr="Displaying CCCM letterhead A4.png"/>
            <p:cNvPicPr/>
            <p:nvPr/>
          </p:nvPicPr>
          <p:blipFill>
            <a:blip r:embed="rId3"/>
            <a:stretch/>
          </p:blipFill>
          <p:spPr>
            <a:xfrm>
              <a:off x="5159880" y="3649320"/>
              <a:ext cx="423360" cy="219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2" name="Google Shape;187;p11" descr="Displaying CCCM letterhead A4.png"/>
            <p:cNvPicPr/>
            <p:nvPr/>
          </p:nvPicPr>
          <p:blipFill>
            <a:blip r:embed="rId4"/>
            <a:stretch/>
          </p:blipFill>
          <p:spPr>
            <a:xfrm flipH="1">
              <a:off x="5583960" y="3649320"/>
              <a:ext cx="2354400" cy="219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3" name="Google Shape;188;p11" descr="Displaying CCCM letterhead A4.png"/>
            <p:cNvPicPr/>
            <p:nvPr/>
          </p:nvPicPr>
          <p:blipFill>
            <a:blip r:embed="rId5"/>
            <a:stretch/>
          </p:blipFill>
          <p:spPr>
            <a:xfrm flipH="1">
              <a:off x="2754000" y="3649320"/>
              <a:ext cx="2414880" cy="21960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438120" y="446040"/>
            <a:ext cx="10091880" cy="741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GB" sz="4000" b="1" strike="noStrike" spc="-1">
                <a:solidFill>
                  <a:srgbClr val="2A87C8"/>
                </a:solidFill>
                <a:latin typeface="Trebuchet MS"/>
                <a:ea typeface="Trebuchet MS"/>
              </a:rPr>
              <a:t>Адміністрація табору, управління табором та координація таборів   </a:t>
            </a:r>
            <a:endParaRPr lang="uk-UA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520560" y="1759680"/>
            <a:ext cx="9433440" cy="5288400"/>
          </a:xfrm>
          <a:prstGeom prst="rect">
            <a:avLst/>
          </a:prstGeom>
          <a:noFill/>
          <a:ln w="9360">
            <a:solidFill>
              <a:srgbClr val="FFFF00"/>
            </a:solidFill>
            <a:round/>
          </a:ln>
        </p:spPr>
        <p:txBody>
          <a:bodyPr>
            <a:no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6" name="Google Shape;196;g11e0a64585f_1_27"/>
          <p:cNvPicPr/>
          <p:nvPr/>
        </p:nvPicPr>
        <p:blipFill>
          <a:blip r:embed="rId3"/>
          <a:stretch/>
        </p:blipFill>
        <p:spPr>
          <a:xfrm>
            <a:off x="1609560" y="1759680"/>
            <a:ext cx="6255360" cy="5581440"/>
          </a:xfrm>
          <a:prstGeom prst="rect">
            <a:avLst/>
          </a:prstGeom>
          <a:ln>
            <a:noFill/>
          </a:ln>
        </p:spPr>
      </p:pic>
      <p:pic>
        <p:nvPicPr>
          <p:cNvPr id="167" name="Google Shape;197;g11e0a64585f_1_27"/>
          <p:cNvPicPr/>
          <p:nvPr/>
        </p:nvPicPr>
        <p:blipFill>
          <a:blip r:embed="rId4"/>
          <a:stretch/>
        </p:blipFill>
        <p:spPr>
          <a:xfrm>
            <a:off x="5454000" y="2808000"/>
            <a:ext cx="3485880" cy="1790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438120" y="446040"/>
            <a:ext cx="10091880" cy="741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GB" sz="4000" b="1" strike="noStrike" spc="-1">
                <a:solidFill>
                  <a:srgbClr val="2A87C8"/>
                </a:solidFill>
                <a:latin typeface="Trebuchet MS"/>
                <a:ea typeface="Trebuchet MS"/>
              </a:rPr>
              <a:t>Загальні повноваження </a:t>
            </a:r>
            <a:endParaRPr lang="uk-UA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834480" y="1368000"/>
            <a:ext cx="8508240" cy="615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GB" sz="2800" b="0" strike="noStrike" spc="-1">
                <a:solidFill>
                  <a:srgbClr val="545456"/>
                </a:solidFill>
                <a:latin typeface="Calibri"/>
                <a:ea typeface="Calibri"/>
              </a:rPr>
              <a:t>Функції</a:t>
            </a:r>
            <a:r>
              <a:rPr lang="en-GB" sz="2800" b="1" strike="noStrike" spc="-1">
                <a:solidFill>
                  <a:srgbClr val="545456"/>
                </a:solidFill>
                <a:latin typeface="Calibri"/>
                <a:ea typeface="Calibri"/>
              </a:rPr>
              <a:t> Адміністрація табору (CA) </a:t>
            </a:r>
            <a:r>
              <a:rPr lang="en-GB" sz="2800" b="0" strike="noStrike" spc="-1">
                <a:solidFill>
                  <a:srgbClr val="545456"/>
                </a:solidFill>
                <a:latin typeface="Calibri"/>
                <a:ea typeface="Calibri"/>
              </a:rPr>
              <a:t>виконуються державними органами влади і пов’язані з наглядом за роботою табору.</a:t>
            </a:r>
            <a:endParaRPr lang="uk-UA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uk-UA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GB" sz="2800" b="0" strike="noStrike" spc="-1">
                <a:solidFill>
                  <a:srgbClr val="545456"/>
                </a:solidFill>
                <a:latin typeface="Calibri"/>
                <a:ea typeface="Calibri"/>
              </a:rPr>
              <a:t>Функції </a:t>
            </a:r>
            <a:r>
              <a:rPr lang="en-GB" sz="2800" b="1" strike="noStrike" spc="-1">
                <a:solidFill>
                  <a:srgbClr val="545456"/>
                </a:solidFill>
                <a:latin typeface="Calibri"/>
                <a:ea typeface="Calibri"/>
              </a:rPr>
              <a:t>Координації табору (CC)</a:t>
            </a:r>
            <a:r>
              <a:rPr lang="en-GB" sz="2800" b="0" strike="noStrike" spc="-1">
                <a:solidFill>
                  <a:srgbClr val="545456"/>
                </a:solidFill>
                <a:latin typeface="Calibri"/>
                <a:ea typeface="Calibri"/>
              </a:rPr>
              <a:t> здійснюються </a:t>
            </a:r>
            <a:r>
              <a:rPr lang="en-GB" sz="2800" b="1" strike="noStrike" spc="-1">
                <a:solidFill>
                  <a:srgbClr val="545456"/>
                </a:solidFill>
                <a:latin typeface="Calibri"/>
                <a:ea typeface="Calibri"/>
              </a:rPr>
              <a:t>кластером CCCM </a:t>
            </a:r>
            <a:r>
              <a:rPr lang="en-GB" sz="2800" b="0" strike="noStrike" spc="-1">
                <a:solidFill>
                  <a:srgbClr val="545456"/>
                </a:solidFill>
                <a:latin typeface="Calibri"/>
                <a:ea typeface="Calibri"/>
              </a:rPr>
              <a:t>у межах планів Реагування відносно ВПО, і полягають у координації ролей і повноважень щодо роботи гуманітарного табору. </a:t>
            </a:r>
            <a:endParaRPr lang="uk-UA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uk-UA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GB" sz="2800" b="0" strike="noStrike" spc="-1">
                <a:solidFill>
                  <a:srgbClr val="545456"/>
                </a:solidFill>
                <a:latin typeface="Calibri"/>
                <a:ea typeface="Calibri"/>
              </a:rPr>
              <a:t>Функції </a:t>
            </a:r>
            <a:r>
              <a:rPr lang="en-GB" sz="2800" b="1" strike="noStrike" spc="-1">
                <a:solidFill>
                  <a:srgbClr val="545456"/>
                </a:solidFill>
                <a:latin typeface="Calibri"/>
                <a:ea typeface="Calibri"/>
              </a:rPr>
              <a:t>Управління табором (CM)</a:t>
            </a:r>
            <a:r>
              <a:rPr lang="en-GB" sz="2800" b="0" strike="noStrike" spc="-1">
                <a:solidFill>
                  <a:srgbClr val="545456"/>
                </a:solidFill>
                <a:latin typeface="Calibri"/>
                <a:ea typeface="Calibri"/>
              </a:rPr>
              <a:t> зазвичай здійснюються </a:t>
            </a:r>
            <a:r>
              <a:rPr lang="en-GB" sz="2800" b="1" strike="noStrike" spc="-1">
                <a:solidFill>
                  <a:srgbClr val="545456"/>
                </a:solidFill>
                <a:latin typeface="Calibri"/>
                <a:ea typeface="Calibri"/>
              </a:rPr>
              <a:t>агентством ООН або НГО</a:t>
            </a:r>
            <a:r>
              <a:rPr lang="en-GB" sz="2800" b="0" strike="noStrike" spc="-1">
                <a:solidFill>
                  <a:srgbClr val="545456"/>
                </a:solidFill>
                <a:latin typeface="Calibri"/>
                <a:ea typeface="Calibri"/>
              </a:rPr>
              <a:t>, які підтримують місцеві органи влади, і полягають у координації роботи з надання послуг і обслуговування інфраструктури одного табору. </a:t>
            </a:r>
            <a:endParaRPr lang="uk-UA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438120" y="446040"/>
            <a:ext cx="10091880" cy="741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GB" sz="4000" b="1" strike="noStrike" spc="-1">
                <a:solidFill>
                  <a:srgbClr val="2A87C8"/>
                </a:solidFill>
                <a:latin typeface="Trebuchet MS"/>
                <a:ea typeface="Trebuchet MS"/>
              </a:rPr>
              <a:t>Адміністрація табору  </a:t>
            </a:r>
            <a:endParaRPr lang="uk-UA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520560" y="1392120"/>
            <a:ext cx="9433440" cy="5288400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GB" sz="2800" b="0" strike="noStrike" spc="-1">
                <a:solidFill>
                  <a:srgbClr val="545456"/>
                </a:solidFill>
                <a:latin typeface="Calibri"/>
                <a:ea typeface="Calibri"/>
              </a:rPr>
              <a:t>Забезпечує нагляд за діяльністю табору, в тому числі: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06080">
              <a:lnSpc>
                <a:spcPct val="97000"/>
              </a:lnSpc>
              <a:spcBef>
                <a:spcPts val="499"/>
              </a:spcBef>
              <a:buClr>
                <a:srgbClr val="545456"/>
              </a:buClr>
              <a:buFont typeface="Calibri"/>
              <a:buChar char="●"/>
            </a:pPr>
            <a:r>
              <a:rPr lang="en-GB" sz="2800" b="0" strike="noStrike" spc="-1">
                <a:solidFill>
                  <a:srgbClr val="545456"/>
                </a:solidFill>
                <a:latin typeface="Calibri"/>
                <a:ea typeface="Calibri"/>
              </a:rPr>
              <a:t>Визначає місце для табору, відкриває і закриває його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06080">
              <a:lnSpc>
                <a:spcPct val="97000"/>
              </a:lnSpc>
              <a:spcBef>
                <a:spcPts val="499"/>
              </a:spcBef>
              <a:buClr>
                <a:srgbClr val="545456"/>
              </a:buClr>
              <a:buFont typeface="Calibri"/>
              <a:buChar char="●"/>
            </a:pPr>
            <a:r>
              <a:rPr lang="en-GB" sz="2800" b="0" strike="noStrike" spc="-1">
                <a:solidFill>
                  <a:srgbClr val="545456"/>
                </a:solidFill>
                <a:latin typeface="Calibri"/>
                <a:ea typeface="Calibri"/>
              </a:rPr>
              <a:t>Гарантує права мешканців, вирішує суперечки щодо власності землі або будинку, де розташований табір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06080">
              <a:lnSpc>
                <a:spcPct val="97000"/>
              </a:lnSpc>
              <a:spcBef>
                <a:spcPts val="499"/>
              </a:spcBef>
              <a:buClr>
                <a:srgbClr val="545456"/>
              </a:buClr>
              <a:buFont typeface="Calibri"/>
              <a:buChar char="●"/>
            </a:pPr>
            <a:r>
              <a:rPr lang="en-GB" sz="2800" b="0" strike="noStrike" spc="-1">
                <a:solidFill>
                  <a:srgbClr val="545456"/>
                </a:solidFill>
                <a:latin typeface="Calibri"/>
                <a:ea typeface="Calibri"/>
              </a:rPr>
              <a:t>Забезпечує порядок і безпеку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06080">
              <a:lnSpc>
                <a:spcPct val="97000"/>
              </a:lnSpc>
              <a:spcBef>
                <a:spcPts val="499"/>
              </a:spcBef>
              <a:buClr>
                <a:srgbClr val="545456"/>
              </a:buClr>
              <a:buFont typeface="Calibri"/>
              <a:buChar char="●"/>
            </a:pPr>
            <a:r>
              <a:rPr lang="en-GB" sz="2800" b="0" strike="noStrike" spc="-1">
                <a:solidFill>
                  <a:srgbClr val="545456"/>
                </a:solidFill>
                <a:latin typeface="Calibri"/>
                <a:ea typeface="Calibri"/>
              </a:rPr>
              <a:t>Обслуговує і надає доступ до табору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06080">
              <a:lnSpc>
                <a:spcPct val="97000"/>
              </a:lnSpc>
              <a:spcBef>
                <a:spcPts val="499"/>
              </a:spcBef>
              <a:buClr>
                <a:srgbClr val="545456"/>
              </a:buClr>
              <a:buFont typeface="Calibri"/>
              <a:buChar char="●"/>
            </a:pPr>
            <a:r>
              <a:rPr lang="en-GB" sz="2800" b="0" strike="noStrike" spc="-1">
                <a:solidFill>
                  <a:srgbClr val="545456"/>
                </a:solidFill>
                <a:latin typeface="Calibri"/>
                <a:ea typeface="Calibri"/>
              </a:rPr>
              <a:t>Видає юридичні документи, дозволи та свідоцтва (про народження і смерть, паспорти, дозволи на виїзд) мешканцям табору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06080">
              <a:lnSpc>
                <a:spcPct val="97000"/>
              </a:lnSpc>
              <a:spcBef>
                <a:spcPts val="499"/>
              </a:spcBef>
              <a:buClr>
                <a:srgbClr val="545456"/>
              </a:buClr>
              <a:buFont typeface="Calibri"/>
              <a:buChar char="●"/>
            </a:pPr>
            <a:r>
              <a:rPr lang="en-GB" sz="2800" b="0" strike="noStrike" spc="-1">
                <a:solidFill>
                  <a:srgbClr val="545456"/>
                </a:solidFill>
                <a:latin typeface="Calibri"/>
                <a:ea typeface="Calibri"/>
              </a:rPr>
              <a:t>Створює систему реєстрації 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438120" y="446040"/>
            <a:ext cx="10091880" cy="741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GB" sz="4000" b="1" strike="noStrike" spc="-1">
                <a:solidFill>
                  <a:srgbClr val="2A87C8"/>
                </a:solidFill>
                <a:latin typeface="Trebuchet MS"/>
                <a:ea typeface="Trebuchet MS"/>
              </a:rPr>
              <a:t>Координація табору    </a:t>
            </a:r>
            <a:endParaRPr lang="uk-UA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520560" y="1269720"/>
            <a:ext cx="9433440" cy="5288400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</a:ln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n-GB" sz="2800" b="0" strike="noStrike" spc="-1">
                <a:solidFill>
                  <a:srgbClr val="545456"/>
                </a:solidFill>
                <a:latin typeface="Calibri"/>
                <a:ea typeface="Calibri"/>
              </a:rPr>
              <a:t>Підтримує і координує роботу у таборі, надаючи платформу, яка гарантує, що робота ведеться задля досягнення стратегічних завдань, а також щоб уникати дублювання функцій при організації надання послуг. Зокрема: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solidFill>
                  <a:srgbClr val="000000"/>
                </a:solidFill>
                <a:latin typeface="Calibri"/>
              </a:rPr>
              <a:t>Збільшує технічні можливості CCCM з числа місцевих учасників у впровадженні заходів CCCM, включаючи адаптацію до місцевих реалій</a:t>
            </a:r>
            <a:endParaRPr lang="uk-UA" sz="18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solidFill>
                  <a:srgbClr val="000000"/>
                </a:solidFill>
                <a:latin typeface="Calibri"/>
              </a:rPr>
              <a:t>Розвиває інструменти для розповсюдження інформації, створює спільну інформаційну систему для покращення звітності та координації між партнерами, кластерами та іншими учасниками, гарантуючи інформоване ухвалення рішення</a:t>
            </a:r>
            <a:endParaRPr lang="uk-UA" sz="18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solidFill>
                  <a:srgbClr val="000000"/>
                </a:solidFill>
                <a:latin typeface="Calibri"/>
              </a:rPr>
              <a:t>Створення і оновлення інформаційних матеріалів</a:t>
            </a:r>
            <a:endParaRPr lang="uk-UA" sz="18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solidFill>
                  <a:srgbClr val="000000"/>
                </a:solidFill>
                <a:latin typeface="Calibri"/>
              </a:rPr>
              <a:t>Посилення оперативної координації CCCM на національному, регіональному та місцевому рівнях, в тому числі підходів, адаптованих під регіони</a:t>
            </a:r>
            <a:endParaRPr lang="uk-UA" sz="18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solidFill>
                  <a:srgbClr val="000000"/>
                </a:solidFill>
                <a:latin typeface="Calibri"/>
              </a:rPr>
              <a:t>Участь у покращенні координації між кластерами</a:t>
            </a:r>
            <a:endParaRPr lang="uk-UA" sz="18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solidFill>
                  <a:srgbClr val="000000"/>
                </a:solidFill>
                <a:latin typeface="Calibri"/>
              </a:rPr>
              <a:t>Формування технічних робочих груп і тимчасових тематичних груп у разі потреби</a:t>
            </a:r>
            <a:endParaRPr lang="uk-UA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en-GB" sz="2100" b="0" strike="noStrike" spc="-1">
                <a:solidFill>
                  <a:srgbClr val="545456"/>
                </a:solidFill>
                <a:latin typeface="Calibri"/>
                <a:ea typeface="Calibri"/>
              </a:rPr>
              <a:t>			</a:t>
            </a:r>
            <a:endParaRPr lang="uk-UA" sz="21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en-GB" sz="2100" b="0" strike="noStrike" spc="-1">
                <a:solidFill>
                  <a:srgbClr val="545456"/>
                </a:solidFill>
                <a:latin typeface="Calibri"/>
                <a:ea typeface="Calibri"/>
              </a:rPr>
              <a:t>			</a:t>
            </a:r>
            <a:endParaRPr lang="uk-UA" sz="21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en-GB" sz="1100" b="0" strike="noStrike" spc="-1">
                <a:solidFill>
                  <a:srgbClr val="000000"/>
                </a:solidFill>
                <a:latin typeface="Arial"/>
                <a:ea typeface="Arial"/>
              </a:rPr>
              <a:t>		</a:t>
            </a:r>
            <a:endParaRPr lang="uk-UA" sz="11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uk-UA" sz="1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38120" y="347760"/>
            <a:ext cx="10091880" cy="741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GB" sz="4000" b="1" strike="noStrike" spc="-1">
                <a:solidFill>
                  <a:srgbClr val="2A87C8"/>
                </a:solidFill>
                <a:latin typeface="Trebuchet MS"/>
                <a:ea typeface="Trebuchet MS"/>
              </a:rPr>
              <a:t>Управління табором  </a:t>
            </a:r>
            <a:endParaRPr lang="uk-UA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520560" y="1187640"/>
            <a:ext cx="9433440" cy="5288400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GB" sz="28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Гарантувати</a:t>
            </a:r>
            <a:r>
              <a:rPr lang="en-GB" sz="28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8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надання</a:t>
            </a:r>
            <a:r>
              <a:rPr lang="en-GB" sz="28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8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підтримки</a:t>
            </a:r>
            <a:r>
              <a:rPr lang="en-GB" sz="28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8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та</a:t>
            </a:r>
            <a:r>
              <a:rPr lang="en-GB" sz="28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8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захисту</a:t>
            </a:r>
            <a:r>
              <a:rPr lang="en-GB" sz="28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8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для</a:t>
            </a:r>
            <a:r>
              <a:rPr lang="en-GB" sz="28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ВПО у </a:t>
            </a:r>
            <a:r>
              <a:rPr lang="en-GB" sz="28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межах</a:t>
            </a:r>
            <a:r>
              <a:rPr lang="en-GB" sz="28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8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одного</a:t>
            </a:r>
            <a:r>
              <a:rPr lang="en-GB" sz="28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8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табору</a:t>
            </a:r>
            <a:r>
              <a:rPr lang="en-GB" sz="28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, </a:t>
            </a:r>
            <a:r>
              <a:rPr lang="en-GB" sz="28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зокрема</a:t>
            </a:r>
            <a:r>
              <a:rPr lang="en-GB" sz="28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:</a:t>
            </a:r>
            <a:endParaRPr lang="uk-UA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74400" algn="just">
              <a:lnSpc>
                <a:spcPct val="115000"/>
              </a:lnSpc>
              <a:buClr>
                <a:srgbClr val="545456"/>
              </a:buClr>
              <a:buFont typeface="Calibri"/>
              <a:buChar char="●"/>
            </a:pP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Організувати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систему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кординації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на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рівні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табору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,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моніторити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процес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надання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підтримки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та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захисту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,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виявляти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недоліки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і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повідомляти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про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них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відповідальним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організаціям</a:t>
            </a:r>
            <a:endParaRPr lang="uk-UA" sz="23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74400" algn="just">
              <a:lnSpc>
                <a:spcPct val="115000"/>
              </a:lnSpc>
              <a:buClr>
                <a:srgbClr val="545456"/>
              </a:buClr>
              <a:buFont typeface="Calibri"/>
              <a:buChar char="●"/>
            </a:pP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Створити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,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координувати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і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підтримувати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зв’язок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з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громадами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, у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тому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числі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розповсюджувати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інформацію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і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надавати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консультації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щодо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різних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тем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і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аспектів</a:t>
            </a:r>
            <a:endParaRPr lang="uk-UA" sz="23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74400" algn="just">
              <a:lnSpc>
                <a:spcPct val="115000"/>
              </a:lnSpc>
              <a:buClr>
                <a:srgbClr val="545456"/>
              </a:buClr>
              <a:buFont typeface="Calibri"/>
              <a:buChar char="●"/>
            </a:pP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Збирати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дані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про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потреби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населення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і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стежити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за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тим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,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щоб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усі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мешканці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мали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безпечний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і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рівний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доступ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до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наявних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послуг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і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структур</a:t>
            </a:r>
            <a:endParaRPr lang="uk-UA" sz="23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74400" algn="just">
              <a:lnSpc>
                <a:spcPct val="115000"/>
              </a:lnSpc>
              <a:buClr>
                <a:srgbClr val="545456"/>
              </a:buClr>
              <a:buFont typeface="Calibri"/>
              <a:buChar char="●"/>
            </a:pP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Створити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механізми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для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керування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табором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із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залученням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громади</a:t>
            </a:r>
            <a:endParaRPr lang="uk-UA" sz="23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74400" algn="just">
              <a:lnSpc>
                <a:spcPct val="115000"/>
              </a:lnSpc>
              <a:buClr>
                <a:srgbClr val="545456"/>
              </a:buClr>
              <a:buFont typeface="Calibri"/>
              <a:buChar char="●"/>
            </a:pP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Нагляд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і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обслуговування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інфраструктури</a:t>
            </a:r>
            <a:endParaRPr lang="uk-UA" sz="23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74400" algn="just">
              <a:lnSpc>
                <a:spcPct val="115000"/>
              </a:lnSpc>
              <a:buClr>
                <a:srgbClr val="545456"/>
              </a:buClr>
              <a:buFont typeface="Calibri"/>
              <a:buChar char="●"/>
            </a:pP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Планувати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подальшу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діяльність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так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,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щоб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аспект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захисту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був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включений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до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усіх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програм</a:t>
            </a:r>
            <a:r>
              <a:rPr lang="en-GB" sz="23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3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табору</a:t>
            </a:r>
            <a:endParaRPr lang="uk-UA" sz="23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uk-UA" sz="23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			</a:t>
            </a:r>
            <a:endParaRPr lang="uk-UA" sz="2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		</a:t>
            </a:r>
            <a:endParaRPr lang="uk-UA" sz="11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uk-UA" sz="11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uk-UA" sz="11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212760" y="446040"/>
            <a:ext cx="10317240" cy="741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GB" sz="4000" b="1" strike="noStrike" spc="-1">
                <a:solidFill>
                  <a:srgbClr val="2A87C8"/>
                </a:solidFill>
                <a:latin typeface="Trebuchet MS"/>
                <a:ea typeface="Trebuchet MS"/>
              </a:rPr>
              <a:t>Координація всередині структури CCCM</a:t>
            </a:r>
            <a:endParaRPr lang="uk-UA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7" name="Google Shape;232;g7be2d9667afca91d_23"/>
          <p:cNvPicPr/>
          <p:nvPr/>
        </p:nvPicPr>
        <p:blipFill>
          <a:blip r:embed="rId3"/>
          <a:stretch/>
        </p:blipFill>
        <p:spPr>
          <a:xfrm>
            <a:off x="1330560" y="1451160"/>
            <a:ext cx="7829280" cy="4657320"/>
          </a:xfrm>
          <a:prstGeom prst="rect">
            <a:avLst/>
          </a:prstGeom>
          <a:ln>
            <a:noFill/>
          </a:ln>
        </p:spPr>
      </p:pic>
      <p:sp>
        <p:nvSpPr>
          <p:cNvPr id="178" name="CustomShape 2"/>
          <p:cNvSpPr/>
          <p:nvPr/>
        </p:nvSpPr>
        <p:spPr>
          <a:xfrm>
            <a:off x="7276680" y="1584360"/>
            <a:ext cx="2680560" cy="46587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spAutoFit/>
          </a:bodyPr>
          <a:lstStyle/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438120" y="446040"/>
            <a:ext cx="9875880" cy="793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438120" y="1319040"/>
            <a:ext cx="9875880" cy="5476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1" name="Google Shape;241;g7be2d9667afca91d_31"/>
          <p:cNvPicPr/>
          <p:nvPr/>
        </p:nvPicPr>
        <p:blipFill>
          <a:blip r:embed="rId3"/>
          <a:stretch/>
        </p:blipFill>
        <p:spPr>
          <a:xfrm>
            <a:off x="-2880" y="0"/>
            <a:ext cx="10697400" cy="7559280"/>
          </a:xfrm>
          <a:prstGeom prst="rect">
            <a:avLst/>
          </a:prstGeom>
          <a:ln>
            <a:noFill/>
          </a:ln>
        </p:spPr>
      </p:pic>
      <p:sp>
        <p:nvSpPr>
          <p:cNvPr id="182" name="CustomShape 3"/>
          <p:cNvSpPr/>
          <p:nvPr/>
        </p:nvSpPr>
        <p:spPr>
          <a:xfrm>
            <a:off x="367920" y="1584360"/>
            <a:ext cx="10016640" cy="40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800" b="1" strike="noStrike" spc="-1">
                <a:solidFill>
                  <a:srgbClr val="545456"/>
                </a:solidFill>
                <a:latin typeface="Calibri"/>
                <a:ea typeface="Calibri"/>
              </a:rPr>
              <a:t>Чітко визначені ролі та повноваження</a:t>
            </a:r>
            <a:r>
              <a:rPr lang="en-GB" sz="2800" b="0" strike="noStrike" spc="-1">
                <a:solidFill>
                  <a:srgbClr val="545456"/>
                </a:solidFill>
                <a:latin typeface="Calibri"/>
                <a:ea typeface="Calibri"/>
              </a:rPr>
              <a:t> CA, CC та CM – це ключ до забезпечення якісних умов життя, гідного життя ВПО і формування довгострокових рішень для них.</a:t>
            </a:r>
            <a:endParaRPr lang="uk-UA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0" strike="noStrike" spc="-1">
                <a:solidFill>
                  <a:srgbClr val="545456"/>
                </a:solidFill>
                <a:latin typeface="Calibri"/>
                <a:ea typeface="Calibri"/>
              </a:rPr>
              <a:t>Роль агентства в управлінні табором </a:t>
            </a:r>
            <a:r>
              <a:rPr lang="en-GB" sz="2800" b="1" strike="noStrike" spc="-1">
                <a:solidFill>
                  <a:srgbClr val="545456"/>
                </a:solidFill>
                <a:latin typeface="Calibri"/>
                <a:ea typeface="Calibri"/>
              </a:rPr>
              <a:t>полягає у підтримці державних органів влади</a:t>
            </a:r>
            <a:r>
              <a:rPr lang="en-GB" sz="2800" b="0" strike="noStrike" spc="-1">
                <a:solidFill>
                  <a:srgbClr val="545456"/>
                </a:solidFill>
                <a:latin typeface="Calibri"/>
                <a:ea typeface="Calibri"/>
              </a:rPr>
              <a:t> (оскільки саме вони відповідальні за захист прав ВПО на своїй території) і </a:t>
            </a:r>
            <a:r>
              <a:rPr lang="en-GB" sz="2800" b="1" strike="noStrike" spc="-1">
                <a:solidFill>
                  <a:srgbClr val="545456"/>
                </a:solidFill>
                <a:latin typeface="Calibri"/>
                <a:ea typeface="Calibri"/>
              </a:rPr>
              <a:t>працювати з Кластером та іншими агенціями з захисту</a:t>
            </a:r>
            <a:r>
              <a:rPr lang="en-GB" sz="2800" b="0" strike="noStrike" spc="-1">
                <a:solidFill>
                  <a:srgbClr val="545456"/>
                </a:solidFill>
                <a:latin typeface="Calibri"/>
                <a:ea typeface="Calibri"/>
              </a:rPr>
              <a:t> на місцях.</a:t>
            </a:r>
            <a:endParaRPr lang="uk-UA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2800" b="0" strike="noStrike" spc="-1">
              <a:latin typeface="Arial"/>
            </a:endParaRPr>
          </a:p>
        </p:txBody>
      </p:sp>
      <p:sp>
        <p:nvSpPr>
          <p:cNvPr id="183" name="TextShape 4"/>
          <p:cNvSpPr txBox="1"/>
          <p:nvPr/>
        </p:nvSpPr>
        <p:spPr>
          <a:xfrm>
            <a:off x="196200" y="446040"/>
            <a:ext cx="7505280" cy="7934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GB" sz="4000" b="1" strike="noStrike" spc="-1">
                <a:solidFill>
                  <a:srgbClr val="2A87C8"/>
                </a:solidFill>
                <a:latin typeface="Calibri"/>
                <a:ea typeface="Calibri"/>
              </a:rPr>
              <a:t>    Ключові тези                      </a:t>
            </a:r>
            <a:endParaRPr lang="uk-UA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1843920" y="2023200"/>
            <a:ext cx="7128720" cy="151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545456"/>
                </a:solidFill>
                <a:latin typeface="Calibri"/>
                <a:ea typeface="Calibri"/>
              </a:rPr>
              <a:t>Підходи до управління табором  </a:t>
            </a:r>
            <a:endParaRPr lang="uk-UA" sz="4400" b="0" strike="noStrike" spc="-1">
              <a:latin typeface="Arial"/>
            </a:endParaRPr>
          </a:p>
        </p:txBody>
      </p:sp>
      <p:grpSp>
        <p:nvGrpSpPr>
          <p:cNvPr id="185" name="Group 2"/>
          <p:cNvGrpSpPr/>
          <p:nvPr/>
        </p:nvGrpSpPr>
        <p:grpSpPr>
          <a:xfrm>
            <a:off x="2754000" y="3649320"/>
            <a:ext cx="5184360" cy="219600"/>
            <a:chOff x="2754000" y="3649320"/>
            <a:chExt cx="5184360" cy="219600"/>
          </a:xfrm>
        </p:grpSpPr>
        <p:pic>
          <p:nvPicPr>
            <p:cNvPr id="186" name="Google Shape;251;g11e0a64585f_1_77" descr="Displaying CCCM letterhead A4.png"/>
            <p:cNvPicPr/>
            <p:nvPr/>
          </p:nvPicPr>
          <p:blipFill>
            <a:blip r:embed="rId3"/>
            <a:stretch/>
          </p:blipFill>
          <p:spPr>
            <a:xfrm>
              <a:off x="5159880" y="3649320"/>
              <a:ext cx="423360" cy="219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Google Shape;252;g11e0a64585f_1_77" descr="Displaying CCCM letterhead A4.png"/>
            <p:cNvPicPr/>
            <p:nvPr/>
          </p:nvPicPr>
          <p:blipFill>
            <a:blip r:embed="rId4"/>
            <a:stretch/>
          </p:blipFill>
          <p:spPr>
            <a:xfrm flipH="1">
              <a:off x="5583960" y="3649320"/>
              <a:ext cx="2354400" cy="219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Google Shape;253;g11e0a64585f_1_77" descr="Displaying CCCM letterhead A4.png"/>
            <p:cNvPicPr/>
            <p:nvPr/>
          </p:nvPicPr>
          <p:blipFill>
            <a:blip r:embed="rId5"/>
            <a:stretch/>
          </p:blipFill>
          <p:spPr>
            <a:xfrm flipH="1">
              <a:off x="2754000" y="3649320"/>
              <a:ext cx="2414880" cy="21960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520560" y="1308600"/>
            <a:ext cx="9433440" cy="5851080"/>
          </a:xfrm>
          <a:prstGeom prst="rect">
            <a:avLst/>
          </a:prstGeom>
          <a:noFill/>
          <a:ln w="9360">
            <a:solidFill>
              <a:srgbClr val="FFFF00"/>
            </a:solidFill>
            <a:round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GB" sz="2800" b="0" i="1" strike="noStrike" spc="-1">
                <a:solidFill>
                  <a:srgbClr val="545456"/>
                </a:solidFill>
                <a:highlight>
                  <a:srgbClr val="FFFFFF"/>
                </a:highlight>
                <a:latin typeface="Calibri"/>
                <a:ea typeface="Calibri"/>
              </a:rPr>
              <a:t>Порядок денний: 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algn="just">
              <a:lnSpc>
                <a:spcPct val="100000"/>
              </a:lnSpc>
            </a:pP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06080" algn="just">
              <a:lnSpc>
                <a:spcPct val="100000"/>
              </a:lnSpc>
              <a:buClr>
                <a:srgbClr val="545456"/>
              </a:buClr>
              <a:buFont typeface="Calibri"/>
              <a:buChar char="●"/>
            </a:pPr>
            <a:r>
              <a:rPr lang="en-GB" sz="2800" b="0" i="1" strike="noStrike" spc="-1">
                <a:solidFill>
                  <a:srgbClr val="545456"/>
                </a:solidFill>
                <a:highlight>
                  <a:srgbClr val="FFFFFF"/>
                </a:highlight>
                <a:latin typeface="Calibri"/>
                <a:ea typeface="Calibri"/>
              </a:rPr>
              <a:t>Вступ щодо тимчасових заходів відносно ВПО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06080" algn="just">
              <a:lnSpc>
                <a:spcPct val="100000"/>
              </a:lnSpc>
              <a:buClr>
                <a:srgbClr val="545456"/>
              </a:buClr>
              <a:buFont typeface="Calibri"/>
              <a:buChar char="●"/>
            </a:pPr>
            <a:r>
              <a:rPr lang="en-GB" sz="2800" b="0" i="1" strike="noStrike" spc="-1">
                <a:solidFill>
                  <a:srgbClr val="545456"/>
                </a:solidFill>
                <a:highlight>
                  <a:srgbClr val="FFFFFF"/>
                </a:highlight>
                <a:latin typeface="Calibri"/>
                <a:ea typeface="Calibri"/>
              </a:rPr>
              <a:t>Визначити, що таке Управління табором (CM)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06080" algn="just">
              <a:lnSpc>
                <a:spcPct val="100000"/>
              </a:lnSpc>
              <a:buClr>
                <a:srgbClr val="545456"/>
              </a:buClr>
              <a:buFont typeface="Calibri"/>
              <a:buChar char="●"/>
            </a:pPr>
            <a:r>
              <a:rPr lang="en-GB" sz="2800" b="0" i="1" strike="noStrike" spc="-1">
                <a:solidFill>
                  <a:srgbClr val="545456"/>
                </a:solidFill>
                <a:highlight>
                  <a:srgbClr val="FFFFFF"/>
                </a:highlight>
                <a:latin typeface="Calibri"/>
                <a:ea typeface="Calibri"/>
              </a:rPr>
              <a:t>Пояснити ролі та повноваження Адміністрації табору (CA), Управління табором (CM),Координації таборів (CC)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06080" algn="just">
              <a:lnSpc>
                <a:spcPct val="100000"/>
              </a:lnSpc>
              <a:buClr>
                <a:srgbClr val="545456"/>
              </a:buClr>
              <a:buFont typeface="Calibri"/>
              <a:buChar char="●"/>
            </a:pPr>
            <a:r>
              <a:rPr lang="en-GB" sz="2800" b="0" i="1" strike="noStrike" spc="-1">
                <a:solidFill>
                  <a:srgbClr val="545456"/>
                </a:solidFill>
                <a:highlight>
                  <a:srgbClr val="FFFFFF"/>
                </a:highlight>
                <a:latin typeface="Calibri"/>
                <a:ea typeface="Calibri"/>
              </a:rPr>
              <a:t>Описати підходи до управління таборами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06080" algn="just">
              <a:lnSpc>
                <a:spcPct val="100000"/>
              </a:lnSpc>
              <a:buClr>
                <a:srgbClr val="545456"/>
              </a:buClr>
              <a:buFont typeface="Calibri"/>
              <a:buChar char="●"/>
            </a:pPr>
            <a:r>
              <a:rPr lang="en-GB" sz="2800" b="0" i="1" strike="noStrike" spc="-1">
                <a:solidFill>
                  <a:srgbClr val="545456"/>
                </a:solidFill>
                <a:highlight>
                  <a:srgbClr val="FFFFFF"/>
                </a:highlight>
                <a:latin typeface="Calibri"/>
                <a:ea typeface="Calibri"/>
              </a:rPr>
              <a:t>Представити Кластер CCCM в Україні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GB" sz="2000" b="0" i="1" strike="noStrike" spc="-1">
                <a:solidFill>
                  <a:srgbClr val="545456"/>
                </a:solidFill>
                <a:highlight>
                  <a:srgbClr val="FFFFFF"/>
                </a:highlight>
                <a:latin typeface="Calibri"/>
                <a:ea typeface="Calibri"/>
              </a:rPr>
              <a:t>Контактні особи кластеру:</a:t>
            </a:r>
            <a:endParaRPr lang="uk-UA" sz="20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GB" sz="2000" b="0" strike="noStrike" spc="-1">
                <a:solidFill>
                  <a:srgbClr val="545456"/>
                </a:solidFill>
                <a:highlight>
                  <a:srgbClr val="FFFFFF"/>
                </a:highlight>
                <a:latin typeface="Calibri"/>
                <a:ea typeface="Calibri"/>
              </a:rPr>
              <a:t>Марко Ротунно, в.о. Координатора Кластеру </a:t>
            </a:r>
            <a:r>
              <a:rPr lang="en-GB" sz="2000" b="0" u="sng" strike="noStrike" spc="-1">
                <a:solidFill>
                  <a:srgbClr val="938953"/>
                </a:solidFill>
                <a:highlight>
                  <a:srgbClr val="FFFFFF"/>
                </a:highlight>
                <a:uFillTx/>
                <a:latin typeface="Calibri"/>
                <a:ea typeface="Calibri"/>
                <a:hlinkClick r:id="rId3"/>
              </a:rPr>
              <a:t>rotunno@unhcr.org</a:t>
            </a:r>
            <a:endParaRPr lang="uk-UA" sz="20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GB" sz="2000" b="0" strike="noStrike" spc="-1">
                <a:solidFill>
                  <a:srgbClr val="545456"/>
                </a:solidFill>
                <a:highlight>
                  <a:srgbClr val="FFFFFF"/>
                </a:highlight>
                <a:latin typeface="Calibri"/>
                <a:ea typeface="Calibri"/>
              </a:rPr>
              <a:t>Аліса Ананбе, радник з питань інформаційного менеджменту </a:t>
            </a:r>
            <a:r>
              <a:rPr lang="en-GB" sz="2000" b="0" u="sng" strike="noStrike" spc="-1">
                <a:solidFill>
                  <a:srgbClr val="938953"/>
                </a:solidFill>
                <a:highlight>
                  <a:srgbClr val="FFFFFF"/>
                </a:highlight>
                <a:uFillTx/>
                <a:latin typeface="Calibri"/>
                <a:ea typeface="Calibri"/>
                <a:hlinkClick r:id="rId4"/>
              </a:rPr>
              <a:t>ananbeh@unhcr.org</a:t>
            </a:r>
            <a:r>
              <a:rPr lang="en-GB" sz="2000" b="0" u="sng" strike="noStrike" spc="-1">
                <a:solidFill>
                  <a:srgbClr val="545456"/>
                </a:solidFill>
                <a:highlight>
                  <a:srgbClr val="FFFFFF"/>
                </a:highlight>
                <a:uFillTx/>
                <a:latin typeface="Calibri"/>
                <a:ea typeface="Calibri"/>
              </a:rPr>
              <a:t>  </a:t>
            </a:r>
            <a:endParaRPr lang="uk-UA" sz="20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uk-UA" sz="20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GB" sz="2000" b="0" u="sng" strike="noStrike" spc="-1">
                <a:solidFill>
                  <a:srgbClr val="545456"/>
                </a:solidFill>
                <a:highlight>
                  <a:srgbClr val="FFFFFF"/>
                </a:highlight>
                <a:uFillTx/>
                <a:latin typeface="Calibri"/>
                <a:ea typeface="Calibri"/>
              </a:rPr>
              <a:t>Організації, зацікавлені долучитися до роботи Кластеру, можуть підписатися на розсилку</a:t>
            </a:r>
            <a:r>
              <a:rPr lang="en-GB" sz="2000" b="0" strike="noStrike" spc="-1">
                <a:solidFill>
                  <a:srgbClr val="545456"/>
                </a:solidFill>
                <a:highlight>
                  <a:srgbClr val="FFFFFF"/>
                </a:highlight>
                <a:latin typeface="Calibri"/>
                <a:ea typeface="Calibri"/>
              </a:rPr>
              <a:t>:	</a:t>
            </a:r>
            <a:r>
              <a:rPr lang="en-GB" sz="1800" b="0" u="sng" strike="noStrike" spc="-1">
                <a:solidFill>
                  <a:srgbClr val="938953"/>
                </a:solidFill>
                <a:highlight>
                  <a:srgbClr val="FFFFFF"/>
                </a:highlight>
                <a:uFillTx/>
                <a:latin typeface="Arial"/>
                <a:ea typeface="Arial"/>
                <a:hlinkClick r:id="rId5"/>
              </a:rPr>
              <a:t>http://eepurl.com/hWCo_9</a:t>
            </a:r>
            <a:r>
              <a:rPr lang="en-GB" sz="1800" b="0" strike="noStrike" spc="-1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</a:rPr>
              <a:t> </a:t>
            </a:r>
            <a:endParaRPr lang="uk-UA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lang="uk-UA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</a:pPr>
            <a:endParaRPr lang="uk-U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408600" y="298800"/>
            <a:ext cx="9875880" cy="793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GB" sz="4000" b="1" strike="noStrike" spc="-1">
                <a:solidFill>
                  <a:srgbClr val="2A87C8"/>
                </a:solidFill>
                <a:latin typeface="Calibri"/>
                <a:ea typeface="Calibri"/>
              </a:rPr>
              <a:t>Вступ до CCCM - 18 березня 2022 </a:t>
            </a:r>
            <a:endParaRPr lang="uk-UA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438120" y="446040"/>
            <a:ext cx="10091880" cy="741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GB" sz="4000" b="1" strike="noStrike" spc="-1">
                <a:solidFill>
                  <a:srgbClr val="2A87C8"/>
                </a:solidFill>
                <a:latin typeface="Trebuchet MS"/>
                <a:ea typeface="Trebuchet MS"/>
              </a:rPr>
              <a:t>Підходи до управління табором </a:t>
            </a:r>
            <a:endParaRPr lang="uk-UA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520560" y="1365120"/>
            <a:ext cx="9433440" cy="5288400"/>
          </a:xfrm>
          <a:prstGeom prst="rect">
            <a:avLst/>
          </a:prstGeom>
          <a:noFill/>
          <a:ln w="9360">
            <a:solidFill>
              <a:srgbClr val="FFFF00"/>
            </a:solidFill>
            <a:round/>
          </a:ln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n-GB" sz="2800" b="0" strike="noStrike" spc="-1">
                <a:solidFill>
                  <a:srgbClr val="545456"/>
                </a:solidFill>
                <a:latin typeface="Calibri"/>
                <a:ea typeface="Calibri"/>
              </a:rPr>
              <a:t>Для формування заходів з реагувань на питання переміщених осіб і місцевого контексту необхідні різні організаційні підходи до питання управління таборами.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en-GB" sz="2800" b="0" strike="noStrike" spc="-1">
                <a:solidFill>
                  <a:srgbClr val="545456"/>
                </a:solidFill>
                <a:latin typeface="Calibri"/>
                <a:ea typeface="Calibri"/>
              </a:rPr>
              <a:t>Коли ми вживаємо загальне поняття “інституція з управління табором”, ми маємо на увазі різні структури щодо управління таборами, такі як: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06080">
              <a:lnSpc>
                <a:spcPct val="115000"/>
              </a:lnSpc>
              <a:buClr>
                <a:srgbClr val="545456"/>
              </a:buClr>
              <a:buFont typeface="Calibri"/>
              <a:buChar char="●"/>
            </a:pPr>
            <a:r>
              <a:rPr lang="en-GB" sz="2800" b="0" strike="noStrike" spc="-1">
                <a:solidFill>
                  <a:srgbClr val="545456"/>
                </a:solidFill>
                <a:latin typeface="Calibri"/>
                <a:ea typeface="Calibri"/>
              </a:rPr>
              <a:t>Класичний або статичний підхід до Управління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06080">
              <a:lnSpc>
                <a:spcPct val="115000"/>
              </a:lnSpc>
              <a:buClr>
                <a:srgbClr val="545456"/>
              </a:buClr>
              <a:buFont typeface="Calibri"/>
              <a:buChar char="●"/>
            </a:pPr>
            <a:r>
              <a:rPr lang="en-GB" sz="2800" b="0" strike="noStrike" spc="-1">
                <a:solidFill>
                  <a:srgbClr val="545456"/>
                </a:solidFill>
                <a:latin typeface="Calibri"/>
                <a:ea typeface="Calibri"/>
              </a:rPr>
              <a:t>Підтримка процесу управління табором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06080">
              <a:lnSpc>
                <a:spcPct val="115000"/>
              </a:lnSpc>
              <a:buClr>
                <a:srgbClr val="545456"/>
              </a:buClr>
              <a:buFont typeface="Calibri"/>
              <a:buChar char="●"/>
            </a:pPr>
            <a:r>
              <a:rPr lang="en-GB" sz="2800" b="0" strike="noStrike" spc="-1">
                <a:solidFill>
                  <a:srgbClr val="545456"/>
                </a:solidFill>
                <a:latin typeface="Calibri"/>
                <a:ea typeface="Calibri"/>
              </a:rPr>
              <a:t>Управління мобільним табором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438120" y="446040"/>
            <a:ext cx="10091880" cy="741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GB" sz="4000" b="1" strike="noStrike" spc="-1">
                <a:solidFill>
                  <a:srgbClr val="2A87C8"/>
                </a:solidFill>
                <a:latin typeface="Trebuchet MS"/>
                <a:ea typeface="Trebuchet MS"/>
              </a:rPr>
              <a:t>Табори в межах або за межами регіону </a:t>
            </a:r>
            <a:endParaRPr lang="uk-UA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520560" y="1365480"/>
            <a:ext cx="9685080" cy="5288400"/>
          </a:xfrm>
          <a:prstGeom prst="rect">
            <a:avLst/>
          </a:prstGeom>
          <a:noFill/>
          <a:ln w="9360">
            <a:solidFill>
              <a:srgbClr val="FFFF00"/>
            </a:solidFill>
            <a:round/>
          </a:ln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GB" sz="2500" b="0" strike="noStrike" spc="-1">
                <a:solidFill>
                  <a:srgbClr val="545456"/>
                </a:solidFill>
                <a:latin typeface="Calibri"/>
                <a:ea typeface="Calibri"/>
              </a:rPr>
              <a:t>Табори, розташовані за межами регіону діяльності, або ті, що розташовані всередині – це такі табори, які прив’язуються до певних географічних локацій, і можуть розташовуватися у міських, приміських або сільських умовах. </a:t>
            </a:r>
            <a:endParaRPr lang="uk-UA" sz="25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uk-UA" sz="25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en-GB" sz="2500" b="0" strike="noStrike" spc="-1">
                <a:solidFill>
                  <a:srgbClr val="545456"/>
                </a:solidFill>
                <a:latin typeface="Calibri"/>
                <a:ea typeface="Calibri"/>
              </a:rPr>
              <a:t>Діяльність кластеру здійснюється мобільною командою, здатною адаптуватися. </a:t>
            </a:r>
            <a:endParaRPr lang="uk-UA" sz="25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en-GB" sz="2500" b="0" strike="noStrike" spc="-1">
                <a:solidFill>
                  <a:srgbClr val="545456"/>
                </a:solidFill>
                <a:latin typeface="Calibri"/>
                <a:ea typeface="Calibri"/>
              </a:rPr>
              <a:t>Здійснення операцій спрямоване на створенні центру для надання послуг усій громаді, як людям переміщеним, так і приймаючим родинам. </a:t>
            </a:r>
            <a:endParaRPr lang="uk-UA" sz="25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en-GB" sz="2500" b="0" strike="noStrike" spc="-1">
                <a:solidFill>
                  <a:srgbClr val="545456"/>
                </a:solidFill>
                <a:latin typeface="Calibri"/>
                <a:ea typeface="Calibri"/>
              </a:rPr>
              <a:t>Часто це застосовується до </a:t>
            </a:r>
            <a:r>
              <a:rPr lang="en-GB" sz="2500" b="1" strike="noStrike" spc="-1">
                <a:solidFill>
                  <a:srgbClr val="545456"/>
                </a:solidFill>
                <a:latin typeface="Calibri"/>
                <a:ea typeface="Calibri"/>
              </a:rPr>
              <a:t>змішаних центрів розміщення</a:t>
            </a:r>
            <a:r>
              <a:rPr lang="en-GB" sz="2500" b="0" strike="noStrike" spc="-1">
                <a:solidFill>
                  <a:srgbClr val="545456"/>
                </a:solidFill>
                <a:latin typeface="Calibri"/>
                <a:ea typeface="Calibri"/>
              </a:rPr>
              <a:t>, де в якості житла можуть виступати як орендовані приміщення, так і місця компактного проживання в міських умовах. </a:t>
            </a:r>
            <a:endParaRPr lang="uk-UA" sz="25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uk-UA" sz="25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uk-UA" sz="2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438120" y="446040"/>
            <a:ext cx="10091880" cy="741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GB" sz="4000" b="1" strike="noStrike" spc="-1" dirty="0">
                <a:solidFill>
                  <a:srgbClr val="2A87C8"/>
                </a:solidFill>
                <a:latin typeface="Trebuchet MS"/>
                <a:ea typeface="Trebuchet MS"/>
              </a:rPr>
              <a:t>Пріоритетні </a:t>
            </a:r>
            <a:r>
              <a:rPr lang="en-GB" sz="4000" b="1" strike="noStrike" spc="-1" dirty="0" err="1">
                <a:solidFill>
                  <a:srgbClr val="2A87C8"/>
                </a:solidFill>
                <a:latin typeface="Trebuchet MS"/>
                <a:ea typeface="Trebuchet MS"/>
              </a:rPr>
              <a:t>напрямки</a:t>
            </a:r>
            <a:r>
              <a:rPr lang="en-GB" sz="4000" b="1" strike="noStrike" spc="-1" dirty="0">
                <a:solidFill>
                  <a:srgbClr val="2A87C8"/>
                </a:solidFill>
                <a:latin typeface="Trebuchet MS"/>
                <a:ea typeface="Trebuchet MS"/>
              </a:rPr>
              <a:t> </a:t>
            </a:r>
            <a:r>
              <a:rPr lang="en-GB" sz="4000" b="1" strike="noStrike" spc="-1" dirty="0" err="1">
                <a:solidFill>
                  <a:srgbClr val="2A87C8"/>
                </a:solidFill>
                <a:latin typeface="Trebuchet MS"/>
                <a:ea typeface="Trebuchet MS"/>
              </a:rPr>
              <a:t>груп</a:t>
            </a:r>
            <a:r>
              <a:rPr lang="en-GB" sz="4000" b="1" strike="noStrike" spc="-1" dirty="0">
                <a:solidFill>
                  <a:srgbClr val="2A87C8"/>
                </a:solidFill>
                <a:latin typeface="Trebuchet MS"/>
                <a:ea typeface="Trebuchet MS"/>
              </a:rPr>
              <a:t> </a:t>
            </a:r>
            <a:r>
              <a:rPr lang="en-GB" sz="4000" b="1" strike="noStrike" spc="-1" dirty="0" err="1">
                <a:solidFill>
                  <a:srgbClr val="2A87C8"/>
                </a:solidFill>
                <a:latin typeface="Trebuchet MS"/>
                <a:ea typeface="Trebuchet MS"/>
              </a:rPr>
              <a:t>Управління</a:t>
            </a:r>
            <a:r>
              <a:rPr lang="en-GB" sz="4000" b="1" strike="noStrike" spc="-1" dirty="0">
                <a:solidFill>
                  <a:srgbClr val="2A87C8"/>
                </a:solidFill>
                <a:latin typeface="Trebuchet MS"/>
                <a:ea typeface="Trebuchet MS"/>
              </a:rPr>
              <a:t> </a:t>
            </a:r>
            <a:r>
              <a:rPr lang="en-GB" sz="4000" b="1" strike="noStrike" spc="-1" dirty="0" err="1">
                <a:solidFill>
                  <a:srgbClr val="2A87C8"/>
                </a:solidFill>
                <a:latin typeface="Trebuchet MS"/>
                <a:ea typeface="Trebuchet MS"/>
              </a:rPr>
              <a:t>таборами</a:t>
            </a:r>
            <a:r>
              <a:rPr lang="en-GB" sz="4000" b="1" strike="noStrike" spc="-1" dirty="0">
                <a:solidFill>
                  <a:srgbClr val="2A87C8"/>
                </a:solidFill>
                <a:latin typeface="Trebuchet MS"/>
                <a:ea typeface="Trebuchet MS"/>
              </a:rPr>
              <a:t> </a:t>
            </a:r>
            <a:endParaRPr lang="uk-UA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520560" y="1708920"/>
            <a:ext cx="9433440" cy="52884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367920">
              <a:lnSpc>
                <a:spcPct val="115000"/>
              </a:lnSpc>
              <a:buClr>
                <a:srgbClr val="545456"/>
              </a:buClr>
              <a:buFont typeface="Calibri"/>
              <a:buChar char="●"/>
            </a:pPr>
            <a:r>
              <a:rPr lang="en-GB" sz="2200" b="1" strike="noStrike" spc="-1" dirty="0">
                <a:solidFill>
                  <a:srgbClr val="545456"/>
                </a:solidFill>
                <a:latin typeface="Calibri"/>
                <a:ea typeface="Calibri"/>
              </a:rPr>
              <a:t>Підтримувати </a:t>
            </a:r>
            <a:r>
              <a:rPr lang="en-GB" sz="2200" b="1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владні</a:t>
            </a:r>
            <a:r>
              <a:rPr lang="en-GB" sz="2200" b="1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1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структури</a:t>
            </a:r>
            <a:r>
              <a:rPr lang="en-GB" sz="2200" b="1" strike="noStrike" spc="-1" dirty="0">
                <a:solidFill>
                  <a:srgbClr val="545456"/>
                </a:solidFill>
                <a:latin typeface="Calibri"/>
                <a:ea typeface="Calibri"/>
              </a:rPr>
              <a:t> у </a:t>
            </a:r>
            <a:r>
              <a:rPr lang="en-GB" sz="2200" b="1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координації</a:t>
            </a:r>
            <a:r>
              <a:rPr lang="en-GB" sz="2200" b="1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1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надання</a:t>
            </a:r>
            <a:r>
              <a:rPr lang="en-GB" sz="2200" b="1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1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послуг</a:t>
            </a:r>
            <a:r>
              <a:rPr lang="en-GB" sz="2200" b="1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на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рівні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таборів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\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регіонів</a:t>
            </a:r>
            <a:endParaRPr lang="uk-UA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67920">
              <a:lnSpc>
                <a:spcPct val="115000"/>
              </a:lnSpc>
              <a:buClr>
                <a:srgbClr val="545456"/>
              </a:buClr>
              <a:buFont typeface="Calibri"/>
              <a:buChar char="●"/>
            </a:pP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Створювати</a:t>
            </a:r>
            <a:r>
              <a:rPr lang="en-GB" sz="2200" b="1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1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систему</a:t>
            </a:r>
            <a:r>
              <a:rPr lang="en-GB" sz="2200" b="1" strike="noStrike" spc="-1" dirty="0">
                <a:solidFill>
                  <a:srgbClr val="545456"/>
                </a:solidFill>
                <a:latin typeface="Calibri"/>
                <a:ea typeface="Calibri"/>
              </a:rPr>
              <a:t> CCCM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у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таборах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(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координаційні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механізми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,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розділення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ролей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та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відповідальності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надавачів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послуг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тощо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)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та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на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рівні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регіонів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у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разі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потреби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для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оперативних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\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координуючих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цілей</a:t>
            </a:r>
            <a:endParaRPr lang="uk-UA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67920">
              <a:lnSpc>
                <a:spcPct val="115000"/>
              </a:lnSpc>
              <a:buClr>
                <a:srgbClr val="545456"/>
              </a:buClr>
              <a:buFont typeface="Calibri"/>
              <a:buChar char="●"/>
            </a:pP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Розробка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1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систем</a:t>
            </a:r>
            <a:r>
              <a:rPr lang="en-GB" sz="2200" b="1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1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наання</a:t>
            </a:r>
            <a:r>
              <a:rPr lang="en-GB" sz="2200" b="1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1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консультацій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при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таборах</a:t>
            </a:r>
            <a:endParaRPr lang="uk-UA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67920">
              <a:lnSpc>
                <a:spcPct val="115000"/>
              </a:lnSpc>
              <a:buClr>
                <a:srgbClr val="545456"/>
              </a:buClr>
              <a:buFont typeface="Calibri"/>
              <a:buChar char="●"/>
            </a:pPr>
            <a:r>
              <a:rPr lang="en-GB" sz="2200" b="1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Моніторинг</a:t>
            </a:r>
            <a:r>
              <a:rPr lang="en-GB" sz="2200" b="1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1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умов</a:t>
            </a:r>
            <a:r>
              <a:rPr lang="en-GB" sz="2200" b="1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1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життя</a:t>
            </a:r>
            <a:r>
              <a:rPr lang="en-GB" sz="2200" b="1" strike="noStrike" spc="-1" dirty="0">
                <a:solidFill>
                  <a:srgbClr val="545456"/>
                </a:solidFill>
                <a:latin typeface="Calibri"/>
                <a:ea typeface="Calibri"/>
              </a:rPr>
              <a:t> і </a:t>
            </a:r>
            <a:r>
              <a:rPr lang="en-GB" sz="2200" b="1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послуг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у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таборах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через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відповідні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інструменти</a:t>
            </a:r>
            <a:endParaRPr lang="uk-UA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67920">
              <a:lnSpc>
                <a:spcPct val="115000"/>
              </a:lnSpc>
              <a:buClr>
                <a:srgbClr val="545456"/>
              </a:buClr>
              <a:buFont typeface="Calibri"/>
              <a:buChar char="●"/>
            </a:pP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Забезпечення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1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двосторонньої</a:t>
            </a:r>
            <a:r>
              <a:rPr lang="en-GB" sz="2200" b="1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1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комунікації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з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мешканцями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таборів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,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їхнього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доступу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до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інформації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і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систем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для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консультацій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і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скарг</a:t>
            </a:r>
            <a:endParaRPr lang="uk-UA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67920">
              <a:lnSpc>
                <a:spcPct val="115000"/>
              </a:lnSpc>
              <a:buClr>
                <a:srgbClr val="545456"/>
              </a:buClr>
              <a:buFont typeface="Calibri"/>
              <a:buChar char="●"/>
            </a:pP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Покращення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умов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життя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ВПО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через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здійснення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1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нагляду</a:t>
            </a:r>
            <a:r>
              <a:rPr lang="en-GB" sz="2200" b="1" strike="noStrike" spc="-1" dirty="0">
                <a:solidFill>
                  <a:srgbClr val="545456"/>
                </a:solidFill>
                <a:latin typeface="Calibri"/>
                <a:ea typeface="Calibri"/>
              </a:rPr>
              <a:t> і </a:t>
            </a:r>
            <a:r>
              <a:rPr lang="en-GB" sz="2200" b="1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обслуговування</a:t>
            </a:r>
            <a:r>
              <a:rPr lang="en-GB" sz="2200" b="1" strike="noStrike" spc="-1" dirty="0">
                <a:solidFill>
                  <a:srgbClr val="545456"/>
                </a:solidFill>
                <a:latin typeface="Calibri"/>
                <a:ea typeface="Calibri"/>
              </a:rPr>
              <a:t>,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включаючи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надання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готівки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за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роботу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і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громадські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проекти</a:t>
            </a:r>
            <a:endParaRPr lang="uk-UA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67920">
              <a:lnSpc>
                <a:spcPct val="115000"/>
              </a:lnSpc>
              <a:buClr>
                <a:srgbClr val="545456"/>
              </a:buClr>
              <a:buFont typeface="Calibri"/>
              <a:buChar char="●"/>
            </a:pPr>
            <a:r>
              <a:rPr lang="en-GB" sz="2200" b="1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Посилення</a:t>
            </a:r>
            <a:r>
              <a:rPr lang="en-GB" sz="2200" b="1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1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спроможності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щодо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Управління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табором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,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дотримання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гуманітарних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стандартів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владою</a:t>
            </a:r>
            <a:r>
              <a:rPr lang="en-GB" sz="22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і </a:t>
            </a:r>
            <a:r>
              <a:rPr lang="en-GB" sz="2200" b="0" strike="noStrike" spc="-1" dirty="0" err="1">
                <a:solidFill>
                  <a:srgbClr val="545456"/>
                </a:solidFill>
                <a:latin typeface="Calibri"/>
                <a:ea typeface="Calibri"/>
              </a:rPr>
              <a:t>партнерами</a:t>
            </a:r>
            <a:endParaRPr lang="uk-UA" sz="2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en-GB" sz="2100" b="0" strike="noStrike" spc="-1" dirty="0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endParaRPr lang="uk-UA" sz="21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uk-UA" sz="21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lang="uk-UA" sz="21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</a:pPr>
            <a:endParaRPr lang="uk-UA" sz="21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438120" y="446040"/>
            <a:ext cx="9875880" cy="793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438120" y="1319040"/>
            <a:ext cx="9875880" cy="5476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7" name="Google Shape;282;g11e211c4ab3_1_43"/>
          <p:cNvPicPr/>
          <p:nvPr/>
        </p:nvPicPr>
        <p:blipFill>
          <a:blip r:embed="rId3"/>
          <a:stretch/>
        </p:blipFill>
        <p:spPr>
          <a:xfrm>
            <a:off x="-1397160" y="-133200"/>
            <a:ext cx="13676040" cy="7692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438120" y="1319040"/>
            <a:ext cx="9875880" cy="5476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uk-UA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9" name="Google Shape;289;g11e211c4ab3_1_49"/>
          <p:cNvPicPr/>
          <p:nvPr/>
        </p:nvPicPr>
        <p:blipFill>
          <a:blip r:embed="rId3"/>
          <a:stretch/>
        </p:blipFill>
        <p:spPr>
          <a:xfrm>
            <a:off x="30240" y="800280"/>
            <a:ext cx="10691280" cy="6013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438120" y="446040"/>
            <a:ext cx="10091880" cy="741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GB" sz="4000" b="1" strike="noStrike" spc="-1">
                <a:solidFill>
                  <a:srgbClr val="2A87C8"/>
                </a:solidFill>
                <a:highlight>
                  <a:srgbClr val="FFFFFF"/>
                </a:highlight>
                <a:latin typeface="Trebuchet MS"/>
                <a:ea typeface="Trebuchet MS"/>
              </a:rPr>
              <a:t>Кластер CCCM в Україні  </a:t>
            </a:r>
            <a:endParaRPr lang="uk-UA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628920" y="1584360"/>
            <a:ext cx="9433440" cy="5691960"/>
          </a:xfrm>
          <a:prstGeom prst="rect">
            <a:avLst/>
          </a:prstGeom>
          <a:noFill/>
          <a:ln w="9360">
            <a:solidFill>
              <a:srgbClr val="FFFF00"/>
            </a:solidFill>
            <a:round/>
          </a:ln>
        </p:spPr>
        <p:txBody>
          <a:bodyPr>
            <a:noAutofit/>
          </a:bodyPr>
          <a:lstStyle/>
          <a:p>
            <a:pPr marL="457200" indent="-380520">
              <a:lnSpc>
                <a:spcPct val="115000"/>
              </a:lnSpc>
              <a:buClr>
                <a:srgbClr val="545456"/>
              </a:buClr>
              <a:buFont typeface="Calibri"/>
              <a:buChar char="●"/>
            </a:pPr>
            <a:r>
              <a:rPr lang="en-GB" sz="2400" b="1" strike="noStrike" spc="-1">
                <a:solidFill>
                  <a:srgbClr val="545456"/>
                </a:solidFill>
                <a:latin typeface="Calibri"/>
                <a:ea typeface="Calibri"/>
              </a:rPr>
              <a:t>Нещодавно створений </a:t>
            </a:r>
            <a:r>
              <a:rPr lang="en-GB" sz="2400" b="0" strike="noStrike" spc="-1">
                <a:solidFill>
                  <a:srgbClr val="545456"/>
                </a:solidFill>
                <a:latin typeface="Calibri"/>
                <a:ea typeface="Calibri"/>
              </a:rPr>
              <a:t>(4 березня) на чолі з УВКБ ООН. </a:t>
            </a:r>
            <a:endParaRPr lang="uk-UA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545456"/>
              </a:buClr>
              <a:buFont typeface="Calibri"/>
              <a:buChar char="●"/>
            </a:pPr>
            <a:r>
              <a:rPr lang="en-GB" sz="2400" b="0" strike="noStrike" spc="-1">
                <a:solidFill>
                  <a:srgbClr val="545456"/>
                </a:solidFill>
                <a:latin typeface="Calibri"/>
                <a:ea typeface="Calibri"/>
              </a:rPr>
              <a:t>Складається з </a:t>
            </a:r>
            <a:r>
              <a:rPr lang="en-GB" sz="2400" b="1" strike="noStrike" spc="-1">
                <a:solidFill>
                  <a:srgbClr val="545456"/>
                </a:solidFill>
                <a:latin typeface="Calibri"/>
                <a:ea typeface="Calibri"/>
              </a:rPr>
              <a:t>національної координаційної </a:t>
            </a:r>
            <a:r>
              <a:rPr lang="en-GB" sz="2400" b="0" strike="noStrike" spc="-1">
                <a:solidFill>
                  <a:srgbClr val="545456"/>
                </a:solidFill>
                <a:latin typeface="Calibri"/>
                <a:ea typeface="Calibri"/>
              </a:rPr>
              <a:t>команди та </a:t>
            </a:r>
            <a:r>
              <a:rPr lang="en-GB" sz="2400" b="1" strike="noStrike" spc="-1">
                <a:solidFill>
                  <a:srgbClr val="545456"/>
                </a:solidFill>
                <a:latin typeface="Calibri"/>
                <a:ea typeface="Calibri"/>
              </a:rPr>
              <a:t>субнаціональних </a:t>
            </a:r>
            <a:r>
              <a:rPr lang="en-GB" sz="2400" b="0" strike="noStrike" spc="-1">
                <a:solidFill>
                  <a:srgbClr val="545456"/>
                </a:solidFill>
                <a:latin typeface="Calibri"/>
                <a:ea typeface="Calibri"/>
              </a:rPr>
              <a:t>платформ з можливістю </a:t>
            </a:r>
            <a:r>
              <a:rPr lang="en-GB" sz="2400" b="1" strike="noStrike" spc="-1">
                <a:solidFill>
                  <a:srgbClr val="545456"/>
                </a:solidFill>
                <a:latin typeface="Calibri"/>
                <a:ea typeface="Calibri"/>
              </a:rPr>
              <a:t>координації на рівні регіонів </a:t>
            </a:r>
            <a:r>
              <a:rPr lang="en-GB" sz="2400" b="0" strike="noStrike" spc="-1">
                <a:solidFill>
                  <a:srgbClr val="545456"/>
                </a:solidFill>
                <a:latin typeface="Calibri"/>
                <a:ea typeface="Calibri"/>
              </a:rPr>
              <a:t>у місцях високої концентрації громад, які приймають ВПО</a:t>
            </a:r>
            <a:endParaRPr lang="uk-UA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545456"/>
              </a:buClr>
              <a:buFont typeface="Calibri"/>
              <a:buChar char="●"/>
            </a:pPr>
            <a:r>
              <a:rPr lang="en-GB" sz="2400" b="1" strike="noStrike" spc="-1">
                <a:solidFill>
                  <a:srgbClr val="545456"/>
                </a:solidFill>
                <a:latin typeface="Calibri"/>
                <a:ea typeface="Calibri"/>
              </a:rPr>
              <a:t>Стратегічна консультативна група (SAG</a:t>
            </a:r>
            <a:r>
              <a:rPr lang="en-GB" sz="2400" b="0" strike="noStrike" spc="-1">
                <a:solidFill>
                  <a:srgbClr val="545456"/>
                </a:solidFill>
                <a:latin typeface="Calibri"/>
                <a:ea typeface="Calibri"/>
              </a:rPr>
              <a:t>) буде сформована на національному рівні для надання стратегічних рекомендацій і ухвалення стратегічних рішень</a:t>
            </a:r>
            <a:endParaRPr lang="uk-UA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545456"/>
              </a:buClr>
              <a:buFont typeface="Calibri"/>
              <a:buChar char="●"/>
            </a:pPr>
            <a:r>
              <a:rPr lang="en-GB" sz="2400" b="0" strike="noStrike" spc="-1">
                <a:solidFill>
                  <a:srgbClr val="545456"/>
                </a:solidFill>
                <a:latin typeface="Calibri"/>
                <a:ea typeface="Calibri"/>
              </a:rPr>
              <a:t>Члени кластеру можуть приймати рішення створювати </a:t>
            </a:r>
            <a:r>
              <a:rPr lang="en-GB" sz="2400" b="1" strike="noStrike" spc="-1">
                <a:solidFill>
                  <a:srgbClr val="545456"/>
                </a:solidFill>
                <a:latin typeface="Calibri"/>
                <a:ea typeface="Calibri"/>
              </a:rPr>
              <a:t>робочі групи </a:t>
            </a:r>
            <a:r>
              <a:rPr lang="en-GB" sz="2400" b="0" strike="noStrike" spc="-1">
                <a:solidFill>
                  <a:srgbClr val="545456"/>
                </a:solidFill>
                <a:latin typeface="Calibri"/>
                <a:ea typeface="Calibri"/>
              </a:rPr>
              <a:t>для вирішення конкретних задач (антикризове планування, корегування стратегії, адаптація керівних документів до місцевих реалій тощо)</a:t>
            </a:r>
            <a:endParaRPr lang="uk-UA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545456"/>
              </a:buClr>
              <a:buFont typeface="Calibri"/>
              <a:buChar char="●"/>
            </a:pPr>
            <a:r>
              <a:rPr lang="en-GB" sz="2400" b="1" strike="noStrike" spc="-1">
                <a:solidFill>
                  <a:srgbClr val="545456"/>
                </a:solidFill>
                <a:latin typeface="Calibri"/>
                <a:ea typeface="Calibri"/>
              </a:rPr>
              <a:t>Стратегічні положення кластеру</a:t>
            </a:r>
            <a:r>
              <a:rPr lang="en-GB" sz="2400" b="0" strike="noStrike" spc="-1">
                <a:solidFill>
                  <a:srgbClr val="545456"/>
                </a:solidFill>
                <a:latin typeface="Calibri"/>
                <a:ea typeface="Calibri"/>
              </a:rPr>
              <a:t> щойно опубліковані за адресою: </a:t>
            </a:r>
            <a:r>
              <a:rPr lang="en-GB" sz="2400" b="0" u="sng" strike="noStrike" spc="-1">
                <a:solidFill>
                  <a:srgbClr val="938953"/>
                </a:solidFill>
                <a:uFillTx/>
                <a:latin typeface="Calibri"/>
                <a:ea typeface="Calibri"/>
                <a:hlinkClick r:id="rId3"/>
              </a:rPr>
              <a:t>https://cccmcluster.org/documents/cccm-cluster-ukraine-strategic-framework</a:t>
            </a:r>
            <a:r>
              <a:rPr lang="en-GB" sz="2400" b="0" strike="noStrike" spc="-1">
                <a:solidFill>
                  <a:srgbClr val="545456"/>
                </a:solidFill>
                <a:latin typeface="Calibri"/>
                <a:ea typeface="Calibri"/>
              </a:rPr>
              <a:t> </a:t>
            </a:r>
            <a:endParaRPr lang="uk-UA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lang="uk-UA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720" y="2024640"/>
            <a:ext cx="10691280" cy="1190520"/>
          </a:xfrm>
          <a:prstGeom prst="rect">
            <a:avLst/>
          </a:prstGeom>
          <a:solidFill>
            <a:srgbClr val="2A87C8"/>
          </a:solidFill>
          <a:ln>
            <a:noFill/>
          </a:ln>
        </p:spPr>
        <p:txBody>
          <a:bodyPr rIns="360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4800" b="0" strike="noStrike" spc="-1">
                <a:solidFill>
                  <a:srgbClr val="FFFFFF"/>
                </a:solidFill>
                <a:latin typeface="Calibri"/>
                <a:ea typeface="Calibri"/>
              </a:rPr>
              <a:t>Питання?</a:t>
            </a:r>
            <a:endParaRPr lang="uk-UA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412560" y="3428280"/>
            <a:ext cx="9433440" cy="3032280"/>
          </a:xfrm>
          <a:prstGeom prst="rect">
            <a:avLst/>
          </a:prstGeom>
          <a:noFill/>
          <a:ln w="9360">
            <a:solidFill>
              <a:srgbClr val="FFFF00"/>
            </a:solidFill>
            <a:round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en-GB" sz="2800" b="0" strike="noStrike" spc="-1">
                <a:solidFill>
                  <a:srgbClr val="545456"/>
                </a:solidFill>
                <a:latin typeface="Calibri"/>
                <a:ea typeface="Calibri"/>
              </a:rPr>
              <a:t>Після цієї зустрічі…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en-GB" sz="3000" b="0" strike="noStrike" spc="-1">
                <a:solidFill>
                  <a:srgbClr val="545456"/>
                </a:solidFill>
                <a:latin typeface="Calibri"/>
                <a:ea typeface="Calibri"/>
              </a:rPr>
              <a:t>…будь ласка, </a:t>
            </a:r>
            <a:r>
              <a:rPr lang="en-GB" sz="3000" b="1" strike="noStrike" spc="-1">
                <a:solidFill>
                  <a:srgbClr val="545456"/>
                </a:solidFill>
                <a:latin typeface="Calibri"/>
                <a:ea typeface="Calibri"/>
              </a:rPr>
              <a:t>запишіть свої питання</a:t>
            </a:r>
            <a:r>
              <a:rPr lang="en-GB" sz="3000" b="0" strike="noStrike" spc="-1">
                <a:solidFill>
                  <a:srgbClr val="545456"/>
                </a:solidFill>
                <a:latin typeface="Calibri"/>
                <a:ea typeface="Calibri"/>
              </a:rPr>
              <a:t>, і Кластер відповість на них письмово, створивши </a:t>
            </a:r>
            <a:r>
              <a:rPr lang="en-GB" sz="3000" b="1" strike="noStrike" spc="-1">
                <a:solidFill>
                  <a:srgbClr val="545456"/>
                </a:solidFill>
                <a:latin typeface="Calibri"/>
                <a:ea typeface="Calibri"/>
              </a:rPr>
              <a:t>документ питань-відповідей</a:t>
            </a:r>
            <a:r>
              <a:rPr lang="en-GB" sz="3000" b="0" strike="noStrike" spc="-1">
                <a:solidFill>
                  <a:srgbClr val="545456"/>
                </a:solidFill>
                <a:latin typeface="Calibri"/>
                <a:ea typeface="Calibri"/>
              </a:rPr>
              <a:t> (з корисними посиланнями), який буде надісланий усім у списку контактів Кластеру. Крім того, додаткові зустрічі будуть організовані щодо окремих тем. </a:t>
            </a:r>
            <a:r>
              <a:rPr lang="en-GB" sz="2300" b="0" strike="noStrike" spc="-1">
                <a:solidFill>
                  <a:srgbClr val="545456"/>
                </a:solidFill>
                <a:highlight>
                  <a:srgbClr val="FFFFFF"/>
                </a:highlight>
                <a:latin typeface="Calibri"/>
                <a:ea typeface="Calibri"/>
              </a:rPr>
              <a:t>	</a:t>
            </a:r>
            <a:endParaRPr lang="uk-UA" sz="23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en-GB" sz="1300" b="0" strike="noStrike" spc="-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		</a:t>
            </a:r>
            <a:endParaRPr lang="uk-UA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5566680" y="6890040"/>
            <a:ext cx="42793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b="0" u="sng" strike="noStrike" spc="-1">
                <a:solidFill>
                  <a:srgbClr val="938953"/>
                </a:solidFill>
                <a:uFillTx/>
                <a:latin typeface="Trebuchet MS"/>
                <a:ea typeface="Trebuchet MS"/>
                <a:hlinkClick r:id="rId3"/>
              </a:rPr>
              <a:t>rotunno@unhcr.org</a:t>
            </a:r>
            <a:r>
              <a:rPr lang="en-GB" sz="18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; </a:t>
            </a:r>
            <a:r>
              <a:rPr lang="en-GB" sz="1800" b="0" u="sng" strike="noStrike" spc="-1">
                <a:solidFill>
                  <a:srgbClr val="938953"/>
                </a:solidFill>
                <a:uFillTx/>
                <a:latin typeface="Trebuchet MS"/>
                <a:ea typeface="Trebuchet MS"/>
                <a:hlinkClick r:id="rId4"/>
              </a:rPr>
              <a:t>ananbeh@unhcr.org</a:t>
            </a:r>
            <a:r>
              <a:rPr lang="en-GB" sz="18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endParaRPr lang="uk-UA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1843920" y="2023200"/>
            <a:ext cx="7128360" cy="151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545456"/>
                </a:solidFill>
                <a:latin typeface="Calibri"/>
                <a:ea typeface="Calibri"/>
              </a:rPr>
              <a:t>Тимчасові заходи </a:t>
            </a:r>
            <a:endParaRPr lang="uk-UA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545456"/>
                </a:solidFill>
                <a:latin typeface="Calibri"/>
                <a:ea typeface="Calibri"/>
              </a:rPr>
              <a:t>щодо ВПО</a:t>
            </a:r>
            <a:endParaRPr lang="uk-UA" sz="4400" b="0" strike="noStrike" spc="-1">
              <a:latin typeface="Arial"/>
            </a:endParaRPr>
          </a:p>
        </p:txBody>
      </p:sp>
      <p:grpSp>
        <p:nvGrpSpPr>
          <p:cNvPr id="134" name="Group 2"/>
          <p:cNvGrpSpPr/>
          <p:nvPr/>
        </p:nvGrpSpPr>
        <p:grpSpPr>
          <a:xfrm>
            <a:off x="2754000" y="3649320"/>
            <a:ext cx="5184360" cy="219600"/>
            <a:chOff x="2754000" y="3649320"/>
            <a:chExt cx="5184360" cy="219600"/>
          </a:xfrm>
        </p:grpSpPr>
        <p:pic>
          <p:nvPicPr>
            <p:cNvPr id="135" name="Google Shape;120;p20" descr="Displaying CCCM letterhead A4.png"/>
            <p:cNvPicPr/>
            <p:nvPr/>
          </p:nvPicPr>
          <p:blipFill>
            <a:blip r:embed="rId3"/>
            <a:stretch/>
          </p:blipFill>
          <p:spPr>
            <a:xfrm>
              <a:off x="5159880" y="3649320"/>
              <a:ext cx="423360" cy="219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Google Shape;121;p20" descr="Displaying CCCM letterhead A4.png"/>
            <p:cNvPicPr/>
            <p:nvPr/>
          </p:nvPicPr>
          <p:blipFill>
            <a:blip r:embed="rId4"/>
            <a:stretch/>
          </p:blipFill>
          <p:spPr>
            <a:xfrm flipH="1">
              <a:off x="5583960" y="3649320"/>
              <a:ext cx="2354400" cy="219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Google Shape;122;p20" descr="Displaying CCCM letterhead A4.png"/>
            <p:cNvPicPr/>
            <p:nvPr/>
          </p:nvPicPr>
          <p:blipFill>
            <a:blip r:embed="rId5"/>
            <a:stretch/>
          </p:blipFill>
          <p:spPr>
            <a:xfrm flipH="1">
              <a:off x="2754000" y="3649320"/>
              <a:ext cx="2414880" cy="21960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28;p21"/>
          <p:cNvPicPr/>
          <p:nvPr/>
        </p:nvPicPr>
        <p:blipFill>
          <a:blip r:embed="rId3"/>
          <a:stretch/>
        </p:blipFill>
        <p:spPr>
          <a:xfrm>
            <a:off x="48960" y="816840"/>
            <a:ext cx="10530000" cy="6640920"/>
          </a:xfrm>
          <a:prstGeom prst="rect">
            <a:avLst/>
          </a:prstGeom>
          <a:ln>
            <a:noFill/>
          </a:ln>
        </p:spPr>
      </p:pic>
      <p:sp>
        <p:nvSpPr>
          <p:cNvPr id="139" name="TextShape 1"/>
          <p:cNvSpPr txBox="1"/>
          <p:nvPr/>
        </p:nvSpPr>
        <p:spPr>
          <a:xfrm>
            <a:off x="438120" y="446040"/>
            <a:ext cx="10091880" cy="741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GB" sz="4000" b="1" strike="noStrike" spc="-1">
                <a:solidFill>
                  <a:srgbClr val="2A87C8"/>
                </a:solidFill>
                <a:latin typeface="Trebuchet MS"/>
                <a:ea typeface="Trebuchet MS"/>
              </a:rPr>
              <a:t>Варіанти тимчасового розміщення  </a:t>
            </a:r>
            <a:endParaRPr lang="uk-UA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20120" y="288000"/>
            <a:ext cx="9875880" cy="793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GB" sz="4000" b="1" strike="noStrike" spc="-1">
                <a:solidFill>
                  <a:srgbClr val="2A87C8"/>
                </a:solidFill>
                <a:latin typeface="Calibri"/>
                <a:ea typeface="Calibri"/>
              </a:rPr>
              <a:t>Визначення поняття “Об’єкт” (відповідно до мінімальних стандартів CM)</a:t>
            </a:r>
            <a:endParaRPr lang="uk-UA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432000" y="1640880"/>
            <a:ext cx="9864000" cy="5559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GB" sz="3300" b="0" strike="noStrike" spc="-1">
                <a:solidFill>
                  <a:srgbClr val="0072BC"/>
                </a:solidFill>
                <a:latin typeface="Calibri"/>
                <a:ea typeface="Calibri"/>
              </a:rPr>
              <a:t>• </a:t>
            </a:r>
            <a:r>
              <a:rPr lang="en-GB" sz="3300" b="0" strike="noStrike" spc="-1">
                <a:solidFill>
                  <a:srgbClr val="242424"/>
                </a:solidFill>
                <a:latin typeface="Calibri"/>
                <a:ea typeface="Calibri"/>
              </a:rPr>
              <a:t>Поняття “об’єкт” стосується різних видів таборів та поселень табірного типу, включаючи організовані табори, імпровізовані табори, колективні центри, центри прийому і транзитні центри, центри евакуації тощо</a:t>
            </a:r>
            <a:endParaRPr lang="uk-UA" sz="33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400"/>
              </a:spcBef>
            </a:pPr>
            <a:r>
              <a:rPr lang="en-GB" sz="3300" b="0" strike="noStrike" spc="-1">
                <a:solidFill>
                  <a:srgbClr val="0072BC"/>
                </a:solidFill>
                <a:latin typeface="Calibri"/>
                <a:ea typeface="Calibri"/>
              </a:rPr>
              <a:t>• </a:t>
            </a:r>
            <a:r>
              <a:rPr lang="en-GB" sz="3300" b="0" strike="noStrike" spc="-1">
                <a:solidFill>
                  <a:srgbClr val="242424"/>
                </a:solidFill>
                <a:latin typeface="Calibri"/>
                <a:ea typeface="Calibri"/>
              </a:rPr>
              <a:t>Ці об’єкти – це місця, де існує інфраструктура, надаються послуги, а управління і розподілення ресурсів здійснюються колективно. Для досягнення цього, необхідна координація на місцях між різними учасниками. У цьому і є головна задача кожного члена кластеру CCCM. </a:t>
            </a:r>
            <a:endParaRPr lang="uk-UA" sz="33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9"/>
              </a:spcBef>
            </a:pPr>
            <a:endParaRPr lang="uk-UA" sz="33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9"/>
          <p:cNvPicPr/>
          <p:nvPr/>
        </p:nvPicPr>
        <p:blipFill>
          <a:blip r:embed="rId3"/>
          <a:stretch/>
        </p:blipFill>
        <p:spPr>
          <a:xfrm>
            <a:off x="-225000" y="0"/>
            <a:ext cx="12095280" cy="7559280"/>
          </a:xfrm>
          <a:prstGeom prst="rect">
            <a:avLst/>
          </a:prstGeom>
          <a:ln>
            <a:noFill/>
          </a:ln>
        </p:spPr>
      </p:pic>
      <p:sp>
        <p:nvSpPr>
          <p:cNvPr id="143" name="TextShape 1"/>
          <p:cNvSpPr txBox="1"/>
          <p:nvPr/>
        </p:nvSpPr>
        <p:spPr>
          <a:xfrm>
            <a:off x="520560" y="2012760"/>
            <a:ext cx="10262160" cy="4448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en-GB" sz="1100" b="0" strike="noStrike" spc="-1">
                <a:solidFill>
                  <a:srgbClr val="000000"/>
                </a:solidFill>
                <a:latin typeface="Arial"/>
                <a:ea typeface="Arial"/>
              </a:rPr>
              <a:t>		 	 	 		</a:t>
            </a:r>
            <a:endParaRPr lang="uk-UA" sz="11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en-GB" sz="1100" b="0" strike="noStrike" spc="-1">
                <a:solidFill>
                  <a:srgbClr val="000000"/>
                </a:solidFill>
                <a:latin typeface="Arial"/>
                <a:ea typeface="Arial"/>
              </a:rPr>
              <a:t>			</a:t>
            </a:r>
            <a:endParaRPr lang="uk-UA" sz="11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en-GB" sz="1100" b="0" strike="noStrike" spc="-1">
                <a:solidFill>
                  <a:srgbClr val="000000"/>
                </a:solidFill>
                <a:latin typeface="Arial"/>
                <a:ea typeface="Arial"/>
              </a:rPr>
              <a:t>				</a:t>
            </a:r>
            <a:endParaRPr lang="uk-UA" sz="11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Види поселень, у яких ВПО та біженці можуть отримати тимчасову допомогу та прихисток, </a:t>
            </a:r>
            <a:r>
              <a:rPr lang="en-GB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можуть бути різними.</a:t>
            </a: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en-GB" sz="1100" b="0" strike="noStrike" spc="-1">
                <a:solidFill>
                  <a:srgbClr val="000000"/>
                </a:solidFill>
                <a:latin typeface="Arial"/>
                <a:ea typeface="Arial"/>
              </a:rPr>
              <a:t>				</a:t>
            </a:r>
            <a:r>
              <a:rPr lang="en-GB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 		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en-GB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Власне табори – це крайній засіб</a:t>
            </a: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, їх створюють лише, якщо інші варіанти неможливі або неприйнятні. 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Табори не є </a:t>
            </a:r>
            <a:r>
              <a:rPr lang="en-GB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постійним, довгостроковим рішенням</a:t>
            </a: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, але вони гарантують тимчасове вирішення проблем захисту та підтримки, щоб була можливість захистити базові права ВПО. 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GB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Суть створення такого центру для розміщення ВПО і керування ним</a:t>
            </a: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 пов’язана з покращенням можливостей для його мешканців відновитися після катастрофи.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0" y="446040"/>
            <a:ext cx="7505280" cy="7934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GB" sz="4000" b="1" strike="noStrike" spc="-1">
                <a:solidFill>
                  <a:srgbClr val="2A87C8"/>
                </a:solidFill>
                <a:latin typeface="Calibri"/>
                <a:ea typeface="Calibri"/>
              </a:rPr>
              <a:t>    Ключові тези                      </a:t>
            </a:r>
            <a:endParaRPr lang="uk-UA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1800000" y="2230560"/>
            <a:ext cx="7128720" cy="151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545456"/>
                </a:solidFill>
                <a:latin typeface="Calibri"/>
                <a:ea typeface="Calibri"/>
              </a:rPr>
              <a:t>Що таке Управління табором?</a:t>
            </a:r>
            <a:endParaRPr lang="uk-UA" sz="4400" b="0" strike="noStrike" spc="-1">
              <a:latin typeface="Arial"/>
            </a:endParaRPr>
          </a:p>
        </p:txBody>
      </p:sp>
      <p:grpSp>
        <p:nvGrpSpPr>
          <p:cNvPr id="146" name="Group 2"/>
          <p:cNvGrpSpPr/>
          <p:nvPr/>
        </p:nvGrpSpPr>
        <p:grpSpPr>
          <a:xfrm>
            <a:off x="2754000" y="3649320"/>
            <a:ext cx="5184360" cy="219600"/>
            <a:chOff x="2754000" y="3649320"/>
            <a:chExt cx="5184360" cy="219600"/>
          </a:xfrm>
        </p:grpSpPr>
        <p:pic>
          <p:nvPicPr>
            <p:cNvPr id="147" name="Google Shape;152;p6" descr="Displaying CCCM letterhead A4.png"/>
            <p:cNvPicPr/>
            <p:nvPr/>
          </p:nvPicPr>
          <p:blipFill>
            <a:blip r:embed="rId3"/>
            <a:stretch/>
          </p:blipFill>
          <p:spPr>
            <a:xfrm>
              <a:off x="5159880" y="3649320"/>
              <a:ext cx="423360" cy="219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8" name="Google Shape;153;p6" descr="Displaying CCCM letterhead A4.png"/>
            <p:cNvPicPr/>
            <p:nvPr/>
          </p:nvPicPr>
          <p:blipFill>
            <a:blip r:embed="rId4"/>
            <a:stretch/>
          </p:blipFill>
          <p:spPr>
            <a:xfrm flipH="1">
              <a:off x="5583960" y="3649320"/>
              <a:ext cx="2354400" cy="219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9" name="Google Shape;154;p6" descr="Displaying CCCM letterhead A4.png"/>
            <p:cNvPicPr/>
            <p:nvPr/>
          </p:nvPicPr>
          <p:blipFill>
            <a:blip r:embed="rId5"/>
            <a:stretch/>
          </p:blipFill>
          <p:spPr>
            <a:xfrm flipH="1">
              <a:off x="2754000" y="3649320"/>
              <a:ext cx="2414880" cy="21960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438120" y="446040"/>
            <a:ext cx="9875880" cy="793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GB" sz="4000" b="1" strike="noStrike" spc="-1">
                <a:solidFill>
                  <a:srgbClr val="2A87C8"/>
                </a:solidFill>
                <a:latin typeface="Calibri"/>
                <a:ea typeface="Calibri"/>
              </a:rPr>
              <a:t>Управління табором – це…</a:t>
            </a:r>
            <a:endParaRPr lang="uk-UA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437400" y="1498320"/>
            <a:ext cx="9249120" cy="5122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GB" sz="3300" b="0" strike="noStrike" spc="-1">
                <a:solidFill>
                  <a:srgbClr val="545456"/>
                </a:solidFill>
                <a:latin typeface="Calibri"/>
                <a:ea typeface="Calibri"/>
              </a:rPr>
              <a:t>…процес </a:t>
            </a:r>
            <a:r>
              <a:rPr lang="en-GB" sz="3300" b="1" strike="noStrike" spc="-1">
                <a:solidFill>
                  <a:srgbClr val="545456"/>
                </a:solidFill>
                <a:latin typeface="Calibri"/>
                <a:ea typeface="Calibri"/>
              </a:rPr>
              <a:t>координації і моніторингу</a:t>
            </a:r>
            <a:r>
              <a:rPr lang="en-GB" sz="3300" b="0" strike="noStrike" spc="-1">
                <a:solidFill>
                  <a:srgbClr val="545456"/>
                </a:solidFill>
                <a:latin typeface="Calibri"/>
                <a:ea typeface="Calibri"/>
              </a:rPr>
              <a:t> надання послуг, </a:t>
            </a:r>
            <a:r>
              <a:rPr lang="en-GB" sz="3300" b="1" strike="noStrike" spc="-1">
                <a:solidFill>
                  <a:srgbClr val="545456"/>
                </a:solidFill>
                <a:latin typeface="Calibri"/>
                <a:ea typeface="Calibri"/>
              </a:rPr>
              <a:t>захисту</a:t>
            </a:r>
            <a:r>
              <a:rPr lang="en-GB" sz="3300" b="0" strike="noStrike" spc="-1">
                <a:solidFill>
                  <a:srgbClr val="545456"/>
                </a:solidFill>
                <a:latin typeface="Calibri"/>
                <a:ea typeface="Calibri"/>
              </a:rPr>
              <a:t> і </a:t>
            </a:r>
            <a:r>
              <a:rPr lang="en-GB" sz="3300" b="1" strike="noStrike" spc="-1">
                <a:solidFill>
                  <a:srgbClr val="545456"/>
                </a:solidFill>
                <a:latin typeface="Calibri"/>
                <a:ea typeface="Calibri"/>
              </a:rPr>
              <a:t>допомоги</a:t>
            </a:r>
            <a:r>
              <a:rPr lang="en-GB" sz="3300" b="0" strike="noStrike" spc="-1">
                <a:solidFill>
                  <a:srgbClr val="545456"/>
                </a:solidFill>
                <a:latin typeface="Calibri"/>
                <a:ea typeface="Calibri"/>
              </a:rPr>
              <a:t> у центрах тимчасового розміщення відповідно до юридичних норм і базових гуманітарних стандартів через застосування механізмів управління громадою і залучення людей.</a:t>
            </a:r>
            <a:endParaRPr lang="uk-UA" sz="33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437400" y="1498320"/>
            <a:ext cx="4824720" cy="56617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456840">
              <a:lnSpc>
                <a:spcPct val="100000"/>
              </a:lnSpc>
              <a:buClr>
                <a:srgbClr val="545456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545456"/>
                </a:solidFill>
                <a:latin typeface="Calibri"/>
                <a:ea typeface="Calibri"/>
              </a:rPr>
              <a:t>Надання </a:t>
            </a:r>
            <a:r>
              <a:rPr lang="en-GB" sz="2800" b="1" strike="noStrike" spc="-1">
                <a:solidFill>
                  <a:srgbClr val="545456"/>
                </a:solidFill>
                <a:latin typeface="Calibri"/>
                <a:ea typeface="Calibri"/>
              </a:rPr>
              <a:t>підтримки та захисту</a:t>
            </a:r>
            <a:r>
              <a:rPr lang="en-GB" sz="2800" b="0" strike="noStrike" spc="-1">
                <a:solidFill>
                  <a:srgbClr val="545456"/>
                </a:solidFill>
                <a:latin typeface="Calibri"/>
                <a:ea typeface="Calibri"/>
              </a:rPr>
              <a:t> ВПО, які мешкають у таборах.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561"/>
              </a:spcBef>
              <a:buClr>
                <a:srgbClr val="545456"/>
              </a:buClr>
              <a:buFont typeface="Arial"/>
              <a:buChar char="•"/>
            </a:pPr>
            <a:r>
              <a:rPr lang="en-GB" sz="2800" b="1" strike="noStrike" spc="-1">
                <a:solidFill>
                  <a:srgbClr val="545456"/>
                </a:solidFill>
                <a:latin typeface="Calibri"/>
                <a:ea typeface="Calibri"/>
              </a:rPr>
              <a:t>Комунікацію і координацію </a:t>
            </a:r>
            <a:r>
              <a:rPr lang="en-GB" sz="2800" b="0" strike="noStrike" spc="-1">
                <a:solidFill>
                  <a:srgbClr val="545456"/>
                </a:solidFill>
                <a:latin typeface="Calibri"/>
                <a:ea typeface="Calibri"/>
              </a:rPr>
              <a:t>з низкою партнерів</a:t>
            </a:r>
            <a:r>
              <a:rPr lang="en-GB" sz="2800" b="1" strike="noStrike" spc="-1">
                <a:solidFill>
                  <a:srgbClr val="545456"/>
                </a:solidFill>
                <a:latin typeface="Calibri"/>
                <a:ea typeface="Calibri"/>
              </a:rPr>
              <a:t>.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561"/>
              </a:spcBef>
              <a:buClr>
                <a:srgbClr val="545456"/>
              </a:buClr>
              <a:buFont typeface="Arial"/>
              <a:buChar char="•"/>
            </a:pPr>
            <a:r>
              <a:rPr lang="en-GB" sz="2800" b="1" strike="noStrike" spc="-1">
                <a:solidFill>
                  <a:srgbClr val="545456"/>
                </a:solidFill>
                <a:latin typeface="Calibri"/>
                <a:ea typeface="Calibri"/>
              </a:rPr>
              <a:t>Гарантування дотримання прав </a:t>
            </a:r>
            <a:r>
              <a:rPr lang="en-GB" sz="2800" b="0" strike="noStrike" spc="-1">
                <a:solidFill>
                  <a:srgbClr val="545456"/>
                </a:solidFill>
                <a:latin typeface="Calibri"/>
                <a:ea typeface="Calibri"/>
              </a:rPr>
              <a:t>мешканців табору.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561"/>
              </a:spcBef>
              <a:buClr>
                <a:srgbClr val="545456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545456"/>
                </a:solidFill>
                <a:latin typeface="Calibri"/>
                <a:ea typeface="Calibri"/>
              </a:rPr>
              <a:t>Забезпечення цілісності роботи та </a:t>
            </a:r>
            <a:r>
              <a:rPr lang="en-GB" sz="2800" b="1" strike="noStrike" spc="-1">
                <a:solidFill>
                  <a:srgbClr val="545456"/>
                </a:solidFill>
                <a:latin typeface="Calibri"/>
                <a:ea typeface="Calibri"/>
              </a:rPr>
              <a:t>між-відомчої співпраці</a:t>
            </a:r>
            <a:r>
              <a:rPr lang="en-GB" sz="2800" b="0" strike="noStrike" spc="-1">
                <a:solidFill>
                  <a:srgbClr val="545456"/>
                </a:solidFill>
                <a:latin typeface="Calibri"/>
                <a:ea typeface="Calibri"/>
              </a:rPr>
              <a:t>.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438120" y="446040"/>
            <a:ext cx="9875880" cy="793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GB" sz="4000" b="1" strike="noStrike" spc="-1">
                <a:solidFill>
                  <a:srgbClr val="2A87C8"/>
                </a:solidFill>
                <a:latin typeface="Calibri"/>
                <a:ea typeface="Calibri"/>
              </a:rPr>
              <a:t>Управління табором спрямоване на…</a:t>
            </a:r>
            <a:endParaRPr lang="uk-UA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4" name="Google Shape;169;g7be2d9667afca91d_14" descr="Screen Shot 2017-04-03 at 20.40.38.png"/>
          <p:cNvPicPr/>
          <p:nvPr/>
        </p:nvPicPr>
        <p:blipFill>
          <a:blip r:embed="rId3"/>
          <a:stretch/>
        </p:blipFill>
        <p:spPr>
          <a:xfrm>
            <a:off x="5303520" y="1425240"/>
            <a:ext cx="5147280" cy="5122440"/>
          </a:xfrm>
          <a:prstGeom prst="rect">
            <a:avLst/>
          </a:prstGeom>
          <a:ln>
            <a:noFill/>
          </a:ln>
        </p:spPr>
      </p:pic>
      <p:pic>
        <p:nvPicPr>
          <p:cNvPr id="155" name="Google Shape;170;g7be2d9667afca91d_14"/>
          <p:cNvPicPr/>
          <p:nvPr/>
        </p:nvPicPr>
        <p:blipFill>
          <a:blip r:embed="rId4"/>
          <a:stretch/>
        </p:blipFill>
        <p:spPr>
          <a:xfrm>
            <a:off x="5227200" y="1566360"/>
            <a:ext cx="5143320" cy="5124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A87C8"/>
      </a:accent1>
      <a:accent2>
        <a:srgbClr val="545456"/>
      </a:accent2>
      <a:accent3>
        <a:srgbClr val="9D4838"/>
      </a:accent3>
      <a:accent4>
        <a:srgbClr val="D48C74"/>
      </a:accent4>
      <a:accent5>
        <a:srgbClr val="F0B89E"/>
      </a:accent5>
      <a:accent6>
        <a:srgbClr val="F8E4D2"/>
      </a:accent6>
      <a:hlink>
        <a:srgbClr val="938953"/>
      </a:hlink>
      <a:folHlink>
        <a:srgbClr val="C0504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A87C8"/>
      </a:accent1>
      <a:accent2>
        <a:srgbClr val="545456"/>
      </a:accent2>
      <a:accent3>
        <a:srgbClr val="9D4838"/>
      </a:accent3>
      <a:accent4>
        <a:srgbClr val="D48C74"/>
      </a:accent4>
      <a:accent5>
        <a:srgbClr val="F0B89E"/>
      </a:accent5>
      <a:accent6>
        <a:srgbClr val="F8E4D2"/>
      </a:accent6>
      <a:hlink>
        <a:srgbClr val="938953"/>
      </a:hlink>
      <a:folHlink>
        <a:srgbClr val="C0504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A87C8"/>
      </a:accent1>
      <a:accent2>
        <a:srgbClr val="545456"/>
      </a:accent2>
      <a:accent3>
        <a:srgbClr val="9D4838"/>
      </a:accent3>
      <a:accent4>
        <a:srgbClr val="D48C74"/>
      </a:accent4>
      <a:accent5>
        <a:srgbClr val="F0B89E"/>
      </a:accent5>
      <a:accent6>
        <a:srgbClr val="F8E4D2"/>
      </a:accent6>
      <a:hlink>
        <a:srgbClr val="938953"/>
      </a:hlink>
      <a:folHlink>
        <a:srgbClr val="C0504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A87C8"/>
      </a:accent1>
      <a:accent2>
        <a:srgbClr val="545456"/>
      </a:accent2>
      <a:accent3>
        <a:srgbClr val="9D4838"/>
      </a:accent3>
      <a:accent4>
        <a:srgbClr val="D48C74"/>
      </a:accent4>
      <a:accent5>
        <a:srgbClr val="F0B89E"/>
      </a:accent5>
      <a:accent6>
        <a:srgbClr val="F8E4D2"/>
      </a:accent6>
      <a:hlink>
        <a:srgbClr val="938953"/>
      </a:hlink>
      <a:folHlink>
        <a:srgbClr val="C0504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1434</Words>
  <Application>Microsoft Office PowerPoint</Application>
  <PresentationFormat>Custom</PresentationFormat>
  <Paragraphs>191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Symbol</vt:lpstr>
      <vt:lpstr>Times New Roman</vt:lpstr>
      <vt:lpstr>Trebuchet MS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NATALIA PASCUAL</dc:creator>
  <dc:description/>
  <cp:lastModifiedBy>Marco Rotunno</cp:lastModifiedBy>
  <cp:revision>16</cp:revision>
  <dcterms:created xsi:type="dcterms:W3CDTF">1601-01-01T00:00:00Z</dcterms:created>
  <dcterms:modified xsi:type="dcterms:W3CDTF">2022-03-22T09:50:16Z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AuthorIds_UIVersion_512">
    <vt:lpwstr>12</vt:lpwstr>
  </property>
  <property fmtid="{D5CDD505-2E9C-101B-9397-08002B2CF9AE}" pid="4" name="ContentTypeId">
    <vt:lpwstr>0x0101005EFA3BE2ADE5C443A2D47DD571080A2E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26</vt:i4>
  </property>
  <property fmtid="{D5CDD505-2E9C-101B-9397-08002B2CF9AE}" pid="10" name="PresentationFormat">
    <vt:lpwstr>Custom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26</vt:i4>
  </property>
</Properties>
</file>