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1" r:id="rId3"/>
    <p:sldId id="257" r:id="rId4"/>
    <p:sldId id="259" r:id="rId5"/>
    <p:sldId id="262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E05684-75FF-4F42-B17B-DEAEE0872BD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4699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3CE9A-0384-443D-85EC-A1F1A066104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2729" y="0"/>
            <a:ext cx="3078163" cy="4699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A92D3ED-7196-402A-99FC-6BF00E7F1B1F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87F7F2-68C8-4CC4-B395-235C9A15A3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6"/>
            <a:ext cx="5632447" cy="316865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B09AE8-4C5C-4A74-A35B-0F9B10E7826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9610" y="4518022"/>
            <a:ext cx="5683252" cy="3697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F19A-DE35-461B-94E3-70258209E78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918572"/>
            <a:ext cx="3078163" cy="4699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45FC9-99B8-4ADC-9EE8-EA4ECD1310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2729" y="8918572"/>
            <a:ext cx="3078163" cy="4699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4164AE-E375-4780-A394-B481D28827D1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10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D5024-2145-4362-B27F-644D62AC5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42563-E672-4237-AEFB-5B6F5C3B2A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l-PL"/>
              <a:t>21 to 25 June 2021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463FE-8BEC-419B-B3A3-2E2DBA43CFF3}"/>
              </a:ext>
            </a:extLst>
          </p:cNvPr>
          <p:cNvSpPr txBox="1"/>
          <p:nvPr/>
        </p:nvSpPr>
        <p:spPr>
          <a:xfrm>
            <a:off x="4022729" y="8918572"/>
            <a:ext cx="3078163" cy="469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40717C-F4D6-4976-BE6F-E49B133DD2E3}" type="slidenum">
              <a:t>1</a:t>
            </a:fld>
            <a:endParaRPr lang="en-C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0A181-D437-4F4F-9DD5-4B0A112D8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CEF52-1ACB-4BCE-89A1-00E5EEFFDF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Anyone want to start working on this for July?, What do we do with our FAQ?</a:t>
            </a:r>
          </a:p>
          <a:p>
            <a:pPr lvl="0"/>
            <a:endParaRPr lang="en-US"/>
          </a:p>
          <a:p>
            <a:pPr lvl="0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4C0AE-68BC-4AE0-9D3D-1633C6149BEA}"/>
              </a:ext>
            </a:extLst>
          </p:cNvPr>
          <p:cNvSpPr txBox="1"/>
          <p:nvPr/>
        </p:nvSpPr>
        <p:spPr>
          <a:xfrm>
            <a:off x="4022729" y="8918572"/>
            <a:ext cx="3078163" cy="469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8C0EF8-6DB2-42E0-AFE1-D91452C5CB72}" type="slidenum">
              <a:t>2</a:t>
            </a:fld>
            <a:endParaRPr lang="en-C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94528D-93DB-4E89-82A5-F9148239E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D2FB7-E3C9-4B81-91A6-9DB41FB39C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E3140-FA53-4635-8DDE-F7F1A448992B}"/>
              </a:ext>
            </a:extLst>
          </p:cNvPr>
          <p:cNvSpPr txBox="1"/>
          <p:nvPr/>
        </p:nvSpPr>
        <p:spPr>
          <a:xfrm>
            <a:off x="4022729" y="8918572"/>
            <a:ext cx="3078163" cy="469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8DCAA6-6966-4D4F-99C6-92E0D1979E76}" type="slidenum">
              <a:t>3</a:t>
            </a:fld>
            <a:endParaRPr lang="en-C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30672-570C-4617-ADBF-93A567596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FB46C-9D5D-47A2-BBD2-DEA5CB080C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ECFA-98B0-4E05-ABD8-5BB818564ABA}"/>
              </a:ext>
            </a:extLst>
          </p:cNvPr>
          <p:cNvSpPr txBox="1"/>
          <p:nvPr/>
        </p:nvSpPr>
        <p:spPr>
          <a:xfrm>
            <a:off x="4022729" y="8918572"/>
            <a:ext cx="3078163" cy="469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D32096-31CA-4BD7-A0FB-C989565B0C3B}" type="slidenum">
              <a:t>4</a:t>
            </a:fld>
            <a:endParaRPr lang="en-C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A580-59E5-42A6-98D3-EF8AADF907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854D2-356C-4692-B8AC-FF9AAE5347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90546-E31B-45CF-AEB5-70A9809DF2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D63B02-C966-4CBB-9E96-3CC8E1663521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1B657-1887-4D0A-9AE6-B8BD37BE7D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5C31-120D-42FF-97E3-F894E35A81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48525B-2C35-4A1D-8BB8-1B940FA4BB81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846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9269-47C6-4CCF-81D0-0DCA7FAA50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F4282-1FC0-4A69-A14C-78B387954D9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8C55E-71B0-4F4D-860F-10A3009471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D2C090-3296-49E4-A554-3357AB12A049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27CF5-11E8-4A31-8FC8-A0EBCBD496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A2BF-BE4F-46F6-A4FF-009DF91FD4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BDC21F-7152-4B6B-9E23-C4E718F877FA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60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2014C-CD02-4549-93D2-209CEACDAF9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883C0-5B51-47A2-A564-8F14AE87AFB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8D0B-1CF7-4FB7-BDCE-5048BFBD1C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E31917-017A-4922-8B5D-1E16A91C1454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14BE-A3B8-445D-B507-03BF2F0B38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69F1-390D-413F-8025-2D3F62623D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0A855-B41F-4AC3-938E-3945C260FE54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43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24B5-20A7-4F3B-9FD7-EBCAC838F7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2862-541C-4246-AAEE-68CE9ECAF2A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70D9F-B178-4751-B38E-28C4F2E46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D3F3E-0561-4EE8-A2A6-383EB3561C4C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BDE1D-5914-4F9A-A30D-165D940D87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D4D21-B8BD-490C-A2AC-F76366564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FBB66F-803D-4DED-834A-A678D57EF777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28220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A184-A84E-4996-B2B7-DFC86850AF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6D287-3769-4580-B77D-11F81BF9E0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559C-3291-4139-AA78-A5C232B7B8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0AB95-0364-40D0-809E-A2F141BF1205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DF53-800B-4143-A73A-45379E46B7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344DD-D60C-442B-81C9-93ECA29AF0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5DAAD5-9727-4E14-999A-BC7C6419FDA6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171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59D8-EABB-4DED-8FC4-F619549CAE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764E-45DD-44EF-BA23-5726989015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2F085-9C9A-4455-BE12-9ED4C4B0157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34295-DBF0-446C-BC28-7ED4AA0763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E312C3-E6EC-40B2-B945-7D9A94523EBB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A58CF-CE51-441D-9B84-6F81865C59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156BB-80C9-4974-B346-933B7B3486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BBB8C6-9625-46E3-ACD9-F7299FB48B9D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92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1CC6-11AA-45F2-BFEF-1C48F2208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2A877-1819-4EFD-BBF0-F62273C19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CAFA-A9DF-4EED-824F-77EB7F3CB10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855-B9D1-4F61-AB19-E485EB0EFFE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D1D1A-EECE-431D-9E97-367D748A7E6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C164A-6021-40A4-B0FF-6E7E894C93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993A7-E79D-4A70-B634-88115902FF70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296B-2FC4-4365-A913-B7530F5EB3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9797F-CC7C-4554-8EEC-67A0B74004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FE9559-F2F8-4621-BA08-1690369A2687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681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858D-15AF-4D39-91DA-2CD4266E22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072C5-0750-4D22-8D7E-88D27CCFA3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5E215B-0F92-46C1-B00C-544A66E1C60B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0D87A-2364-4BEF-92A8-951A7D2C8C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23F55-04E5-4786-979C-40EE651BC1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8DC1FB-1C31-4365-A3E1-07E74EE77D01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73844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F350A-3D25-4941-AEC1-9FE72FBC29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A175AC-E87F-40EE-9BC5-D9250713BF64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6E1E5-84F1-4B7A-9269-A144D40C97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1FE6-CFB2-464F-A7D1-2B29670E62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5ADD7-70FF-4524-8F54-1D0830145BB2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1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EBF0-7AE1-48A1-BB63-AE299FE26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2287-3429-43FA-8B59-594E443E37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F679-4864-41DD-A7CE-FB3B6C1F88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67359-5137-4894-B8F4-02EE48FD85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451E71-4B02-4155-95FC-EAC302A02B99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7B0AE-784A-4286-ADCC-AC5366C16F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7311E-652A-451D-905D-547443DB73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AD52C-0B95-4031-8FE7-EBABBB49F8BC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507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51A-D74B-4593-9052-96113A1C3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41603-FBF6-4158-A42A-571EAA14F74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CH" sz="3200"/>
            </a:lvl1pPr>
          </a:lstStyle>
          <a:p>
            <a:pPr lvl="0"/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32807-4EFC-42A7-8708-3B34A36C43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A7905-EE53-4893-A07B-264A956FA5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DF7DE-DFF5-46ED-9E30-4664CA1CAC08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F0DE-A9CD-4F2A-98E6-D47BDAEC19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DA7D6-0C1B-4306-A50C-FA0E168CA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D496A-A6DA-4581-9929-292C61C5F6F2}" type="slidenum"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4943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A17DD-81FB-4A58-B625-2A64E7FE0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E827B-9472-401E-95C4-FE8445DD23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C9070-7140-419A-A5B3-791A00FAE70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F3ED74D-B4D8-465B-AEBA-E3775FAE83D4}" type="datetime1">
              <a:rPr lang="en-CH"/>
              <a:pPr lvl="0"/>
              <a:t>04/26/2021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68655-E193-412D-BC95-66B6B86076A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FAB9-0097-4AB6-BD02-58EC7445619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8E947-21FB-4319-BEBF-D5A38A69509B}" type="slidenum">
              <a:t>‹#›</a:t>
            </a:fld>
            <a:endParaRPr 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osocc.unocha.org/GetFile.aspx?xml=rss/7099mNSNuyt2ObIjn0rASVQuOcrk99i1yNbKXSwpylU9vDMx_B_35410_l1.html&amp;tid=7099&amp;laid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B69F6CE4-CF35-447A-A2E5-D82310083A6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736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EBEF0A4E-6B63-4E7B-B4E6-DB99E79D303E}"/>
              </a:ext>
            </a:extLst>
          </p:cNvPr>
          <p:cNvGrpSpPr/>
          <p:nvPr/>
        </p:nvGrpSpPr>
        <p:grpSpPr>
          <a:xfrm>
            <a:off x="325727" y="9"/>
            <a:ext cx="527709" cy="5860032"/>
            <a:chOff x="325727" y="9"/>
            <a:chExt cx="527709" cy="5860032"/>
          </a:xfrm>
        </p:grpSpPr>
        <p:sp>
          <p:nvSpPr>
            <p:cNvPr id="4" name="Rectangle 27">
              <a:extLst>
                <a:ext uri="{FF2B5EF4-FFF2-40B4-BE49-F238E27FC236}">
                  <a16:creationId xmlns:a16="http://schemas.microsoft.com/office/drawing/2014/main" id="{CE03140D-D8FA-4077-814B-7E428B9DC614}"/>
                </a:ext>
              </a:extLst>
            </p:cNvPr>
            <p:cNvSpPr/>
            <p:nvPr/>
          </p:nvSpPr>
          <p:spPr>
            <a:xfrm rot="10799991">
              <a:off x="326047" y="5700963"/>
              <a:ext cx="527389" cy="159078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F0A5E099-F86B-4502-A35D-BB83F8A21A32}"/>
                </a:ext>
              </a:extLst>
            </p:cNvPr>
            <p:cNvSpPr/>
            <p:nvPr/>
          </p:nvSpPr>
          <p:spPr>
            <a:xfrm rot="5400013" flipH="1" flipV="1">
              <a:off x="-2215075" y="2540811"/>
              <a:ext cx="5608993" cy="527389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6" name="Rectangle 30">
            <a:extLst>
              <a:ext uri="{FF2B5EF4-FFF2-40B4-BE49-F238E27FC236}">
                <a16:creationId xmlns:a16="http://schemas.microsoft.com/office/drawing/2014/main" id="{90A0FC19-DD41-45E6-BFB0-50F725F1112E}"/>
              </a:ext>
            </a:extLst>
          </p:cNvPr>
          <p:cNvSpPr>
            <a:spLocks noMove="1" noResize="1"/>
          </p:cNvSpPr>
          <p:nvPr/>
        </p:nvSpPr>
        <p:spPr>
          <a:xfrm>
            <a:off x="579528" y="922922"/>
            <a:ext cx="11111724" cy="546125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7001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FD7E7E-3C1C-491A-85E5-ADAECC0FB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2967" y="1238079"/>
            <a:ext cx="9849752" cy="1349672"/>
          </a:xfrm>
        </p:spPr>
        <p:txBody>
          <a:bodyPr anchor="b"/>
          <a:lstStyle/>
          <a:p>
            <a:pPr lvl="0"/>
            <a:r>
              <a:rPr lang="en-US" sz="5400"/>
              <a:t>Agenda 15 April 2021 - CMS</a:t>
            </a:r>
            <a:endParaRPr lang="en-CH" sz="540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370783C-ED58-4C60-8FCA-7A33388122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89304" y="2902909"/>
            <a:ext cx="9849752" cy="3032168"/>
          </a:xfrm>
        </p:spPr>
        <p:txBody>
          <a:bodyPr anchor="ctr"/>
          <a:lstStyle/>
          <a:p>
            <a:pPr lvl="0"/>
            <a:r>
              <a:rPr lang="en-US" sz="2000"/>
              <a:t>Dissemination strategy – ideas from CPMS </a:t>
            </a:r>
          </a:p>
          <a:p>
            <a:pPr lvl="0"/>
            <a:r>
              <a:rPr lang="en-US" sz="2000"/>
              <a:t>Our logo - Livia</a:t>
            </a:r>
          </a:p>
          <a:p>
            <a:pPr lvl="0"/>
            <a:r>
              <a:rPr lang="en-US" sz="2000"/>
              <a:t>Analyze feedback from the survey </a:t>
            </a:r>
          </a:p>
          <a:p>
            <a:pPr lvl="1"/>
            <a:r>
              <a:rPr lang="en-US" sz="1600"/>
              <a:t>Somalia – Ben</a:t>
            </a:r>
          </a:p>
          <a:p>
            <a:pPr lvl="1"/>
            <a:r>
              <a:rPr lang="en-US" sz="1600"/>
              <a:t>Mozambique - Filipa</a:t>
            </a:r>
          </a:p>
          <a:p>
            <a:pPr lvl="0"/>
            <a:r>
              <a:rPr lang="en-US" sz="2000"/>
              <a:t>AOB </a:t>
            </a:r>
          </a:p>
          <a:p>
            <a:pPr marL="631822" lvl="1" indent="-174622">
              <a:spcBef>
                <a:spcPts val="0"/>
              </a:spcBef>
            </a:pPr>
            <a:r>
              <a:rPr lang="en-US" sz="1600"/>
              <a:t>Feedback on Disability  feedback from CBM Global, IRC – Agnes</a:t>
            </a:r>
          </a:p>
          <a:p>
            <a:pPr marL="631822" lvl="1" indent="-174622">
              <a:spcBef>
                <a:spcPts val="0"/>
              </a:spcBef>
            </a:pPr>
            <a:r>
              <a:rPr lang="en-US" sz="1600"/>
              <a:t>HNPW – 21 April </a:t>
            </a:r>
          </a:p>
          <a:p>
            <a:pPr marL="631822" lvl="1" indent="-174622">
              <a:spcBef>
                <a:spcPts val="0"/>
              </a:spcBef>
            </a:pPr>
            <a:r>
              <a:rPr lang="en-US" sz="1600"/>
              <a:t>Brainstorm Retreat Session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CA35C31-6BB3-422F-895D-A4BC5B1122B3}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1408E74-836D-4A85-B21E-EB91FCB9E1C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4AF9B9D-96FA-4DB1-8210-9DE682565DAC}"/>
              </a:ext>
            </a:extLst>
          </p:cNvPr>
          <p:cNvSpPr>
            <a:spLocks noMove="1" noResize="1"/>
          </p:cNvSpPr>
          <p:nvPr/>
        </p:nvSpPr>
        <p:spPr>
          <a:xfrm>
            <a:off x="2769479" y="220196"/>
            <a:ext cx="9422526" cy="66378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91500"/>
              <a:gd name="f7" fmla="val 5770597"/>
              <a:gd name="f8" fmla="val 4929467"/>
              <a:gd name="f9" fmla="val 6120547"/>
              <a:gd name="f10" fmla="val 7212963"/>
              <a:gd name="f11" fmla="val 419755"/>
              <a:gd name="f12" fmla="val 8065066"/>
              <a:gd name="f13" fmla="val 1118513"/>
              <a:gd name="f14" fmla="val 1227339"/>
              <a:gd name="f15" fmla="val 79523"/>
              <a:gd name="f16" fmla="val 56799"/>
              <a:gd name="f17" fmla="val 5644158"/>
              <a:gd name="f18" fmla="val 19398"/>
              <a:gd name="f19" fmla="val 5400934"/>
              <a:gd name="f20" fmla="val 5151822"/>
              <a:gd name="f21" fmla="val 4898209"/>
              <a:gd name="f22" fmla="val 2193003"/>
              <a:gd name="f23" fmla="val 2206998"/>
              <a:gd name="f24" fmla="+- 0 0 -90"/>
              <a:gd name="f25" fmla="*/ f3 1 8191500"/>
              <a:gd name="f26" fmla="*/ f4 1 5770597"/>
              <a:gd name="f27" fmla="+- f7 0 f5"/>
              <a:gd name="f28" fmla="+- f6 0 f5"/>
              <a:gd name="f29" fmla="*/ f24 f0 1"/>
              <a:gd name="f30" fmla="*/ f28 1 8191500"/>
              <a:gd name="f31" fmla="*/ f27 1 5770597"/>
              <a:gd name="f32" fmla="*/ 4929467 f28 1"/>
              <a:gd name="f33" fmla="*/ 0 f27 1"/>
              <a:gd name="f34" fmla="*/ 8065066 f28 1"/>
              <a:gd name="f35" fmla="*/ 1118513 f27 1"/>
              <a:gd name="f36" fmla="*/ 8191500 f28 1"/>
              <a:gd name="f37" fmla="*/ 1227339 f27 1"/>
              <a:gd name="f38" fmla="*/ 5770597 f27 1"/>
              <a:gd name="f39" fmla="*/ 79523 f28 1"/>
              <a:gd name="f40" fmla="*/ 56799 f28 1"/>
              <a:gd name="f41" fmla="*/ 5644158 f27 1"/>
              <a:gd name="f42" fmla="*/ 0 f28 1"/>
              <a:gd name="f43" fmla="*/ 4898209 f27 1"/>
              <a:gd name="f44" fmla="*/ f29 1 f2"/>
              <a:gd name="f45" fmla="*/ f32 1 8191500"/>
              <a:gd name="f46" fmla="*/ f33 1 5770597"/>
              <a:gd name="f47" fmla="*/ f34 1 8191500"/>
              <a:gd name="f48" fmla="*/ f35 1 5770597"/>
              <a:gd name="f49" fmla="*/ f36 1 8191500"/>
              <a:gd name="f50" fmla="*/ f37 1 5770597"/>
              <a:gd name="f51" fmla="*/ f38 1 5770597"/>
              <a:gd name="f52" fmla="*/ f39 1 8191500"/>
              <a:gd name="f53" fmla="*/ f40 1 8191500"/>
              <a:gd name="f54" fmla="*/ f41 1 5770597"/>
              <a:gd name="f55" fmla="*/ f42 1 8191500"/>
              <a:gd name="f56" fmla="*/ f43 1 5770597"/>
              <a:gd name="f57" fmla="*/ f5 1 f30"/>
              <a:gd name="f58" fmla="*/ f6 1 f30"/>
              <a:gd name="f59" fmla="*/ f5 1 f31"/>
              <a:gd name="f60" fmla="*/ f7 1 f31"/>
              <a:gd name="f61" fmla="+- f44 0 f1"/>
              <a:gd name="f62" fmla="*/ f45 1 f30"/>
              <a:gd name="f63" fmla="*/ f46 1 f31"/>
              <a:gd name="f64" fmla="*/ f47 1 f30"/>
              <a:gd name="f65" fmla="*/ f48 1 f31"/>
              <a:gd name="f66" fmla="*/ f49 1 f30"/>
              <a:gd name="f67" fmla="*/ f50 1 f31"/>
              <a:gd name="f68" fmla="*/ f51 1 f31"/>
              <a:gd name="f69" fmla="*/ f52 1 f30"/>
              <a:gd name="f70" fmla="*/ f53 1 f30"/>
              <a:gd name="f71" fmla="*/ f54 1 f31"/>
              <a:gd name="f72" fmla="*/ f55 1 f30"/>
              <a:gd name="f73" fmla="*/ f56 1 f31"/>
              <a:gd name="f74" fmla="*/ f57 f25 1"/>
              <a:gd name="f75" fmla="*/ f58 f25 1"/>
              <a:gd name="f76" fmla="*/ f60 f26 1"/>
              <a:gd name="f77" fmla="*/ f59 f26 1"/>
              <a:gd name="f78" fmla="*/ f62 f25 1"/>
              <a:gd name="f79" fmla="*/ f63 f26 1"/>
              <a:gd name="f80" fmla="*/ f64 f25 1"/>
              <a:gd name="f81" fmla="*/ f65 f26 1"/>
              <a:gd name="f82" fmla="*/ f66 f25 1"/>
              <a:gd name="f83" fmla="*/ f67 f26 1"/>
              <a:gd name="f84" fmla="*/ f68 f26 1"/>
              <a:gd name="f85" fmla="*/ f69 f25 1"/>
              <a:gd name="f86" fmla="*/ f70 f25 1"/>
              <a:gd name="f87" fmla="*/ f71 f26 1"/>
              <a:gd name="f88" fmla="*/ f72 f25 1"/>
              <a:gd name="f89" fmla="*/ f7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78" y="f79"/>
              </a:cxn>
              <a:cxn ang="f61">
                <a:pos x="f80" y="f81"/>
              </a:cxn>
              <a:cxn ang="f61">
                <a:pos x="f82" y="f83"/>
              </a:cxn>
              <a:cxn ang="f61">
                <a:pos x="f82" y="f84"/>
              </a:cxn>
              <a:cxn ang="f61">
                <a:pos x="f85" y="f84"/>
              </a:cxn>
              <a:cxn ang="f61">
                <a:pos x="f86" y="f87"/>
              </a:cxn>
              <a:cxn ang="f61">
                <a:pos x="f88" y="f89"/>
              </a:cxn>
              <a:cxn ang="f61">
                <a:pos x="f78" y="f79"/>
              </a:cxn>
            </a:cxnLst>
            <a:rect l="f74" t="f77" r="f75" b="f76"/>
            <a:pathLst>
              <a:path w="8191500" h="5770597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14"/>
                </a:lnTo>
                <a:lnTo>
                  <a:pt x="f6" y="f7"/>
                </a:lnTo>
                <a:lnTo>
                  <a:pt x="f15" y="f7"/>
                </a:lnTo>
                <a:lnTo>
                  <a:pt x="f16" y="f17"/>
                </a:lnTo>
                <a:cubicBezTo>
                  <a:pt x="f18" y="f19"/>
                  <a:pt x="f5" y="f20"/>
                  <a:pt x="f5" y="f21"/>
                </a:cubicBezTo>
                <a:cubicBezTo>
                  <a:pt x="f5" y="f22"/>
                  <a:pt x="f23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4800E-88FF-471B-883D-A1954E829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603" y="-611002"/>
            <a:ext cx="7644630" cy="2751082"/>
          </a:xfrm>
        </p:spPr>
        <p:txBody>
          <a:bodyPr anchor="b"/>
          <a:lstStyle/>
          <a:p>
            <a:pPr lvl="0" algn="r"/>
            <a:r>
              <a:rPr lang="en-US" sz="6000"/>
              <a:t>Tips from CPMS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3459D1-F78F-49EB-AB81-92811CD237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8603" y="2384563"/>
            <a:ext cx="7644630" cy="4351519"/>
          </a:xfrm>
        </p:spPr>
        <p:txBody>
          <a:bodyPr/>
          <a:lstStyle/>
          <a:p>
            <a:pPr marL="0" lvl="0" indent="0" algn="r">
              <a:lnSpc>
                <a:spcPct val="60000"/>
              </a:lnSpc>
              <a:buNone/>
            </a:pPr>
            <a:endParaRPr lang="en-US" sz="2400"/>
          </a:p>
          <a:p>
            <a:pPr marL="0" lvl="0" indent="0" algn="r">
              <a:lnSpc>
                <a:spcPct val="60000"/>
              </a:lnSpc>
              <a:buNone/>
            </a:pPr>
            <a:r>
              <a:rPr lang="en-US" sz="2400"/>
              <a:t> </a:t>
            </a:r>
          </a:p>
          <a:p>
            <a:pPr marL="0" lvl="0" indent="0" algn="r">
              <a:lnSpc>
                <a:spcPct val="60000"/>
              </a:lnSpc>
              <a:buNone/>
            </a:pPr>
            <a:r>
              <a:rPr lang="en-US" sz="2400"/>
              <a:t> 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Background on how you developed the Standards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Online interactive platform 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Promotion on social media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Use existing partnerships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Email templates WG members to send to their existing networks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Multilanguage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Different events to capture different audiences (donors, cluster coordinators, practitioners)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Ted talk videos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Case study use</a:t>
            </a:r>
          </a:p>
          <a:p>
            <a:pPr lvl="0" algn="r">
              <a:lnSpc>
                <a:spcPct val="60000"/>
              </a:lnSpc>
            </a:pPr>
            <a:r>
              <a:rPr lang="en-US" sz="2000"/>
              <a:t>“order your copy now” </a:t>
            </a:r>
            <a:r>
              <a:rPr lang="en-US" sz="600"/>
              <a:t> </a:t>
            </a: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7A134B36-B7C5-456C-9FB5-F93F0D69DE2C}"/>
              </a:ext>
            </a:extLst>
          </p:cNvPr>
          <p:cNvSpPr>
            <a:spLocks noMove="1" noResize="1"/>
          </p:cNvSpPr>
          <p:nvPr/>
        </p:nvSpPr>
        <p:spPr>
          <a:xfrm>
            <a:off x="2209803" y="2099700"/>
            <a:ext cx="1942240" cy="18895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Arc 15">
            <a:extLst>
              <a:ext uri="{FF2B5EF4-FFF2-40B4-BE49-F238E27FC236}">
                <a16:creationId xmlns:a16="http://schemas.microsoft.com/office/drawing/2014/main" id="{6CA1DE95-339F-47FF-BBD3-ABE47BEB6C12}"/>
              </a:ext>
            </a:extLst>
          </p:cNvPr>
          <p:cNvSpPr>
            <a:spLocks noMove="1" noResize="1"/>
          </p:cNvSpPr>
          <p:nvPr/>
        </p:nvSpPr>
        <p:spPr>
          <a:xfrm rot="18520173">
            <a:off x="1613187" y="1492569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50"/>
              <a:gd name="f11" fmla="val 273"/>
              <a:gd name="f12" fmla="+- 0 0 -240"/>
              <a:gd name="f13" fmla="+- 0 0 -212"/>
              <a:gd name="f14" fmla="+- 0 0 -183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127001" cap="rnd">
            <a:solidFill>
              <a:srgbClr val="FFC00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3C5FC69-B4A3-44FA-B7CE-7D8D1F700CE6}"/>
              </a:ext>
            </a:extLst>
          </p:cNvPr>
          <p:cNvSpPr>
            <a:spLocks noMove="1" noResize="1"/>
          </p:cNvSpPr>
          <p:nvPr/>
        </p:nvSpPr>
        <p:spPr>
          <a:xfrm>
            <a:off x="378067" y="343485"/>
            <a:ext cx="11438796" cy="1844253"/>
          </a:xfrm>
          <a:prstGeom prst="rect">
            <a:avLst/>
          </a:prstGeom>
          <a:solidFill>
            <a:srgbClr val="404040"/>
          </a:solidFill>
          <a:ln w="127001" cap="sq">
            <a:solidFill>
              <a:srgbClr val="40404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A0161-0FF0-47BE-B574-AE50FD368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072" y="466581"/>
            <a:ext cx="11139851" cy="930447"/>
          </a:xfrm>
        </p:spPr>
        <p:txBody>
          <a:bodyPr anchor="b" anchorCtr="1"/>
          <a:lstStyle/>
          <a:p>
            <a:pPr lvl="0" algn="ctr"/>
            <a:br>
              <a:rPr lang="en-US" sz="1200">
                <a:solidFill>
                  <a:srgbClr val="FFFFFF"/>
                </a:solidFill>
              </a:rPr>
            </a:br>
            <a:br>
              <a:rPr lang="en-US" sz="1200">
                <a:solidFill>
                  <a:srgbClr val="FFFFFF"/>
                </a:solidFill>
              </a:rPr>
            </a:br>
            <a:r>
              <a:rPr lang="en-US" sz="2600" b="1">
                <a:solidFill>
                  <a:srgbClr val="FFFFFF"/>
                </a:solidFill>
              </a:rPr>
              <a:t>Workplan 2021</a:t>
            </a:r>
            <a:br>
              <a:rPr lang="en-US" sz="1200">
                <a:solidFill>
                  <a:srgbClr val="FFFFFF"/>
                </a:solidFill>
              </a:rPr>
            </a:br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4F61B8FC-54DE-4703-AD5E-8387209B280B}"/>
              </a:ext>
            </a:extLst>
          </p:cNvPr>
          <p:cNvCxnSpPr>
            <a:cxnSpLocks noMove="1" noResize="1"/>
          </p:cNvCxnSpPr>
          <p:nvPr/>
        </p:nvCxnSpPr>
        <p:spPr>
          <a:xfrm>
            <a:off x="2209803" y="1448629"/>
            <a:ext cx="7772400" cy="0"/>
          </a:xfrm>
          <a:prstGeom prst="straightConnector1">
            <a:avLst/>
          </a:prstGeom>
          <a:noFill/>
          <a:ln w="22229" cap="flat">
            <a:solidFill>
              <a:srgbClr val="D9D9D9"/>
            </a:solidFill>
            <a:prstDash val="solid"/>
            <a:miter/>
          </a:ln>
        </p:spPr>
      </p:cxn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2FBD8D65-4B0E-4121-B71A-C4F60D6D29BB}"/>
              </a:ext>
            </a:extLst>
          </p:cNvPr>
          <p:cNvGraphicFramePr/>
          <p:nvPr/>
        </p:nvGraphicFramePr>
        <p:xfrm>
          <a:off x="772887" y="2310835"/>
          <a:ext cx="10668003" cy="437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410950" imgH="7683500" progId="">
                  <p:embed/>
                </p:oleObj>
              </mc:Choice>
              <mc:Fallback>
                <p:oleObj name="Worksheet" r:id="rId3" imgW="11410950" imgH="76835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887" y="2310835"/>
                        <a:ext cx="10668003" cy="4372989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6380C65-3C5F-4011-8C68-60E397232DC7}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9">
            <a:extLst>
              <a:ext uri="{FF2B5EF4-FFF2-40B4-BE49-F238E27FC236}">
                <a16:creationId xmlns:a16="http://schemas.microsoft.com/office/drawing/2014/main" id="{12371DB9-3462-4BB7-81AA-3F65434497A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16726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67271"/>
              <a:gd name="f7" fmla="val 6858000"/>
              <a:gd name="f8" fmla="val 2259550"/>
              <a:gd name="f9" fmla="val 2387803"/>
              <a:gd name="f10" fmla="val 82222"/>
              <a:gd name="f11" fmla="val 3461407"/>
              <a:gd name="f12" fmla="val 807534"/>
              <a:gd name="f13" fmla="val 2035835"/>
              <a:gd name="f14" fmla="val 3429000"/>
              <a:gd name="f15" fmla="val 4822165"/>
              <a:gd name="f16" fmla="val 6050467"/>
              <a:gd name="f17" fmla="val 6775779"/>
              <a:gd name="f18" fmla="+- 0 0 -90"/>
              <a:gd name="f19" fmla="*/ f3 1 4167271"/>
              <a:gd name="f20" fmla="*/ f4 1 6858000"/>
              <a:gd name="f21" fmla="+- f7 0 f5"/>
              <a:gd name="f22" fmla="+- f6 0 f5"/>
              <a:gd name="f23" fmla="*/ f18 f0 1"/>
              <a:gd name="f24" fmla="*/ f22 1 4167271"/>
              <a:gd name="f25" fmla="*/ f21 1 6858000"/>
              <a:gd name="f26" fmla="*/ 0 f22 1"/>
              <a:gd name="f27" fmla="*/ 0 f21 1"/>
              <a:gd name="f28" fmla="*/ 2259550 f22 1"/>
              <a:gd name="f29" fmla="*/ 2387803 f22 1"/>
              <a:gd name="f30" fmla="*/ 82222 f21 1"/>
              <a:gd name="f31" fmla="*/ 4167271 f22 1"/>
              <a:gd name="f32" fmla="*/ 3429000 f21 1"/>
              <a:gd name="f33" fmla="*/ 6775779 f21 1"/>
              <a:gd name="f34" fmla="*/ 6858000 f21 1"/>
              <a:gd name="f35" fmla="*/ f23 1 f2"/>
              <a:gd name="f36" fmla="*/ f26 1 4167271"/>
              <a:gd name="f37" fmla="*/ f27 1 6858000"/>
              <a:gd name="f38" fmla="*/ f28 1 4167271"/>
              <a:gd name="f39" fmla="*/ f29 1 4167271"/>
              <a:gd name="f40" fmla="*/ f30 1 6858000"/>
              <a:gd name="f41" fmla="*/ f31 1 4167271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4167271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70669-3366-40AC-81B7-BDD77C4D8D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211" y="1153570"/>
            <a:ext cx="3677031" cy="4461165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 HNPW! </a:t>
            </a:r>
            <a:endParaRPr lang="en-CH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7BE950-F06D-48C2-8444-C3C7695BA6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47312" y="591342"/>
            <a:ext cx="6906490" cy="5585621"/>
          </a:xfrm>
        </p:spPr>
        <p:txBody>
          <a:bodyPr anchor="ctr"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>
                <a:hlinkClick r:id="rId3"/>
              </a:rPr>
              <a:t>https://vosocc.unocha.org/GetFile.aspx?xml=rss/7099mNSNuyt2ObIjn0rASVQuOcrk99i1yNbKXSwpylU9vDMx_B_35410_l1.html&amp;tid=7099&amp;laid=1</a:t>
            </a:r>
            <a:endParaRPr lang="en-US"/>
          </a:p>
          <a:p>
            <a:pPr lvl="0">
              <a:lnSpc>
                <a:spcPct val="80000"/>
              </a:lnSpc>
            </a:pPr>
            <a:endParaRPr lang="en-CH"/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id="{B90D6645-6098-405E-A427-07FB38C7743B}"/>
              </a:ext>
            </a:extLst>
          </p:cNvPr>
          <p:cNvSpPr>
            <a:spLocks noMove="1" noResize="1"/>
          </p:cNvSpPr>
          <p:nvPr/>
        </p:nvSpPr>
        <p:spPr>
          <a:xfrm flipV="1">
            <a:off x="7550401" y="2455474"/>
            <a:ext cx="4083436" cy="40834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70"/>
              <a:gd name="f11" fmla="+- 0 0 -270"/>
              <a:gd name="f12" fmla="+- 0 0 -225"/>
              <a:gd name="f13" fmla="+- 0 0 -180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01" cap="rnd">
            <a:solidFill>
              <a:srgbClr val="FFC00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76A9CE5-B658-46DE-93E8-8F595B4A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99" t="7405" r="3840" b="-312"/>
          <a:stretch>
            <a:fillRect/>
          </a:stretch>
        </p:blipFill>
        <p:spPr>
          <a:xfrm>
            <a:off x="4503694" y="0"/>
            <a:ext cx="7130143" cy="4087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Arrow: Right 8">
            <a:extLst>
              <a:ext uri="{FF2B5EF4-FFF2-40B4-BE49-F238E27FC236}">
                <a16:creationId xmlns:a16="http://schemas.microsoft.com/office/drawing/2014/main" id="{5FB1FD12-B03D-4276-95F2-014743845D4C}"/>
              </a:ext>
            </a:extLst>
          </p:cNvPr>
          <p:cNvSpPr/>
          <p:nvPr/>
        </p:nvSpPr>
        <p:spPr>
          <a:xfrm>
            <a:off x="4167268" y="1904996"/>
            <a:ext cx="2211759" cy="1219196"/>
          </a:xfrm>
          <a:custGeom>
            <a:avLst>
              <a:gd name="f0" fmla="val 1564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3AC7-D3C5-4B75-BD6B-7F4E491EB2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DAA-F738-4806-9477-066F6A3F2E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77A85-DA8F-41EE-8FC2-45558FA9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94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173</Words>
  <Application>Microsoft Office PowerPoint</Application>
  <PresentationFormat>Widescreen</PresentationFormat>
  <Paragraphs>40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Worksheet</vt:lpstr>
      <vt:lpstr>Agenda 15 April 2021 - CMS</vt:lpstr>
      <vt:lpstr>Tips from CPMS </vt:lpstr>
      <vt:lpstr>  Workplan 2021 </vt:lpstr>
      <vt:lpstr> HNPW!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Standards WG</dc:title>
  <dc:creator>KVERNMO Jennifer</dc:creator>
  <cp:lastModifiedBy>MCDONALD Brian</cp:lastModifiedBy>
  <cp:revision>5</cp:revision>
  <cp:lastPrinted>2020-02-03T09:26:37Z</cp:lastPrinted>
  <dcterms:created xsi:type="dcterms:W3CDTF">2020-02-03T09:15:58Z</dcterms:created>
  <dcterms:modified xsi:type="dcterms:W3CDTF">2021-04-26T08:10:44Z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0x0101007829B148DC546A478F589B68BE4D0AA8</vt:lpwstr>
  </property>
</Properties>
</file>