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"/>
  </p:notesMasterIdLst>
  <p:sldIdLst>
    <p:sldId id="261" r:id="rId2"/>
    <p:sldId id="257" r:id="rId3"/>
    <p:sldId id="307" r:id="rId4"/>
    <p:sldId id="308" r:id="rId5"/>
    <p:sldId id="309" r:id="rId6"/>
    <p:sldId id="305" r:id="rId7"/>
    <p:sldId id="266" r:id="rId8"/>
    <p:sldId id="306" r:id="rId9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193"/>
    <a:srgbClr val="EBF1E9"/>
    <a:srgbClr val="FF2F92"/>
    <a:srgbClr val="FF8AD8"/>
    <a:srgbClr val="D3CED9"/>
    <a:srgbClr val="548235"/>
    <a:srgbClr val="4F91C9"/>
    <a:srgbClr val="3081C9"/>
    <a:srgbClr val="2F7BC0"/>
    <a:srgbClr val="559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5" autoAdjust="0"/>
    <p:restoredTop sz="95009"/>
  </p:normalViewPr>
  <p:slideViewPr>
    <p:cSldViewPr snapToGrid="0" snapToObjects="1">
      <p:cViewPr varScale="1">
        <p:scale>
          <a:sx n="110" d="100"/>
          <a:sy n="110" d="100"/>
        </p:scale>
        <p:origin x="156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79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62430-A7A2-4164-848A-929B48816582}" type="datetimeFigureOut">
              <a:rPr lang="en-US" smtClean="0"/>
              <a:t>11/5/2020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1"/>
            <a:ext cx="5438140" cy="3907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7076"/>
            <a:ext cx="2945659" cy="4979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E9038-987C-4CE0-8DA1-B8074F823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877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A7BCFF-8F0C-4BFD-B622-5E06F49A869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12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5843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585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36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487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67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663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279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05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173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753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492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490C2-F635-CD4A-BA92-18FC49A19A32}" type="datetimeFigureOut">
              <a:rPr lang="en-GB" smtClean="0"/>
              <a:t>05/11/2020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89EF99-7DF8-2D48-B966-D1AD0AF891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9881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tillinac@iom.in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106C5AE6-3B2F-0D4C-AADB-22A7FBA5D815}"/>
              </a:ext>
            </a:extLst>
          </p:cNvPr>
          <p:cNvGrpSpPr/>
          <p:nvPr/>
        </p:nvGrpSpPr>
        <p:grpSpPr>
          <a:xfrm>
            <a:off x="1705927" y="1407573"/>
            <a:ext cx="5732145" cy="4042854"/>
            <a:chOff x="1705927" y="1913574"/>
            <a:chExt cx="5732145" cy="4042854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B454F728-3234-F442-A773-BEB6D4A065AC}"/>
                </a:ext>
              </a:extLst>
            </p:cNvPr>
            <p:cNvPicPr/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5927" y="1913574"/>
              <a:ext cx="5732145" cy="181165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550132F7-2D29-734A-93E0-357A54D82365}"/>
                </a:ext>
              </a:extLst>
            </p:cNvPr>
            <p:cNvSpPr txBox="1"/>
            <p:nvPr/>
          </p:nvSpPr>
          <p:spPr>
            <a:xfrm>
              <a:off x="1705927" y="3863547"/>
              <a:ext cx="5732145" cy="2092881"/>
            </a:xfrm>
            <a:prstGeom prst="rect">
              <a:avLst/>
            </a:prstGeom>
            <a:noFill/>
          </p:spPr>
          <p:txBody>
            <a:bodyPr wrap="square" lIns="0" tIns="45720" rIns="0" bIns="45720" rtlCol="0" anchor="t">
              <a:spAutoFit/>
            </a:bodyPr>
            <a:lstStyle/>
            <a:p>
              <a:pPr algn="ctr"/>
              <a:r>
                <a:rPr lang="en-GB" sz="34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</a:rPr>
                <a:t>ANNUAL GLOBAL MEETING 2020</a:t>
              </a:r>
            </a:p>
            <a:p>
              <a:pPr algn="ctr"/>
              <a:r>
                <a:rPr lang="en-GB" sz="28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Calibri Light"/>
                </a:rPr>
                <a:t>“C</a:t>
              </a:r>
              <a:r>
                <a:rPr lang="en-GB" sz="3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Calibri Light"/>
                </a:rPr>
                <a:t>linic session”: </a:t>
              </a:r>
            </a:p>
            <a:p>
              <a:pPr algn="ctr"/>
              <a:r>
                <a:rPr lang="en-GB" sz="3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+mj-lt"/>
                  <a:cs typeface="Calibri Light"/>
                </a:rPr>
                <a:t>Participation of persons with disabilities in CCCM responses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337618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B394CE-7F2D-4A15-BBA2-A363AE629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153240"/>
            <a:ext cx="7886700" cy="994172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</a:rPr>
              <a:t>“Nothing about us, without us” </a:t>
            </a:r>
            <a:br>
              <a:rPr lang="en-US" sz="3200" b="1" dirty="0">
                <a:solidFill>
                  <a:schemeClr val="accent1"/>
                </a:solidFill>
              </a:rPr>
            </a:br>
            <a:r>
              <a:rPr lang="en-US" sz="2400" b="1" dirty="0">
                <a:solidFill>
                  <a:schemeClr val="accent1"/>
                </a:solidFill>
              </a:rPr>
              <a:t>– Disability community motto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23AA21E-29DE-4386-A74E-A3C03A317B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8" r="353" b="-1"/>
          <a:stretch/>
        </p:blipFill>
        <p:spPr>
          <a:xfrm>
            <a:off x="2712721" y="2726597"/>
            <a:ext cx="4140028" cy="3383051"/>
          </a:xfrm>
        </p:spPr>
      </p:pic>
    </p:spTree>
    <p:extLst>
      <p:ext uri="{BB962C8B-B14F-4D97-AF65-F5344CB8AC3E}">
        <p14:creationId xmlns:p14="http://schemas.microsoft.com/office/powerpoint/2010/main" val="173500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949"/>
    </mc:Choice>
    <mc:Fallback xmlns="">
      <p:transition spd="slow" advTm="1494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E872-385A-4FC3-89BE-5DAEC6353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sz="3200" b="1" dirty="0" err="1">
                <a:solidFill>
                  <a:schemeClr val="accent1"/>
                </a:solidFill>
              </a:rPr>
              <a:t>Selected</a:t>
            </a:r>
            <a:r>
              <a:rPr lang="fr-FR" sz="3200" b="1" dirty="0">
                <a:solidFill>
                  <a:schemeClr val="accent1"/>
                </a:solidFill>
              </a:rPr>
              <a:t> </a:t>
            </a:r>
            <a:r>
              <a:rPr lang="fr-FR" sz="3200" b="1" dirty="0" err="1">
                <a:solidFill>
                  <a:schemeClr val="accent1"/>
                </a:solidFill>
              </a:rPr>
              <a:t>take-aways</a:t>
            </a:r>
            <a:r>
              <a:rPr lang="fr-FR" sz="3200" b="1" dirty="0">
                <a:solidFill>
                  <a:schemeClr val="accent1"/>
                </a:solidFill>
              </a:rPr>
              <a:t> </a:t>
            </a:r>
            <a:r>
              <a:rPr lang="fr-FR" sz="3200" b="1" dirty="0" err="1">
                <a:solidFill>
                  <a:schemeClr val="accent1"/>
                </a:solidFill>
              </a:rPr>
              <a:t>from</a:t>
            </a:r>
            <a:r>
              <a:rPr lang="fr-FR" sz="3200" b="1" dirty="0">
                <a:solidFill>
                  <a:schemeClr val="accent1"/>
                </a:solidFill>
              </a:rPr>
              <a:t> the Participation session </a:t>
            </a:r>
            <a:br>
              <a:rPr lang="fr-FR" sz="3200" b="1" dirty="0">
                <a:solidFill>
                  <a:schemeClr val="accent1"/>
                </a:solidFill>
              </a:rPr>
            </a:br>
            <a:r>
              <a:rPr lang="fr-FR" sz="3200" b="1" dirty="0">
                <a:solidFill>
                  <a:schemeClr val="accent1"/>
                </a:solidFill>
              </a:rPr>
              <a:t>- Part 1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76B697-B48D-4530-84DB-9AF7F21556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>
                <a:latin typeface="+mj-lt"/>
              </a:rPr>
              <a:t>Participation, </a:t>
            </a:r>
            <a:r>
              <a:rPr lang="fr-FR" dirty="0" err="1">
                <a:latin typeface="+mj-lt"/>
              </a:rPr>
              <a:t>accountability</a:t>
            </a:r>
            <a:r>
              <a:rPr lang="fr-FR" dirty="0">
                <a:latin typeface="+mj-lt"/>
              </a:rPr>
              <a:t> and inclusion are </a:t>
            </a:r>
            <a:r>
              <a:rPr lang="fr-FR" b="1" dirty="0">
                <a:latin typeface="+mj-lt"/>
              </a:rPr>
              <a:t>not </a:t>
            </a:r>
            <a:r>
              <a:rPr lang="fr-FR" b="1" dirty="0" err="1">
                <a:latin typeface="+mj-lt"/>
              </a:rPr>
              <a:t>linear</a:t>
            </a:r>
            <a:r>
              <a:rPr lang="fr-FR" b="1" dirty="0">
                <a:latin typeface="+mj-lt"/>
              </a:rPr>
              <a:t> </a:t>
            </a:r>
            <a:r>
              <a:rPr lang="fr-FR" b="1" dirty="0" err="1">
                <a:latin typeface="+mj-lt"/>
              </a:rPr>
              <a:t>processes</a:t>
            </a:r>
            <a:r>
              <a:rPr lang="fr-FR" dirty="0">
                <a:latin typeface="+mj-lt"/>
              </a:rPr>
              <a:t> – </a:t>
            </a:r>
            <a:r>
              <a:rPr lang="fr-FR" dirty="0" err="1">
                <a:latin typeface="+mj-lt"/>
              </a:rPr>
              <a:t>they</a:t>
            </a:r>
            <a:r>
              <a:rPr lang="fr-FR" dirty="0">
                <a:latin typeface="+mj-lt"/>
              </a:rPr>
              <a:t> are </a:t>
            </a:r>
            <a:r>
              <a:rPr lang="fr-FR" dirty="0" err="1">
                <a:latin typeface="+mj-lt"/>
              </a:rPr>
              <a:t>complex</a:t>
            </a:r>
            <a:r>
              <a:rPr lang="fr-FR" dirty="0">
                <a:latin typeface="+mj-lt"/>
              </a:rPr>
              <a:t>, </a:t>
            </a:r>
            <a:r>
              <a:rPr lang="fr-FR" dirty="0" err="1">
                <a:latin typeface="+mj-lt"/>
              </a:rPr>
              <a:t>interconnected</a:t>
            </a:r>
            <a:r>
              <a:rPr lang="fr-FR" dirty="0">
                <a:latin typeface="+mj-lt"/>
              </a:rPr>
              <a:t>, and </a:t>
            </a:r>
            <a:r>
              <a:rPr lang="fr-FR" dirty="0" err="1">
                <a:latin typeface="+mj-lt"/>
              </a:rPr>
              <a:t>need</a:t>
            </a:r>
            <a:r>
              <a:rPr lang="fr-FR" dirty="0">
                <a:latin typeface="+mj-lt"/>
              </a:rPr>
              <a:t> to </a:t>
            </a:r>
            <a:r>
              <a:rPr lang="fr-FR" dirty="0" err="1">
                <a:latin typeface="+mj-lt"/>
              </a:rPr>
              <a:t>be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contextualized</a:t>
            </a:r>
            <a:endParaRPr lang="fr-FR" dirty="0">
              <a:latin typeface="+mj-lt"/>
            </a:endParaRPr>
          </a:p>
          <a:p>
            <a:r>
              <a:rPr lang="fr-FR" b="1" dirty="0">
                <a:latin typeface="+mj-lt"/>
              </a:rPr>
              <a:t>People </a:t>
            </a:r>
            <a:r>
              <a:rPr lang="fr-FR" b="1" dirty="0" err="1">
                <a:latin typeface="+mj-lt"/>
              </a:rPr>
              <a:t>remain</a:t>
            </a:r>
            <a:r>
              <a:rPr lang="fr-FR" b="1" dirty="0">
                <a:latin typeface="+mj-lt"/>
              </a:rPr>
              <a:t> at the center </a:t>
            </a:r>
            <a:r>
              <a:rPr lang="fr-FR" dirty="0">
                <a:latin typeface="+mj-lt"/>
              </a:rPr>
              <a:t>of </a:t>
            </a:r>
            <a:r>
              <a:rPr lang="fr-FR" dirty="0" err="1">
                <a:latin typeface="+mj-lt"/>
              </a:rPr>
              <a:t>our</a:t>
            </a:r>
            <a:r>
              <a:rPr lang="fr-FR" dirty="0">
                <a:latin typeface="+mj-lt"/>
              </a:rPr>
              <a:t> actions, in </a:t>
            </a:r>
            <a:r>
              <a:rPr lang="fr-FR" dirty="0" err="1">
                <a:latin typeface="+mj-lt"/>
              </a:rPr>
              <a:t>their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complexity</a:t>
            </a:r>
            <a:r>
              <a:rPr lang="fr-FR" dirty="0">
                <a:latin typeface="+mj-lt"/>
              </a:rPr>
              <a:t> and </a:t>
            </a:r>
            <a:r>
              <a:rPr lang="fr-FR" dirty="0" err="1">
                <a:latin typeface="+mj-lt"/>
              </a:rPr>
              <a:t>diversity</a:t>
            </a:r>
            <a:endParaRPr lang="fr-FR" dirty="0">
              <a:latin typeface="+mj-lt"/>
            </a:endParaRPr>
          </a:p>
          <a:p>
            <a:r>
              <a:rPr lang="fr-FR" b="1" dirty="0" err="1">
                <a:latin typeface="+mj-lt"/>
              </a:rPr>
              <a:t>Intersectionality</a:t>
            </a:r>
            <a:r>
              <a:rPr lang="fr-FR" b="1" dirty="0">
                <a:latin typeface="+mj-lt"/>
              </a:rPr>
              <a:t>: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persons</a:t>
            </a:r>
            <a:r>
              <a:rPr lang="fr-FR" dirty="0">
                <a:latin typeface="+mj-lt"/>
              </a:rPr>
              <a:t> are diverse in </a:t>
            </a:r>
            <a:r>
              <a:rPr lang="fr-FR" dirty="0" err="1">
                <a:latin typeface="+mj-lt"/>
              </a:rPr>
              <a:t>their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identities</a:t>
            </a:r>
            <a:r>
              <a:rPr lang="fr-FR" dirty="0">
                <a:latin typeface="+mj-lt"/>
              </a:rPr>
              <a:t>, </a:t>
            </a:r>
            <a:r>
              <a:rPr lang="fr-FR" dirty="0" err="1">
                <a:latin typeface="+mj-lt"/>
              </a:rPr>
              <a:t>age</a:t>
            </a:r>
            <a:r>
              <a:rPr lang="fr-FR" dirty="0">
                <a:latin typeface="+mj-lt"/>
              </a:rPr>
              <a:t>, </a:t>
            </a:r>
            <a:r>
              <a:rPr lang="fr-FR" dirty="0" err="1">
                <a:latin typeface="+mj-lt"/>
              </a:rPr>
              <a:t>gender</a:t>
            </a:r>
            <a:r>
              <a:rPr lang="fr-FR" dirty="0">
                <a:latin typeface="+mj-lt"/>
              </a:rPr>
              <a:t>, </a:t>
            </a:r>
            <a:r>
              <a:rPr lang="fr-FR" dirty="0" err="1">
                <a:latin typeface="+mj-lt"/>
              </a:rPr>
              <a:t>experiences</a:t>
            </a:r>
            <a:r>
              <a:rPr lang="fr-FR" dirty="0">
                <a:latin typeface="+mj-lt"/>
              </a:rPr>
              <a:t>, </a:t>
            </a:r>
            <a:r>
              <a:rPr lang="fr-FR" dirty="0" err="1">
                <a:latin typeface="+mj-lt"/>
              </a:rPr>
              <a:t>abilities</a:t>
            </a:r>
            <a:r>
              <a:rPr lang="fr-FR" dirty="0">
                <a:latin typeface="+mj-lt"/>
              </a:rPr>
              <a:t>, </a:t>
            </a:r>
            <a:r>
              <a:rPr lang="fr-FR" dirty="0" err="1">
                <a:latin typeface="+mj-lt"/>
              </a:rPr>
              <a:t>hopes</a:t>
            </a:r>
            <a:r>
              <a:rPr lang="fr-FR" dirty="0">
                <a:latin typeface="+mj-lt"/>
              </a:rPr>
              <a:t> and aspirations</a:t>
            </a:r>
          </a:p>
          <a:p>
            <a:r>
              <a:rPr lang="fr-FR" b="1" dirty="0" err="1">
                <a:latin typeface="+mj-lt"/>
              </a:rPr>
              <a:t>Accountable</a:t>
            </a:r>
            <a:r>
              <a:rPr lang="fr-FR" b="1" dirty="0">
                <a:latin typeface="+mj-lt"/>
              </a:rPr>
              <a:t> to </a:t>
            </a:r>
            <a:r>
              <a:rPr lang="fr-FR" b="1" dirty="0" err="1">
                <a:latin typeface="+mj-lt"/>
              </a:rPr>
              <a:t>whom</a:t>
            </a:r>
            <a:r>
              <a:rPr lang="fr-FR" dirty="0">
                <a:latin typeface="+mj-lt"/>
              </a:rPr>
              <a:t>? Camp leaders and rep </a:t>
            </a:r>
            <a:r>
              <a:rPr lang="fr-FR" dirty="0" err="1">
                <a:latin typeface="+mj-lt"/>
              </a:rPr>
              <a:t>only</a:t>
            </a:r>
            <a:r>
              <a:rPr lang="fr-FR" dirty="0">
                <a:latin typeface="+mj-lt"/>
              </a:rPr>
              <a:t>?</a:t>
            </a:r>
          </a:p>
          <a:p>
            <a:r>
              <a:rPr lang="fr-FR" dirty="0">
                <a:latin typeface="+mj-lt"/>
              </a:rPr>
              <a:t>Participation as </a:t>
            </a:r>
            <a:r>
              <a:rPr lang="fr-FR" b="1" dirty="0">
                <a:latin typeface="+mj-lt"/>
              </a:rPr>
              <a:t>a right</a:t>
            </a:r>
            <a:r>
              <a:rPr lang="fr-FR" dirty="0">
                <a:latin typeface="+mj-lt"/>
              </a:rPr>
              <a:t>, not an obligation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35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25660-5398-4757-B97B-651D46CAE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err="1">
                <a:solidFill>
                  <a:schemeClr val="accent1"/>
                </a:solidFill>
              </a:rPr>
              <a:t>Selected</a:t>
            </a:r>
            <a:r>
              <a:rPr lang="fr-FR" sz="3200" b="1" dirty="0">
                <a:solidFill>
                  <a:schemeClr val="accent1"/>
                </a:solidFill>
              </a:rPr>
              <a:t> </a:t>
            </a:r>
            <a:r>
              <a:rPr lang="fr-FR" sz="3200" b="1" dirty="0" err="1">
                <a:solidFill>
                  <a:schemeClr val="accent1"/>
                </a:solidFill>
              </a:rPr>
              <a:t>take-aways</a:t>
            </a:r>
            <a:r>
              <a:rPr lang="fr-FR" sz="3200" b="1" dirty="0">
                <a:solidFill>
                  <a:schemeClr val="accent1"/>
                </a:solidFill>
              </a:rPr>
              <a:t> - Part 2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5C339-CD6E-4815-9FBE-806E8AA8AF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>
                <a:latin typeface="+mj-lt"/>
              </a:rPr>
              <a:t>CFMs</a:t>
            </a:r>
            <a:r>
              <a:rPr lang="fr-FR" b="1" dirty="0">
                <a:latin typeface="+mj-lt"/>
              </a:rPr>
              <a:t>: </a:t>
            </a:r>
            <a:r>
              <a:rPr lang="fr-FR" dirty="0">
                <a:latin typeface="+mj-lt"/>
              </a:rPr>
              <a:t>how can data support inclusion; how can </a:t>
            </a:r>
            <a:r>
              <a:rPr lang="fr-FR" dirty="0" err="1">
                <a:latin typeface="+mj-lt"/>
              </a:rPr>
              <a:t>we</a:t>
            </a:r>
            <a:r>
              <a:rPr lang="fr-FR" dirty="0">
                <a:latin typeface="+mj-lt"/>
              </a:rPr>
              <a:t> capture the use of </a:t>
            </a:r>
            <a:r>
              <a:rPr lang="fr-FR" dirty="0" err="1">
                <a:latin typeface="+mj-lt"/>
              </a:rPr>
              <a:t>CFMs</a:t>
            </a:r>
            <a:r>
              <a:rPr lang="fr-FR" dirty="0">
                <a:latin typeface="+mj-lt"/>
              </a:rPr>
              <a:t> by </a:t>
            </a:r>
            <a:r>
              <a:rPr lang="fr-FR" dirty="0" err="1">
                <a:latin typeface="+mj-lt"/>
              </a:rPr>
              <a:t>persons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with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disabilities</a:t>
            </a:r>
            <a:r>
              <a:rPr lang="fr-FR" dirty="0">
                <a:latin typeface="+mj-lt"/>
              </a:rPr>
              <a:t>; how can </a:t>
            </a:r>
            <a:r>
              <a:rPr lang="fr-FR" dirty="0" err="1">
                <a:latin typeface="+mj-lt"/>
              </a:rPr>
              <a:t>we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make</a:t>
            </a:r>
            <a:r>
              <a:rPr lang="fr-FR" dirty="0">
                <a:latin typeface="+mj-lt"/>
              </a:rPr>
              <a:t> sure </a:t>
            </a:r>
            <a:r>
              <a:rPr lang="fr-FR" dirty="0" err="1">
                <a:latin typeface="+mj-lt"/>
              </a:rPr>
              <a:t>CFMs</a:t>
            </a:r>
            <a:r>
              <a:rPr lang="fr-FR" dirty="0">
                <a:latin typeface="+mj-lt"/>
              </a:rPr>
              <a:t> are accessible; how can </a:t>
            </a:r>
            <a:r>
              <a:rPr lang="fr-FR" dirty="0" err="1">
                <a:latin typeface="+mj-lt"/>
              </a:rPr>
              <a:t>we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respond</a:t>
            </a:r>
            <a:r>
              <a:rPr lang="fr-FR" dirty="0">
                <a:latin typeface="+mj-lt"/>
              </a:rPr>
              <a:t> and close the </a:t>
            </a:r>
            <a:r>
              <a:rPr lang="fr-FR" dirty="0" err="1">
                <a:latin typeface="+mj-lt"/>
              </a:rPr>
              <a:t>loop</a:t>
            </a:r>
            <a:r>
              <a:rPr lang="fr-FR" dirty="0">
                <a:latin typeface="+mj-lt"/>
              </a:rPr>
              <a:t>?</a:t>
            </a:r>
          </a:p>
          <a:p>
            <a:pPr marL="0" indent="0">
              <a:buNone/>
            </a:pPr>
            <a:r>
              <a:rPr lang="fr-FR" sz="2400" dirty="0">
                <a:latin typeface="+mj-lt"/>
              </a:rPr>
              <a:t>		HI training package </a:t>
            </a:r>
          </a:p>
          <a:p>
            <a:pPr marL="0" indent="0">
              <a:buNone/>
            </a:pPr>
            <a:r>
              <a:rPr lang="fr-FR" sz="2400" dirty="0">
                <a:latin typeface="+mj-lt"/>
              </a:rPr>
              <a:t>		IRC Disability Inclusive Client </a:t>
            </a:r>
            <a:r>
              <a:rPr lang="fr-FR" sz="2400" dirty="0" err="1">
                <a:latin typeface="+mj-lt"/>
              </a:rPr>
              <a:t>Responsiveness</a:t>
            </a:r>
            <a:r>
              <a:rPr lang="fr-FR" sz="2400" dirty="0">
                <a:latin typeface="+mj-lt"/>
              </a:rPr>
              <a:t> 		</a:t>
            </a:r>
            <a:r>
              <a:rPr lang="fr-FR" sz="2400" dirty="0" err="1">
                <a:latin typeface="+mj-lt"/>
              </a:rPr>
              <a:t>project</a:t>
            </a:r>
            <a:r>
              <a:rPr lang="fr-FR" sz="2400" dirty="0">
                <a:latin typeface="+mj-lt"/>
              </a:rPr>
              <a:t> </a:t>
            </a:r>
          </a:p>
          <a:p>
            <a:r>
              <a:rPr lang="fr-FR" dirty="0">
                <a:latin typeface="+mj-lt"/>
              </a:rPr>
              <a:t>The </a:t>
            </a:r>
            <a:r>
              <a:rPr lang="fr-FR" dirty="0" err="1">
                <a:latin typeface="+mj-lt"/>
              </a:rPr>
              <a:t>need</a:t>
            </a:r>
            <a:r>
              <a:rPr lang="fr-FR" dirty="0">
                <a:latin typeface="+mj-lt"/>
              </a:rPr>
              <a:t> for </a:t>
            </a:r>
            <a:r>
              <a:rPr lang="fr-FR" b="1" dirty="0">
                <a:latin typeface="+mj-lt"/>
              </a:rPr>
              <a:t>partnerships </a:t>
            </a:r>
            <a:r>
              <a:rPr lang="fr-FR" dirty="0">
                <a:latin typeface="+mj-lt"/>
              </a:rPr>
              <a:t>– </a:t>
            </a:r>
            <a:r>
              <a:rPr lang="fr-FR" dirty="0" err="1">
                <a:latin typeface="+mj-lt"/>
              </a:rPr>
              <a:t>OPDs</a:t>
            </a:r>
            <a:r>
              <a:rPr lang="fr-FR" dirty="0">
                <a:latin typeface="+mj-lt"/>
              </a:rPr>
              <a:t> and more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sz="2400" dirty="0">
                <a:latin typeface="+mj-lt"/>
              </a:rPr>
              <a:t>UNDIS Guidelines on consultation with OPDs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732AFDCC-9CD9-46E3-BD40-F66EFDF46F1E}"/>
              </a:ext>
            </a:extLst>
          </p:cNvPr>
          <p:cNvSpPr/>
          <p:nvPr/>
        </p:nvSpPr>
        <p:spPr>
          <a:xfrm>
            <a:off x="1481981" y="3516662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3FB6BC93-57C9-45C0-A60E-E59EDFA12C9F}"/>
              </a:ext>
            </a:extLst>
          </p:cNvPr>
          <p:cNvSpPr/>
          <p:nvPr/>
        </p:nvSpPr>
        <p:spPr>
          <a:xfrm>
            <a:off x="1481981" y="3911378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4D9487F3-7CCE-4115-AA1F-2C45B9FCA2B0}"/>
              </a:ext>
            </a:extLst>
          </p:cNvPr>
          <p:cNvSpPr/>
          <p:nvPr/>
        </p:nvSpPr>
        <p:spPr>
          <a:xfrm>
            <a:off x="1547295" y="5207699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2056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656B7-7D38-4C84-B60C-A5F630DD5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err="1">
                <a:solidFill>
                  <a:schemeClr val="accent1"/>
                </a:solidFill>
              </a:rPr>
              <a:t>Selected</a:t>
            </a:r>
            <a:r>
              <a:rPr lang="fr-FR" sz="3200" b="1" dirty="0">
                <a:solidFill>
                  <a:schemeClr val="accent1"/>
                </a:solidFill>
              </a:rPr>
              <a:t> </a:t>
            </a:r>
            <a:r>
              <a:rPr lang="fr-FR" sz="3200" b="1" dirty="0" err="1">
                <a:solidFill>
                  <a:schemeClr val="accent1"/>
                </a:solidFill>
              </a:rPr>
              <a:t>take-aways</a:t>
            </a:r>
            <a:r>
              <a:rPr lang="fr-FR" sz="3200" b="1" dirty="0">
                <a:solidFill>
                  <a:schemeClr val="accent1"/>
                </a:solidFill>
              </a:rPr>
              <a:t> – end</a:t>
            </a:r>
            <a:endParaRPr lang="en-US" sz="32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7472E6-6EEA-47CE-AEA5-BAA20BD215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Persons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with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fr-FR" b="1" dirty="0">
                <a:solidFill>
                  <a:prstClr val="black"/>
                </a:solidFill>
                <a:latin typeface="Calibri Light" panose="020F0302020204030204"/>
              </a:rPr>
              <a:t>mental and psychosocial </a:t>
            </a:r>
            <a:r>
              <a:rPr lang="fr-FR" b="1" dirty="0" err="1">
                <a:solidFill>
                  <a:prstClr val="black"/>
                </a:solidFill>
                <a:latin typeface="Calibri Light" panose="020F0302020204030204"/>
              </a:rPr>
              <a:t>impairments</a:t>
            </a:r>
            <a:r>
              <a:rPr lang="fr-FR" b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among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the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most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marginalized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–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what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can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we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do?</a:t>
            </a:r>
          </a:p>
          <a:p>
            <a:pPr marL="0" lvl="0" indent="0">
              <a:buNone/>
            </a:pPr>
            <a:r>
              <a:rPr lang="fr-FR" sz="2400" dirty="0">
                <a:solidFill>
                  <a:prstClr val="black"/>
                </a:solidFill>
                <a:latin typeface="Calibri Light" panose="020F0302020204030204"/>
              </a:rPr>
              <a:t>		IASC Guidelines on MHPSS – </a:t>
            </a:r>
            <a:r>
              <a:rPr lang="fr-FR" sz="2400" dirty="0" err="1">
                <a:solidFill>
                  <a:prstClr val="black"/>
                </a:solidFill>
                <a:latin typeface="Calibri Light" panose="020F0302020204030204"/>
              </a:rPr>
              <a:t>What</a:t>
            </a:r>
            <a:r>
              <a:rPr lang="fr-FR" sz="2400" dirty="0">
                <a:solidFill>
                  <a:prstClr val="black"/>
                </a:solidFill>
                <a:latin typeface="Calibri Light" panose="020F0302020204030204"/>
              </a:rPr>
              <a:t> CCCM </a:t>
            </a:r>
            <a:r>
              <a:rPr lang="fr-FR" sz="2400" dirty="0" err="1">
                <a:solidFill>
                  <a:prstClr val="black"/>
                </a:solidFill>
                <a:latin typeface="Calibri Light" panose="020F0302020204030204"/>
              </a:rPr>
              <a:t>actors</a:t>
            </a:r>
            <a:r>
              <a:rPr lang="fr-FR" sz="2400" dirty="0">
                <a:solidFill>
                  <a:prstClr val="black"/>
                </a:solidFill>
                <a:latin typeface="Calibri Light" panose="020F0302020204030204"/>
              </a:rPr>
              <a:t> 		</a:t>
            </a:r>
            <a:r>
              <a:rPr lang="fr-FR" sz="2400" dirty="0" err="1">
                <a:solidFill>
                  <a:prstClr val="black"/>
                </a:solidFill>
                <a:latin typeface="Calibri Light" panose="020F0302020204030204"/>
              </a:rPr>
              <a:t>should</a:t>
            </a:r>
            <a:r>
              <a:rPr lang="fr-FR" sz="2400" dirty="0">
                <a:solidFill>
                  <a:prstClr val="black"/>
                </a:solidFill>
                <a:latin typeface="Calibri Light" panose="020F0302020204030204"/>
              </a:rPr>
              <a:t> know? </a:t>
            </a:r>
          </a:p>
          <a:p>
            <a:pPr marL="0" lvl="0" indent="0">
              <a:buNone/>
            </a:pPr>
            <a:endParaRPr lang="fr-FR" dirty="0">
              <a:solidFill>
                <a:prstClr val="black"/>
              </a:solidFill>
              <a:latin typeface="Calibri Light" panose="020F0302020204030204"/>
            </a:endParaRPr>
          </a:p>
          <a:p>
            <a:pPr lvl="0"/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The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need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to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create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fr-FR" b="1" dirty="0">
                <a:solidFill>
                  <a:prstClr val="black"/>
                </a:solidFill>
                <a:latin typeface="Calibri Light" panose="020F0302020204030204"/>
              </a:rPr>
              <a:t>more </a:t>
            </a:r>
            <a:r>
              <a:rPr lang="fr-FR" b="1" dirty="0" err="1">
                <a:solidFill>
                  <a:prstClr val="black"/>
                </a:solidFill>
                <a:latin typeface="Calibri Light" panose="020F0302020204030204"/>
              </a:rPr>
              <a:t>space</a:t>
            </a:r>
            <a:r>
              <a:rPr lang="fr-FR" b="1" dirty="0">
                <a:solidFill>
                  <a:prstClr val="black"/>
                </a:solidFill>
                <a:latin typeface="Calibri Light" panose="020F0302020204030204"/>
              </a:rPr>
              <a:t> for people to engage </a:t>
            </a:r>
            <a:r>
              <a:rPr lang="fr-FR" b="1" dirty="0" err="1">
                <a:solidFill>
                  <a:prstClr val="black"/>
                </a:solidFill>
                <a:latin typeface="Calibri Light" panose="020F0302020204030204"/>
              </a:rPr>
              <a:t>with</a:t>
            </a:r>
            <a:r>
              <a:rPr lang="fr-FR" b="1" dirty="0">
                <a:solidFill>
                  <a:prstClr val="black"/>
                </a:solidFill>
                <a:latin typeface="Calibri Light" panose="020F0302020204030204"/>
              </a:rPr>
              <a:t> CM </a:t>
            </a:r>
            <a:r>
              <a:rPr lang="fr-FR" b="1" dirty="0" err="1">
                <a:solidFill>
                  <a:prstClr val="black"/>
                </a:solidFill>
                <a:latin typeface="Calibri Light" panose="020F0302020204030204"/>
              </a:rPr>
              <a:t>actors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, and support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their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engagement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with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pre-existing</a:t>
            </a:r>
            <a:r>
              <a:rPr lang="fr-FR" dirty="0">
                <a:solidFill>
                  <a:prstClr val="black"/>
                </a:solidFill>
                <a:latin typeface="Calibri Light" panose="020F0302020204030204"/>
              </a:rPr>
              <a:t> structures at camp </a:t>
            </a:r>
            <a:r>
              <a:rPr lang="fr-FR" dirty="0" err="1">
                <a:solidFill>
                  <a:prstClr val="black"/>
                </a:solidFill>
                <a:latin typeface="Calibri Light" panose="020F0302020204030204"/>
              </a:rPr>
              <a:t>level</a:t>
            </a:r>
            <a:endParaRPr lang="fr-FR" dirty="0">
              <a:solidFill>
                <a:prstClr val="black"/>
              </a:solidFill>
              <a:latin typeface="Calibri Light" panose="020F0302020204030204"/>
            </a:endParaRPr>
          </a:p>
          <a:p>
            <a:endParaRPr lang="en-US" dirty="0"/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479047B0-4270-4E32-AD39-5B88BB9A3682}"/>
              </a:ext>
            </a:extLst>
          </p:cNvPr>
          <p:cNvSpPr/>
          <p:nvPr/>
        </p:nvSpPr>
        <p:spPr>
          <a:xfrm>
            <a:off x="1481981" y="268934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7255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54532-43F4-481B-9AE6-D8D987C84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6697" y="1275143"/>
            <a:ext cx="3878139" cy="1253673"/>
          </a:xfrm>
        </p:spPr>
        <p:txBody>
          <a:bodyPr>
            <a:normAutofit fontScale="90000"/>
          </a:bodyPr>
          <a:lstStyle/>
          <a:p>
            <a:r>
              <a:rPr lang="fr-FR" sz="3000" b="1" dirty="0">
                <a:solidFill>
                  <a:schemeClr val="accent1"/>
                </a:solidFill>
              </a:rPr>
              <a:t>IOM Guidance note </a:t>
            </a:r>
            <a:br>
              <a:rPr lang="fr-FR" sz="3000" b="1" dirty="0">
                <a:solidFill>
                  <a:schemeClr val="accent1"/>
                </a:solidFill>
              </a:rPr>
            </a:br>
            <a:r>
              <a:rPr lang="fr-FR" sz="3000" b="1" dirty="0">
                <a:solidFill>
                  <a:schemeClr val="accent1"/>
                </a:solidFill>
              </a:rPr>
              <a:t>and </a:t>
            </a:r>
            <a:r>
              <a:rPr lang="fr-FR" sz="3000" b="1" dirty="0" err="1">
                <a:solidFill>
                  <a:schemeClr val="accent1"/>
                </a:solidFill>
              </a:rPr>
              <a:t>tools</a:t>
            </a:r>
            <a:r>
              <a:rPr lang="fr-FR" sz="3000" b="1" dirty="0">
                <a:solidFill>
                  <a:schemeClr val="accent1"/>
                </a:solidFill>
              </a:rPr>
              <a:t> to support </a:t>
            </a:r>
            <a:br>
              <a:rPr lang="fr-FR" sz="3000" b="1" dirty="0">
                <a:solidFill>
                  <a:schemeClr val="accent1"/>
                </a:solidFill>
              </a:rPr>
            </a:br>
            <a:r>
              <a:rPr lang="fr-FR" sz="3000" b="1" dirty="0">
                <a:solidFill>
                  <a:schemeClr val="accent1"/>
                </a:solidFill>
              </a:rPr>
              <a:t>the inclusion and participation of </a:t>
            </a:r>
            <a:br>
              <a:rPr lang="fr-FR" sz="3000" b="1" dirty="0">
                <a:solidFill>
                  <a:schemeClr val="accent1"/>
                </a:solidFill>
              </a:rPr>
            </a:br>
            <a:r>
              <a:rPr lang="fr-FR" sz="3000" b="1" dirty="0" err="1">
                <a:solidFill>
                  <a:schemeClr val="accent1"/>
                </a:solidFill>
              </a:rPr>
              <a:t>persons</a:t>
            </a:r>
            <a:r>
              <a:rPr lang="fr-FR" sz="3000" b="1" dirty="0">
                <a:solidFill>
                  <a:schemeClr val="accent1"/>
                </a:solidFill>
              </a:rPr>
              <a:t> </a:t>
            </a:r>
            <a:r>
              <a:rPr lang="fr-FR" sz="3000" b="1" dirty="0" err="1">
                <a:solidFill>
                  <a:schemeClr val="accent1"/>
                </a:solidFill>
              </a:rPr>
              <a:t>with</a:t>
            </a:r>
            <a:r>
              <a:rPr lang="fr-FR" sz="3000" b="1" dirty="0">
                <a:solidFill>
                  <a:schemeClr val="accent1"/>
                </a:solidFill>
              </a:rPr>
              <a:t> </a:t>
            </a:r>
            <a:r>
              <a:rPr lang="fr-FR" sz="3000" b="1" dirty="0" err="1">
                <a:solidFill>
                  <a:schemeClr val="accent1"/>
                </a:solidFill>
              </a:rPr>
              <a:t>disabilities</a:t>
            </a:r>
            <a:r>
              <a:rPr lang="fr-FR" sz="3000" b="1" dirty="0">
                <a:solidFill>
                  <a:schemeClr val="accent1"/>
                </a:solidFill>
              </a:rPr>
              <a:t> </a:t>
            </a:r>
            <a:br>
              <a:rPr lang="fr-FR" sz="3000" b="1" dirty="0">
                <a:solidFill>
                  <a:schemeClr val="accent1"/>
                </a:solidFill>
              </a:rPr>
            </a:br>
            <a:r>
              <a:rPr lang="fr-FR" sz="3000" b="1" dirty="0">
                <a:solidFill>
                  <a:schemeClr val="accent1"/>
                </a:solidFill>
              </a:rPr>
              <a:t>in CCCM </a:t>
            </a:r>
            <a:r>
              <a:rPr lang="fr-FR" sz="3000" b="1" dirty="0" err="1">
                <a:solidFill>
                  <a:schemeClr val="accent1"/>
                </a:solidFill>
              </a:rPr>
              <a:t>responses</a:t>
            </a:r>
            <a:endParaRPr lang="en-US" sz="3000" b="1" dirty="0">
              <a:solidFill>
                <a:schemeClr val="accent1"/>
              </a:solidFill>
            </a:endParaRPr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B784D614-E5D0-4207-AC11-2C38D6D15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652" y="2831737"/>
            <a:ext cx="3885184" cy="3249346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endParaRPr lang="fr-FR" dirty="0"/>
          </a:p>
          <a:p>
            <a:r>
              <a:rPr lang="fr-FR" dirty="0" err="1">
                <a:latin typeface="+mj-lt"/>
              </a:rPr>
              <a:t>Derived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from</a:t>
            </a:r>
            <a:r>
              <a:rPr lang="fr-FR" dirty="0">
                <a:latin typeface="+mj-lt"/>
              </a:rPr>
              <a:t> the IASC Guidelines on </a:t>
            </a:r>
            <a:r>
              <a:rPr lang="fr-FR" dirty="0" err="1">
                <a:latin typeface="+mj-lt"/>
              </a:rPr>
              <a:t>disability</a:t>
            </a:r>
            <a:r>
              <a:rPr lang="fr-FR" dirty="0">
                <a:latin typeface="+mj-lt"/>
              </a:rPr>
              <a:t> inclusion</a:t>
            </a:r>
          </a:p>
          <a:p>
            <a:r>
              <a:rPr lang="fr-FR" dirty="0" err="1">
                <a:latin typeface="+mj-lt"/>
              </a:rPr>
              <a:t>Aligned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with</a:t>
            </a:r>
            <a:r>
              <a:rPr lang="fr-FR" dirty="0">
                <a:latin typeface="+mj-lt"/>
              </a:rPr>
              <a:t> the Global CCCM Cluster </a:t>
            </a:r>
            <a:r>
              <a:rPr lang="fr-FR" dirty="0" err="1">
                <a:latin typeface="+mj-lt"/>
              </a:rPr>
              <a:t>Working</a:t>
            </a:r>
            <a:r>
              <a:rPr lang="fr-FR" dirty="0">
                <a:latin typeface="+mj-lt"/>
              </a:rPr>
              <a:t> Group on Participation in </a:t>
            </a:r>
            <a:r>
              <a:rPr lang="fr-FR" dirty="0" err="1">
                <a:latin typeface="+mj-lt"/>
              </a:rPr>
              <a:t>displacement</a:t>
            </a:r>
            <a:endParaRPr lang="fr-FR" dirty="0">
              <a:latin typeface="+mj-lt"/>
            </a:endParaRPr>
          </a:p>
          <a:p>
            <a:r>
              <a:rPr lang="fr-FR" dirty="0" err="1">
                <a:latin typeface="+mj-lt"/>
              </a:rPr>
              <a:t>Operational</a:t>
            </a:r>
            <a:endParaRPr lang="fr-FR" dirty="0">
              <a:latin typeface="+mj-lt"/>
            </a:endParaRPr>
          </a:p>
          <a:p>
            <a:r>
              <a:rPr lang="fr-FR" dirty="0" err="1">
                <a:latin typeface="+mj-lt"/>
              </a:rPr>
              <a:t>Geared</a:t>
            </a:r>
            <a:r>
              <a:rPr lang="fr-FR" dirty="0">
                <a:latin typeface="+mj-lt"/>
              </a:rPr>
              <a:t> </a:t>
            </a:r>
            <a:r>
              <a:rPr lang="fr-FR" dirty="0" err="1">
                <a:latin typeface="+mj-lt"/>
              </a:rPr>
              <a:t>towards</a:t>
            </a:r>
            <a:r>
              <a:rPr lang="fr-FR" dirty="0">
                <a:latin typeface="+mj-lt"/>
              </a:rPr>
              <a:t> partnership</a:t>
            </a:r>
          </a:p>
          <a:p>
            <a:r>
              <a:rPr lang="fr-FR" dirty="0">
                <a:latin typeface="+mj-lt"/>
              </a:rPr>
              <a:t>Focus on the « How to »</a:t>
            </a:r>
          </a:p>
          <a:p>
            <a:endParaRPr lang="en-US" dirty="0"/>
          </a:p>
        </p:txBody>
      </p:sp>
      <p:pic>
        <p:nvPicPr>
          <p:cNvPr id="5" name="Content Placeholder 4" descr="A picture containing umbrella&#10;&#10;Description automatically generated">
            <a:extLst>
              <a:ext uri="{FF2B5EF4-FFF2-40B4-BE49-F238E27FC236}">
                <a16:creationId xmlns:a16="http://schemas.microsoft.com/office/drawing/2014/main" id="{2A6210ED-F7D6-4082-B2D3-7F22F6BBC07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90" r="1" b="1"/>
          <a:stretch/>
        </p:blipFill>
        <p:spPr>
          <a:xfrm>
            <a:off x="4637208" y="1275142"/>
            <a:ext cx="3878139" cy="4178924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590416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434"/>
    </mc:Choice>
    <mc:Fallback xmlns="">
      <p:transition spd="slow" advTm="32434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1CAF5-E28F-4D6C-826D-7A03A0947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>
                <a:solidFill>
                  <a:schemeClr val="accent1"/>
                </a:solidFill>
              </a:rPr>
              <a:t>Examples</a:t>
            </a:r>
            <a:r>
              <a:rPr lang="fr-FR" b="1" dirty="0">
                <a:solidFill>
                  <a:schemeClr val="accent1"/>
                </a:solidFill>
              </a:rPr>
              <a:t> of </a:t>
            </a:r>
            <a:r>
              <a:rPr lang="fr-FR" b="1" dirty="0" err="1">
                <a:solidFill>
                  <a:schemeClr val="accent1"/>
                </a:solidFill>
              </a:rPr>
              <a:t>tools</a:t>
            </a:r>
            <a:r>
              <a:rPr lang="fr-FR" b="1" dirty="0">
                <a:solidFill>
                  <a:schemeClr val="accent1"/>
                </a:solidFill>
              </a:rPr>
              <a:t>: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692A5-9C31-4758-A28D-B160FB4AAD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fr-FR" dirty="0"/>
              <a:t>Tips on </a:t>
            </a:r>
            <a:r>
              <a:rPr lang="fr-FR" dirty="0" err="1"/>
              <a:t>communicating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people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different</a:t>
            </a:r>
            <a:r>
              <a:rPr lang="fr-FR" dirty="0"/>
              <a:t> types of </a:t>
            </a:r>
            <a:r>
              <a:rPr lang="fr-FR" dirty="0" err="1"/>
              <a:t>impairments</a:t>
            </a:r>
            <a:endParaRPr lang="fr-FR" dirty="0"/>
          </a:p>
          <a:p>
            <a:pPr algn="just"/>
            <a:r>
              <a:rPr lang="fr-FR" dirty="0"/>
              <a:t>How to </a:t>
            </a:r>
            <a:r>
              <a:rPr lang="fr-FR" dirty="0" err="1"/>
              <a:t>involve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disabilities</a:t>
            </a:r>
            <a:r>
              <a:rPr lang="fr-FR" dirty="0"/>
              <a:t> in the identification of </a:t>
            </a:r>
            <a:r>
              <a:rPr lang="fr-FR" dirty="0" err="1"/>
              <a:t>barriers</a:t>
            </a:r>
            <a:r>
              <a:rPr lang="fr-FR" dirty="0"/>
              <a:t> and </a:t>
            </a:r>
            <a:r>
              <a:rPr lang="fr-FR" dirty="0" err="1"/>
              <a:t>enablers</a:t>
            </a:r>
            <a:r>
              <a:rPr lang="fr-FR" dirty="0"/>
              <a:t> </a:t>
            </a:r>
          </a:p>
          <a:p>
            <a:pPr algn="just"/>
            <a:r>
              <a:rPr lang="en-US" dirty="0"/>
              <a:t>Examples of selected methodologies such as accessibility audits</a:t>
            </a:r>
          </a:p>
          <a:p>
            <a:pPr algn="just"/>
            <a:r>
              <a:rPr lang="en-US" dirty="0"/>
              <a:t>Guidance on Inclusive Information, Education and Communication (IEC) materials.</a:t>
            </a:r>
          </a:p>
          <a:p>
            <a:pPr algn="just"/>
            <a:r>
              <a:rPr lang="en-US" dirty="0"/>
              <a:t>Lessons’ learnt on the establishment of disability committees</a:t>
            </a:r>
          </a:p>
          <a:p>
            <a:pPr algn="just"/>
            <a:r>
              <a:rPr lang="en-US" dirty="0"/>
              <a:t>Recommendations on accessible CFMs</a:t>
            </a:r>
          </a:p>
          <a:p>
            <a:pPr algn="just"/>
            <a:r>
              <a:rPr lang="en-US" dirty="0"/>
              <a:t>Checklist for monitoring</a:t>
            </a:r>
          </a:p>
        </p:txBody>
      </p:sp>
    </p:spTree>
    <p:extLst>
      <p:ext uri="{BB962C8B-B14F-4D97-AF65-F5344CB8AC3E}">
        <p14:creationId xmlns:p14="http://schemas.microsoft.com/office/powerpoint/2010/main" val="305541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628"/>
    </mc:Choice>
    <mc:Fallback xmlns="">
      <p:transition spd="slow" advTm="3162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A9B621-02BF-4158-A5BF-C66E2BB3E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BE727F-6496-44C5-990D-7C29CF422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For </a:t>
            </a:r>
            <a:r>
              <a:rPr lang="fr-FR" dirty="0" err="1"/>
              <a:t>further</a:t>
            </a:r>
            <a:r>
              <a:rPr lang="fr-FR" dirty="0"/>
              <a:t> information about the guidance note, to </a:t>
            </a:r>
            <a:r>
              <a:rPr lang="fr-FR" dirty="0" err="1"/>
              <a:t>contribute</a:t>
            </a:r>
            <a:r>
              <a:rPr lang="fr-FR" dirty="0"/>
              <a:t> to the </a:t>
            </a:r>
            <a:r>
              <a:rPr lang="fr-FR" dirty="0" err="1"/>
              <a:t>development</a:t>
            </a:r>
            <a:r>
              <a:rPr lang="fr-FR" dirty="0"/>
              <a:t> or </a:t>
            </a:r>
            <a:r>
              <a:rPr lang="fr-FR" dirty="0" err="1"/>
              <a:t>review</a:t>
            </a:r>
            <a:r>
              <a:rPr lang="fr-FR" dirty="0"/>
              <a:t> of the note and </a:t>
            </a:r>
            <a:r>
              <a:rPr lang="fr-FR" dirty="0" err="1"/>
              <a:t>tools</a:t>
            </a:r>
            <a:r>
              <a:rPr lang="fr-FR" dirty="0"/>
              <a:t>, or for </a:t>
            </a:r>
            <a:r>
              <a:rPr lang="fr-FR" dirty="0" err="1"/>
              <a:t>any</a:t>
            </a:r>
            <a:r>
              <a:rPr lang="fr-FR" dirty="0"/>
              <a:t> </a:t>
            </a:r>
            <a:r>
              <a:rPr lang="fr-FR" dirty="0" err="1"/>
              <a:t>other</a:t>
            </a:r>
            <a:r>
              <a:rPr lang="fr-FR" dirty="0"/>
              <a:t> suggestions:</a:t>
            </a:r>
          </a:p>
          <a:p>
            <a:pPr marL="0" indent="0" algn="ctr">
              <a:buNone/>
            </a:pPr>
            <a:r>
              <a:rPr lang="fr-FR" dirty="0"/>
              <a:t>Contact: </a:t>
            </a:r>
            <a:r>
              <a:rPr lang="fr-FR" dirty="0">
                <a:hlinkClick r:id="rId2"/>
              </a:rPr>
              <a:t>atillinac@iom.int</a:t>
            </a:r>
            <a:r>
              <a:rPr lang="fr-FR" dirty="0"/>
              <a:t> 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 err="1"/>
              <a:t>Also</a:t>
            </a:r>
            <a:r>
              <a:rPr lang="fr-FR" dirty="0"/>
              <a:t>, </a:t>
            </a:r>
            <a:r>
              <a:rPr lang="fr-FR" dirty="0" err="1"/>
              <a:t>keep</a:t>
            </a:r>
            <a:r>
              <a:rPr lang="fr-FR" dirty="0"/>
              <a:t> on the discussion by </a:t>
            </a:r>
            <a:r>
              <a:rPr lang="fr-FR" dirty="0" err="1"/>
              <a:t>joining</a:t>
            </a:r>
            <a:r>
              <a:rPr lang="fr-FR" dirty="0"/>
              <a:t> the Global Cluster WG on Participation in </a:t>
            </a:r>
            <a:r>
              <a:rPr lang="fr-FR" dirty="0" err="1"/>
              <a:t>Displacement</a:t>
            </a:r>
            <a:r>
              <a:rPr lang="fr-FR" dirty="0"/>
              <a:t>!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en-US" dirty="0"/>
              <a:t>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3079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249"/>
    </mc:Choice>
    <mc:Fallback xmlns="">
      <p:transition spd="slow" advTm="33249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2039</TotalTime>
  <Words>315</Words>
  <Application>Microsoft Office PowerPoint</Application>
  <PresentationFormat>On-screen Show (4:3)</PresentationFormat>
  <Paragraphs>45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“Nothing about us, without us”  – Disability community motto</vt:lpstr>
      <vt:lpstr>Selected take-aways from the Participation session  - Part 1</vt:lpstr>
      <vt:lpstr>Selected take-aways - Part 2</vt:lpstr>
      <vt:lpstr>Selected take-aways – end</vt:lpstr>
      <vt:lpstr>IOM Guidance note  and tools to support  the inclusion and participation of  persons with disabilities  in CCCM responses</vt:lpstr>
      <vt:lpstr>Examples of tools: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TILLINAC Agnès</dc:creator>
  <cp:lastModifiedBy>TILLINAC Agnès</cp:lastModifiedBy>
  <cp:revision>23</cp:revision>
  <cp:lastPrinted>2020-11-05T17:00:12Z</cp:lastPrinted>
  <dcterms:created xsi:type="dcterms:W3CDTF">2020-10-30T12:23:21Z</dcterms:created>
  <dcterms:modified xsi:type="dcterms:W3CDTF">2020-11-06T07:57:26Z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059aa38-f392-4105-be92-628035578272_Enabled">
    <vt:lpwstr>true</vt:lpwstr>
  </property>
  <property fmtid="{D5CDD505-2E9C-101B-9397-08002B2CF9AE}" pid="3" name="MSIP_Label_2059aa38-f392-4105-be92-628035578272_SetDate">
    <vt:lpwstr>2020-10-30T12:23:38Z</vt:lpwstr>
  </property>
  <property fmtid="{D5CDD505-2E9C-101B-9397-08002B2CF9AE}" pid="4" name="MSIP_Label_2059aa38-f392-4105-be92-628035578272_Method">
    <vt:lpwstr>Standard</vt:lpwstr>
  </property>
  <property fmtid="{D5CDD505-2E9C-101B-9397-08002B2CF9AE}" pid="5" name="MSIP_Label_2059aa38-f392-4105-be92-628035578272_Name">
    <vt:lpwstr>IOMLb0020IN123173</vt:lpwstr>
  </property>
  <property fmtid="{D5CDD505-2E9C-101B-9397-08002B2CF9AE}" pid="6" name="MSIP_Label_2059aa38-f392-4105-be92-628035578272_SiteId">
    <vt:lpwstr>1588262d-23fb-43b4-bd6e-bce49c8e6186</vt:lpwstr>
  </property>
  <property fmtid="{D5CDD505-2E9C-101B-9397-08002B2CF9AE}" pid="7" name="MSIP_Label_2059aa38-f392-4105-be92-628035578272_ActionId">
    <vt:lpwstr>615775ed-8b95-46f6-84be-1b1ad4e361d5</vt:lpwstr>
  </property>
  <property fmtid="{D5CDD505-2E9C-101B-9397-08002B2CF9AE}" pid="8" name="MSIP_Label_2059aa38-f392-4105-be92-628035578272_ContentBits">
    <vt:lpwstr>0</vt:lpwstr>
  </property>
</Properties>
</file>