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9"/>
  </p:notesMasterIdLst>
  <p:handoutMasterIdLst>
    <p:handoutMasterId r:id="rId20"/>
  </p:handoutMasterIdLst>
  <p:sldIdLst>
    <p:sldId id="333" r:id="rId5"/>
    <p:sldId id="332" r:id="rId6"/>
    <p:sldId id="334" r:id="rId7"/>
    <p:sldId id="335" r:id="rId8"/>
    <p:sldId id="337" r:id="rId9"/>
    <p:sldId id="338" r:id="rId10"/>
    <p:sldId id="336" r:id="rId11"/>
    <p:sldId id="339" r:id="rId12"/>
    <p:sldId id="528" r:id="rId13"/>
    <p:sldId id="529" r:id="rId14"/>
    <p:sldId id="530" r:id="rId15"/>
    <p:sldId id="531" r:id="rId16"/>
    <p:sldId id="533" r:id="rId17"/>
    <p:sldId id="33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Roboto Medium" panose="020B0604020202020204" charset="0"/>
      <p:regular r:id="rId35"/>
      <p:italic r:id="rId36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slide" id="{BCFBAE69-6B61-6F48-A8CD-D12CF9FD6422}">
          <p14:sldIdLst>
            <p14:sldId id="333"/>
          </p14:sldIdLst>
        </p14:section>
        <p14:section name="Your content" id="{80557A76-FBB0-AA42-B988-9EDE1D90D542}">
          <p14:sldIdLst>
            <p14:sldId id="332"/>
            <p14:sldId id="334"/>
            <p14:sldId id="335"/>
            <p14:sldId id="337"/>
            <p14:sldId id="338"/>
            <p14:sldId id="336"/>
            <p14:sldId id="339"/>
            <p14:sldId id="528"/>
            <p14:sldId id="529"/>
            <p14:sldId id="530"/>
            <p14:sldId id="531"/>
            <p14:sldId id="533"/>
          </p14:sldIdLst>
        </p14:section>
        <p14:section name="End slide" id="{D1EBC697-6DDD-B04B-B0F2-A3D04D4BE7DE}">
          <p14:sldIdLst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Objects="1">
      <p:cViewPr varScale="1">
        <p:scale>
          <a:sx n="121" d="100"/>
          <a:sy n="121" d="100"/>
        </p:scale>
        <p:origin x="64" y="372"/>
      </p:cViewPr>
      <p:guideLst>
        <p:guide orient="horz" pos="1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18B22-BD24-4F69-8345-136D58CC1C0E}" type="doc">
      <dgm:prSet loTypeId="urn:microsoft.com/office/officeart/2008/layout/AlternatingHexagons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8D5E02C6-F506-4789-B902-E96DBAD5A857}">
      <dgm:prSet phldrT="[Testo]" custT="1"/>
      <dgm:spPr/>
      <dgm:t>
        <a:bodyPr/>
        <a:lstStyle/>
        <a:p>
          <a:r>
            <a:rPr lang="en-GB" sz="700" dirty="0">
              <a:latin typeface="Century Gothic" panose="020B0502020202020204" pitchFamily="34" charset="0"/>
            </a:rPr>
            <a:t>Testing WPT in NRC UDOC programme in Afghanistan</a:t>
          </a:r>
        </a:p>
        <a:p>
          <a:r>
            <a:rPr lang="en-GB" sz="700" dirty="0">
              <a:latin typeface="Century Gothic" panose="020B0502020202020204" pitchFamily="34" charset="0"/>
            </a:rPr>
            <a:t>2018 </a:t>
          </a:r>
        </a:p>
      </dgm:t>
    </dgm:pt>
    <dgm:pt modelId="{4C10BCDC-A44F-41D7-95AF-4CA8385BDC15}" type="parTrans" cxnId="{DDA1FF3E-10D5-43AD-866E-03774EA86C88}">
      <dgm:prSet/>
      <dgm:spPr/>
      <dgm:t>
        <a:bodyPr/>
        <a:lstStyle/>
        <a:p>
          <a:endParaRPr lang="en-GB"/>
        </a:p>
      </dgm:t>
    </dgm:pt>
    <dgm:pt modelId="{7B77AAAD-5B35-4278-B168-0E76FC626CA1}" type="sibTrans" cxnId="{DDA1FF3E-10D5-43AD-866E-03774EA86C88}">
      <dgm:prSet custT="1"/>
      <dgm:spPr/>
      <dgm:t>
        <a:bodyPr/>
        <a:lstStyle/>
        <a:p>
          <a:r>
            <a:rPr lang="en-GB" sz="700" dirty="0">
              <a:solidFill>
                <a:schemeClr val="bg1"/>
              </a:solidFill>
              <a:latin typeface="Century Gothic" panose="020B0502020202020204" pitchFamily="34" charset="0"/>
            </a:rPr>
            <a:t>NRC Women participation research </a:t>
          </a:r>
        </a:p>
        <a:p>
          <a:r>
            <a:rPr lang="en-GB" sz="700" dirty="0">
              <a:solidFill>
                <a:schemeClr val="bg1"/>
              </a:solidFill>
              <a:latin typeface="Century Gothic" panose="020B0502020202020204" pitchFamily="34" charset="0"/>
            </a:rPr>
            <a:t>2019</a:t>
          </a:r>
        </a:p>
      </dgm:t>
    </dgm:pt>
    <dgm:pt modelId="{FC117557-6CB3-471D-924A-594C6AC3EF28}">
      <dgm:prSet phldrT="[Testo]"/>
      <dgm:spPr/>
      <dgm:t>
        <a:bodyPr/>
        <a:lstStyle/>
        <a:p>
          <a:endParaRPr lang="en-GB" dirty="0"/>
        </a:p>
      </dgm:t>
    </dgm:pt>
    <dgm:pt modelId="{B0A9BE1E-8B4B-4692-A71D-22081A9EE842}" type="parTrans" cxnId="{2A6341FF-AD74-49F1-A052-3F8BF3970736}">
      <dgm:prSet/>
      <dgm:spPr/>
      <dgm:t>
        <a:bodyPr/>
        <a:lstStyle/>
        <a:p>
          <a:endParaRPr lang="en-GB"/>
        </a:p>
      </dgm:t>
    </dgm:pt>
    <dgm:pt modelId="{3C2D4E13-8200-4894-8356-691FA3826543}" type="sibTrans" cxnId="{2A6341FF-AD74-49F1-A052-3F8BF3970736}">
      <dgm:prSet/>
      <dgm:spPr/>
      <dgm:t>
        <a:bodyPr/>
        <a:lstStyle/>
        <a:p>
          <a:endParaRPr lang="en-GB"/>
        </a:p>
      </dgm:t>
    </dgm:pt>
    <dgm:pt modelId="{B79D0881-DDEC-4430-AA0A-DA16107E56E0}">
      <dgm:prSet phldrT="[Testo]"/>
      <dgm:spPr/>
      <dgm:t>
        <a:bodyPr/>
        <a:lstStyle/>
        <a:p>
          <a:endParaRPr lang="en-GB" dirty="0"/>
        </a:p>
      </dgm:t>
    </dgm:pt>
    <dgm:pt modelId="{7288C2E4-EC5D-4485-AD0A-EF4B34E7D9B0}" type="parTrans" cxnId="{C02F9602-8F24-4F50-9D81-08E1B82B3303}">
      <dgm:prSet/>
      <dgm:spPr/>
      <dgm:t>
        <a:bodyPr/>
        <a:lstStyle/>
        <a:p>
          <a:endParaRPr lang="en-GB"/>
        </a:p>
      </dgm:t>
    </dgm:pt>
    <dgm:pt modelId="{25C5AEC7-B514-4AAB-8742-400E76A3E25A}" type="sibTrans" cxnId="{C02F9602-8F24-4F50-9D81-08E1B82B3303}">
      <dgm:prSet/>
      <dgm:spPr/>
      <dgm:t>
        <a:bodyPr/>
        <a:lstStyle/>
        <a:p>
          <a:endParaRPr lang="en-GB"/>
        </a:p>
      </dgm:t>
    </dgm:pt>
    <dgm:pt modelId="{9E12A225-A832-40B5-82C7-D1DCFAD2A060}">
      <dgm:prSet phldrT="[Testo]" custT="1"/>
      <dgm:spPr/>
      <dgm:t>
        <a:bodyPr/>
        <a:lstStyle/>
        <a:p>
          <a:r>
            <a:rPr lang="en-GB" sz="900" dirty="0">
              <a:latin typeface="Century Gothic" panose="020B0502020202020204" pitchFamily="34" charset="0"/>
            </a:rPr>
            <a:t>CCCM UDOC desk review</a:t>
          </a:r>
        </a:p>
        <a:p>
          <a:r>
            <a:rPr lang="en-GB" sz="900" dirty="0">
              <a:latin typeface="Century Gothic" panose="020B0502020202020204" pitchFamily="34" charset="0"/>
            </a:rPr>
            <a:t>2015</a:t>
          </a:r>
        </a:p>
      </dgm:t>
    </dgm:pt>
    <dgm:pt modelId="{8BAA07F7-3B71-48FA-84C3-8AC841293FA1}" type="parTrans" cxnId="{5C13DDA7-4599-46AD-B605-B2377B780C2D}">
      <dgm:prSet/>
      <dgm:spPr/>
      <dgm:t>
        <a:bodyPr/>
        <a:lstStyle/>
        <a:p>
          <a:endParaRPr lang="en-GB"/>
        </a:p>
      </dgm:t>
    </dgm:pt>
    <dgm:pt modelId="{4C6BC7ED-409A-4D86-9631-0D76D5FE9197}" type="sibTrans" cxnId="{5C13DDA7-4599-46AD-B605-B2377B780C2D}">
      <dgm:prSet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Piloting and testing NRC UDOC programmes 2015-2019</a:t>
          </a:r>
        </a:p>
      </dgm:t>
    </dgm:pt>
    <dgm:pt modelId="{FE7BC83B-E080-4D90-BFD0-136D3A29D9B7}">
      <dgm:prSet phldrT="[Testo]"/>
      <dgm:spPr/>
      <dgm:t>
        <a:bodyPr/>
        <a:lstStyle/>
        <a:p>
          <a:r>
            <a:rPr lang="en-GB" dirty="0">
              <a:latin typeface="Century Gothic" panose="020B0502020202020204" pitchFamily="34" charset="0"/>
            </a:rPr>
            <a:t>Testing WPT in NRC CM programmes in Iraq</a:t>
          </a:r>
        </a:p>
        <a:p>
          <a:r>
            <a:rPr lang="en-GB" dirty="0"/>
            <a:t>2017</a:t>
          </a:r>
        </a:p>
      </dgm:t>
    </dgm:pt>
    <dgm:pt modelId="{CAF04EEB-4E7D-440F-8347-4A80D57D2DD8}" type="sibTrans" cxnId="{B0595CD5-A484-404F-81DA-52817C286F66}">
      <dgm:prSet custT="1"/>
      <dgm:spPr/>
      <dgm:t>
        <a:bodyPr/>
        <a:lstStyle/>
        <a:p>
          <a:r>
            <a:rPr lang="en-GB" sz="900" dirty="0">
              <a:latin typeface="Century Gothic" panose="020B0502020202020204" pitchFamily="34" charset="0"/>
            </a:rPr>
            <a:t>IOM Women Participation toolbox 2017</a:t>
          </a:r>
        </a:p>
      </dgm:t>
    </dgm:pt>
    <dgm:pt modelId="{38B06189-0D70-40E1-8B6C-3C2EA734C344}" type="parTrans" cxnId="{B0595CD5-A484-404F-81DA-52817C286F66}">
      <dgm:prSet/>
      <dgm:spPr/>
      <dgm:t>
        <a:bodyPr/>
        <a:lstStyle/>
        <a:p>
          <a:endParaRPr lang="en-GB"/>
        </a:p>
      </dgm:t>
    </dgm:pt>
    <dgm:pt modelId="{23CD818A-0A54-4288-AB8C-C267BEF72D30}" type="pres">
      <dgm:prSet presAssocID="{E6118B22-BD24-4F69-8345-136D58CC1C0E}" presName="Name0" presStyleCnt="0">
        <dgm:presLayoutVars>
          <dgm:chMax/>
          <dgm:chPref/>
          <dgm:dir/>
          <dgm:animLvl val="lvl"/>
        </dgm:presLayoutVars>
      </dgm:prSet>
      <dgm:spPr/>
    </dgm:pt>
    <dgm:pt modelId="{4B5A0029-07BB-436F-A1F6-7D74614BDC7A}" type="pres">
      <dgm:prSet presAssocID="{8D5E02C6-F506-4789-B902-E96DBAD5A857}" presName="composite" presStyleCnt="0"/>
      <dgm:spPr/>
    </dgm:pt>
    <dgm:pt modelId="{AD09C20F-6A36-450B-88FA-D7C4EB758551}" type="pres">
      <dgm:prSet presAssocID="{8D5E02C6-F506-4789-B902-E96DBAD5A857}" presName="Parent1" presStyleLbl="node1" presStyleIdx="0" presStyleCnt="6" custLinFactNeighborX="5454" custLinFactNeighborY="-11">
        <dgm:presLayoutVars>
          <dgm:chMax val="1"/>
          <dgm:chPref val="1"/>
          <dgm:bulletEnabled val="1"/>
        </dgm:presLayoutVars>
      </dgm:prSet>
      <dgm:spPr/>
    </dgm:pt>
    <dgm:pt modelId="{BEE3A2DB-E4F3-4526-B2A4-D55A98171A2F}" type="pres">
      <dgm:prSet presAssocID="{8D5E02C6-F506-4789-B902-E96DBAD5A85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6DC63D7-917D-4889-9293-EEE124945733}" type="pres">
      <dgm:prSet presAssocID="{8D5E02C6-F506-4789-B902-E96DBAD5A857}" presName="BalanceSpacing" presStyleCnt="0"/>
      <dgm:spPr/>
    </dgm:pt>
    <dgm:pt modelId="{50E3D668-66C3-4D2E-8868-EC62BCFBF959}" type="pres">
      <dgm:prSet presAssocID="{8D5E02C6-F506-4789-B902-E96DBAD5A857}" presName="BalanceSpacing1" presStyleCnt="0"/>
      <dgm:spPr/>
    </dgm:pt>
    <dgm:pt modelId="{FAE22C18-C8DF-4202-98D1-CB303831A4DB}" type="pres">
      <dgm:prSet presAssocID="{7B77AAAD-5B35-4278-B168-0E76FC626CA1}" presName="Accent1Text" presStyleLbl="node1" presStyleIdx="1" presStyleCnt="6"/>
      <dgm:spPr/>
    </dgm:pt>
    <dgm:pt modelId="{EB2E79B0-7636-4EC7-8A10-86C9A155EBB9}" type="pres">
      <dgm:prSet presAssocID="{7B77AAAD-5B35-4278-B168-0E76FC626CA1}" presName="spaceBetweenRectangles" presStyleCnt="0"/>
      <dgm:spPr/>
    </dgm:pt>
    <dgm:pt modelId="{5525CCA5-9E21-4780-9491-0CC7C2551A2C}" type="pres">
      <dgm:prSet presAssocID="{FE7BC83B-E080-4D90-BFD0-136D3A29D9B7}" presName="composite" presStyleCnt="0"/>
      <dgm:spPr/>
    </dgm:pt>
    <dgm:pt modelId="{F5A25150-994A-4981-ABDA-4DFBA7C279B0}" type="pres">
      <dgm:prSet presAssocID="{FE7BC83B-E080-4D90-BFD0-136D3A29D9B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86A8307-C562-4F71-AF55-AAD9D5A4C3AD}" type="pres">
      <dgm:prSet presAssocID="{FE7BC83B-E080-4D90-BFD0-136D3A29D9B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8D37E01-42F3-4AF5-B3DC-75A3E054428F}" type="pres">
      <dgm:prSet presAssocID="{FE7BC83B-E080-4D90-BFD0-136D3A29D9B7}" presName="BalanceSpacing" presStyleCnt="0"/>
      <dgm:spPr/>
    </dgm:pt>
    <dgm:pt modelId="{56A660D6-45BF-4B1A-ABC1-B4AC11D5D359}" type="pres">
      <dgm:prSet presAssocID="{FE7BC83B-E080-4D90-BFD0-136D3A29D9B7}" presName="BalanceSpacing1" presStyleCnt="0"/>
      <dgm:spPr/>
    </dgm:pt>
    <dgm:pt modelId="{A587C177-1BA2-4CA4-B06D-217EE81DB522}" type="pres">
      <dgm:prSet presAssocID="{CAF04EEB-4E7D-440F-8347-4A80D57D2DD8}" presName="Accent1Text" presStyleLbl="node1" presStyleIdx="3" presStyleCnt="6"/>
      <dgm:spPr/>
    </dgm:pt>
    <dgm:pt modelId="{73869CEE-AE5F-4056-8126-5C47AFF0F469}" type="pres">
      <dgm:prSet presAssocID="{CAF04EEB-4E7D-440F-8347-4A80D57D2DD8}" presName="spaceBetweenRectangles" presStyleCnt="0"/>
      <dgm:spPr/>
    </dgm:pt>
    <dgm:pt modelId="{DFA29EA0-5733-41CC-AEF8-22C02EC835EF}" type="pres">
      <dgm:prSet presAssocID="{9E12A225-A832-40B5-82C7-D1DCFAD2A060}" presName="composite" presStyleCnt="0"/>
      <dgm:spPr/>
    </dgm:pt>
    <dgm:pt modelId="{05AE1FCC-99A7-451C-B07E-ACD0C03342C4}" type="pres">
      <dgm:prSet presAssocID="{9E12A225-A832-40B5-82C7-D1DCFAD2A06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24CDD54-21A4-4AF7-894E-BDC6299D40A0}" type="pres">
      <dgm:prSet presAssocID="{9E12A225-A832-40B5-82C7-D1DCFAD2A06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7BDAC9-30BD-4760-B7F1-2738486600DF}" type="pres">
      <dgm:prSet presAssocID="{9E12A225-A832-40B5-82C7-D1DCFAD2A060}" presName="BalanceSpacing" presStyleCnt="0"/>
      <dgm:spPr/>
    </dgm:pt>
    <dgm:pt modelId="{E6BA9DD5-A90F-4CAC-B2CB-41F73A8635F3}" type="pres">
      <dgm:prSet presAssocID="{9E12A225-A832-40B5-82C7-D1DCFAD2A060}" presName="BalanceSpacing1" presStyleCnt="0"/>
      <dgm:spPr/>
    </dgm:pt>
    <dgm:pt modelId="{08CB922F-EFCA-41AA-A0FC-9B88915BDC4A}" type="pres">
      <dgm:prSet presAssocID="{4C6BC7ED-409A-4D86-9631-0D76D5FE9197}" presName="Accent1Text" presStyleLbl="node1" presStyleIdx="5" presStyleCnt="6"/>
      <dgm:spPr/>
    </dgm:pt>
  </dgm:ptLst>
  <dgm:cxnLst>
    <dgm:cxn modelId="{C02F9602-8F24-4F50-9D81-08E1B82B3303}" srcId="{FE7BC83B-E080-4D90-BFD0-136D3A29D9B7}" destId="{B79D0881-DDEC-4430-AA0A-DA16107E56E0}" srcOrd="0" destOrd="0" parTransId="{7288C2E4-EC5D-4485-AD0A-EF4B34E7D9B0}" sibTransId="{25C5AEC7-B514-4AAB-8742-400E76A3E25A}"/>
    <dgm:cxn modelId="{BE63030D-C125-459A-A06E-D50114F0B394}" type="presOf" srcId="{4C6BC7ED-409A-4D86-9631-0D76D5FE9197}" destId="{08CB922F-EFCA-41AA-A0FC-9B88915BDC4A}" srcOrd="0" destOrd="0" presId="urn:microsoft.com/office/officeart/2008/layout/AlternatingHexagons"/>
    <dgm:cxn modelId="{E4F83823-CA51-47CA-A2B3-4773D70CAA62}" type="presOf" srcId="{8D5E02C6-F506-4789-B902-E96DBAD5A857}" destId="{AD09C20F-6A36-450B-88FA-D7C4EB758551}" srcOrd="0" destOrd="0" presId="urn:microsoft.com/office/officeart/2008/layout/AlternatingHexagons"/>
    <dgm:cxn modelId="{25794136-2B61-43EF-B406-82B677DA02D2}" type="presOf" srcId="{FE7BC83B-E080-4D90-BFD0-136D3A29D9B7}" destId="{F5A25150-994A-4981-ABDA-4DFBA7C279B0}" srcOrd="0" destOrd="0" presId="urn:microsoft.com/office/officeart/2008/layout/AlternatingHexagons"/>
    <dgm:cxn modelId="{7A80F036-2B87-47CE-AA47-78DBF4A6EF47}" type="presOf" srcId="{CAF04EEB-4E7D-440F-8347-4A80D57D2DD8}" destId="{A587C177-1BA2-4CA4-B06D-217EE81DB522}" srcOrd="0" destOrd="0" presId="urn:microsoft.com/office/officeart/2008/layout/AlternatingHexagons"/>
    <dgm:cxn modelId="{DDA1FF3E-10D5-43AD-866E-03774EA86C88}" srcId="{E6118B22-BD24-4F69-8345-136D58CC1C0E}" destId="{8D5E02C6-F506-4789-B902-E96DBAD5A857}" srcOrd="0" destOrd="0" parTransId="{4C10BCDC-A44F-41D7-95AF-4CA8385BDC15}" sibTransId="{7B77AAAD-5B35-4278-B168-0E76FC626CA1}"/>
    <dgm:cxn modelId="{00EC2466-3D4F-405D-AE7B-08B7624F21B3}" type="presOf" srcId="{FC117557-6CB3-471D-924A-594C6AC3EF28}" destId="{BEE3A2DB-E4F3-4526-B2A4-D55A98171A2F}" srcOrd="0" destOrd="0" presId="urn:microsoft.com/office/officeart/2008/layout/AlternatingHexagons"/>
    <dgm:cxn modelId="{14CAC269-AA6A-4DA4-8818-2A7FFF09D5EF}" type="presOf" srcId="{9E12A225-A832-40B5-82C7-D1DCFAD2A060}" destId="{05AE1FCC-99A7-451C-B07E-ACD0C03342C4}" srcOrd="0" destOrd="0" presId="urn:microsoft.com/office/officeart/2008/layout/AlternatingHexagons"/>
    <dgm:cxn modelId="{714C246B-8A71-431D-A795-560A9586C1F6}" type="presOf" srcId="{B79D0881-DDEC-4430-AA0A-DA16107E56E0}" destId="{086A8307-C562-4F71-AF55-AAD9D5A4C3AD}" srcOrd="0" destOrd="0" presId="urn:microsoft.com/office/officeart/2008/layout/AlternatingHexagons"/>
    <dgm:cxn modelId="{2FB0FB8E-7EDF-4658-90C5-590251B8081E}" type="presOf" srcId="{7B77AAAD-5B35-4278-B168-0E76FC626CA1}" destId="{FAE22C18-C8DF-4202-98D1-CB303831A4DB}" srcOrd="0" destOrd="0" presId="urn:microsoft.com/office/officeart/2008/layout/AlternatingHexagons"/>
    <dgm:cxn modelId="{5C13DDA7-4599-46AD-B605-B2377B780C2D}" srcId="{E6118B22-BD24-4F69-8345-136D58CC1C0E}" destId="{9E12A225-A832-40B5-82C7-D1DCFAD2A060}" srcOrd="2" destOrd="0" parTransId="{8BAA07F7-3B71-48FA-84C3-8AC841293FA1}" sibTransId="{4C6BC7ED-409A-4D86-9631-0D76D5FE9197}"/>
    <dgm:cxn modelId="{B0595CD5-A484-404F-81DA-52817C286F66}" srcId="{E6118B22-BD24-4F69-8345-136D58CC1C0E}" destId="{FE7BC83B-E080-4D90-BFD0-136D3A29D9B7}" srcOrd="1" destOrd="0" parTransId="{38B06189-0D70-40E1-8B6C-3C2EA734C344}" sibTransId="{CAF04EEB-4E7D-440F-8347-4A80D57D2DD8}"/>
    <dgm:cxn modelId="{8E193AF4-AAB4-419E-8D9D-817C332F9C3D}" type="presOf" srcId="{E6118B22-BD24-4F69-8345-136D58CC1C0E}" destId="{23CD818A-0A54-4288-AB8C-C267BEF72D30}" srcOrd="0" destOrd="0" presId="urn:microsoft.com/office/officeart/2008/layout/AlternatingHexagons"/>
    <dgm:cxn modelId="{2A6341FF-AD74-49F1-A052-3F8BF3970736}" srcId="{8D5E02C6-F506-4789-B902-E96DBAD5A857}" destId="{FC117557-6CB3-471D-924A-594C6AC3EF28}" srcOrd="0" destOrd="0" parTransId="{B0A9BE1E-8B4B-4692-A71D-22081A9EE842}" sibTransId="{3C2D4E13-8200-4894-8356-691FA3826543}"/>
    <dgm:cxn modelId="{A7635907-D530-4C3E-A930-D2040F7EFE51}" type="presParOf" srcId="{23CD818A-0A54-4288-AB8C-C267BEF72D30}" destId="{4B5A0029-07BB-436F-A1F6-7D74614BDC7A}" srcOrd="0" destOrd="0" presId="urn:microsoft.com/office/officeart/2008/layout/AlternatingHexagons"/>
    <dgm:cxn modelId="{C131F71A-BF78-467F-A266-6E7874A5775E}" type="presParOf" srcId="{4B5A0029-07BB-436F-A1F6-7D74614BDC7A}" destId="{AD09C20F-6A36-450B-88FA-D7C4EB758551}" srcOrd="0" destOrd="0" presId="urn:microsoft.com/office/officeart/2008/layout/AlternatingHexagons"/>
    <dgm:cxn modelId="{1C85E2B7-C47F-4066-9C07-76F7795E8E3A}" type="presParOf" srcId="{4B5A0029-07BB-436F-A1F6-7D74614BDC7A}" destId="{BEE3A2DB-E4F3-4526-B2A4-D55A98171A2F}" srcOrd="1" destOrd="0" presId="urn:microsoft.com/office/officeart/2008/layout/AlternatingHexagons"/>
    <dgm:cxn modelId="{F16C4FF5-8EE3-4AE4-87FD-86A19448273D}" type="presParOf" srcId="{4B5A0029-07BB-436F-A1F6-7D74614BDC7A}" destId="{36DC63D7-917D-4889-9293-EEE124945733}" srcOrd="2" destOrd="0" presId="urn:microsoft.com/office/officeart/2008/layout/AlternatingHexagons"/>
    <dgm:cxn modelId="{C8C51142-0BCC-4A00-BD81-3EA05DC394B0}" type="presParOf" srcId="{4B5A0029-07BB-436F-A1F6-7D74614BDC7A}" destId="{50E3D668-66C3-4D2E-8868-EC62BCFBF959}" srcOrd="3" destOrd="0" presId="urn:microsoft.com/office/officeart/2008/layout/AlternatingHexagons"/>
    <dgm:cxn modelId="{887372A7-DE9B-48E5-9942-2939170ED08E}" type="presParOf" srcId="{4B5A0029-07BB-436F-A1F6-7D74614BDC7A}" destId="{FAE22C18-C8DF-4202-98D1-CB303831A4DB}" srcOrd="4" destOrd="0" presId="urn:microsoft.com/office/officeart/2008/layout/AlternatingHexagons"/>
    <dgm:cxn modelId="{A149395D-C0BA-4E9E-B619-7FABB8B5D654}" type="presParOf" srcId="{23CD818A-0A54-4288-AB8C-C267BEF72D30}" destId="{EB2E79B0-7636-4EC7-8A10-86C9A155EBB9}" srcOrd="1" destOrd="0" presId="urn:microsoft.com/office/officeart/2008/layout/AlternatingHexagons"/>
    <dgm:cxn modelId="{8AD3C059-FCAA-40BD-8437-878C37B11C71}" type="presParOf" srcId="{23CD818A-0A54-4288-AB8C-C267BEF72D30}" destId="{5525CCA5-9E21-4780-9491-0CC7C2551A2C}" srcOrd="2" destOrd="0" presId="urn:microsoft.com/office/officeart/2008/layout/AlternatingHexagons"/>
    <dgm:cxn modelId="{D30A6826-9102-4DA6-886A-5A6DF04544D6}" type="presParOf" srcId="{5525CCA5-9E21-4780-9491-0CC7C2551A2C}" destId="{F5A25150-994A-4981-ABDA-4DFBA7C279B0}" srcOrd="0" destOrd="0" presId="urn:microsoft.com/office/officeart/2008/layout/AlternatingHexagons"/>
    <dgm:cxn modelId="{726BDD83-E59A-4742-B5CF-3BEB1335ECDE}" type="presParOf" srcId="{5525CCA5-9E21-4780-9491-0CC7C2551A2C}" destId="{086A8307-C562-4F71-AF55-AAD9D5A4C3AD}" srcOrd="1" destOrd="0" presId="urn:microsoft.com/office/officeart/2008/layout/AlternatingHexagons"/>
    <dgm:cxn modelId="{E7B8727A-FA91-4AEE-86A7-D48E6B68D4C9}" type="presParOf" srcId="{5525CCA5-9E21-4780-9491-0CC7C2551A2C}" destId="{78D37E01-42F3-4AF5-B3DC-75A3E054428F}" srcOrd="2" destOrd="0" presId="urn:microsoft.com/office/officeart/2008/layout/AlternatingHexagons"/>
    <dgm:cxn modelId="{4BC69B39-D3E1-4460-A913-B1B3AEE7EEAA}" type="presParOf" srcId="{5525CCA5-9E21-4780-9491-0CC7C2551A2C}" destId="{56A660D6-45BF-4B1A-ABC1-B4AC11D5D359}" srcOrd="3" destOrd="0" presId="urn:microsoft.com/office/officeart/2008/layout/AlternatingHexagons"/>
    <dgm:cxn modelId="{4DDF3A79-9A29-498F-96FA-266DB1D14A03}" type="presParOf" srcId="{5525CCA5-9E21-4780-9491-0CC7C2551A2C}" destId="{A587C177-1BA2-4CA4-B06D-217EE81DB522}" srcOrd="4" destOrd="0" presId="urn:microsoft.com/office/officeart/2008/layout/AlternatingHexagons"/>
    <dgm:cxn modelId="{7D5456F9-49AD-4A7F-A4D2-1ADE679ACA04}" type="presParOf" srcId="{23CD818A-0A54-4288-AB8C-C267BEF72D30}" destId="{73869CEE-AE5F-4056-8126-5C47AFF0F469}" srcOrd="3" destOrd="0" presId="urn:microsoft.com/office/officeart/2008/layout/AlternatingHexagons"/>
    <dgm:cxn modelId="{06F29120-B7C4-48D9-8659-0BAAD68461A4}" type="presParOf" srcId="{23CD818A-0A54-4288-AB8C-C267BEF72D30}" destId="{DFA29EA0-5733-41CC-AEF8-22C02EC835EF}" srcOrd="4" destOrd="0" presId="urn:microsoft.com/office/officeart/2008/layout/AlternatingHexagons"/>
    <dgm:cxn modelId="{28A79ABF-EE6B-4206-8445-471EC830039B}" type="presParOf" srcId="{DFA29EA0-5733-41CC-AEF8-22C02EC835EF}" destId="{05AE1FCC-99A7-451C-B07E-ACD0C03342C4}" srcOrd="0" destOrd="0" presId="urn:microsoft.com/office/officeart/2008/layout/AlternatingHexagons"/>
    <dgm:cxn modelId="{DA197C80-5560-47B8-A4BA-FAD480F6421F}" type="presParOf" srcId="{DFA29EA0-5733-41CC-AEF8-22C02EC835EF}" destId="{B24CDD54-21A4-4AF7-894E-BDC6299D40A0}" srcOrd="1" destOrd="0" presId="urn:microsoft.com/office/officeart/2008/layout/AlternatingHexagons"/>
    <dgm:cxn modelId="{9A6D0C65-D260-43B5-BB7B-13AB28DC7DDD}" type="presParOf" srcId="{DFA29EA0-5733-41CC-AEF8-22C02EC835EF}" destId="{D67BDAC9-30BD-4760-B7F1-2738486600DF}" srcOrd="2" destOrd="0" presId="urn:microsoft.com/office/officeart/2008/layout/AlternatingHexagons"/>
    <dgm:cxn modelId="{0CC94D3B-145E-45DD-A065-3B3F5CBA4E43}" type="presParOf" srcId="{DFA29EA0-5733-41CC-AEF8-22C02EC835EF}" destId="{E6BA9DD5-A90F-4CAC-B2CB-41F73A8635F3}" srcOrd="3" destOrd="0" presId="urn:microsoft.com/office/officeart/2008/layout/AlternatingHexagons"/>
    <dgm:cxn modelId="{77DED736-931F-4E0C-AF6F-03DBD4AB21CA}" type="presParOf" srcId="{DFA29EA0-5733-41CC-AEF8-22C02EC835EF}" destId="{08CB922F-EFCA-41AA-A0FC-9B88915BDC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C20F-6A36-450B-88FA-D7C4EB758551}">
      <dsp:nvSpPr>
        <dsp:cNvPr id="0" name=""/>
        <dsp:cNvSpPr/>
      </dsp:nvSpPr>
      <dsp:spPr>
        <a:xfrm rot="5400000">
          <a:off x="1871160" y="605545"/>
          <a:ext cx="1191784" cy="10368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latin typeface="Century Gothic" panose="020B0502020202020204" pitchFamily="34" charset="0"/>
            </a:rPr>
            <a:t>Testing WPT in NRC UDOC programme in Afghanistan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latin typeface="Century Gothic" panose="020B0502020202020204" pitchFamily="34" charset="0"/>
            </a:rPr>
            <a:t>2018 </a:t>
          </a:r>
        </a:p>
      </dsp:txBody>
      <dsp:txXfrm rot="-5400000">
        <a:off x="2110202" y="713799"/>
        <a:ext cx="713700" cy="820344"/>
      </dsp:txXfrm>
    </dsp:sp>
    <dsp:sp modelId="{BEE3A2DB-E4F3-4526-B2A4-D55A98171A2F}">
      <dsp:nvSpPr>
        <dsp:cNvPr id="0" name=""/>
        <dsp:cNvSpPr/>
      </dsp:nvSpPr>
      <dsp:spPr>
        <a:xfrm>
          <a:off x="2960392" y="766567"/>
          <a:ext cx="1330031" cy="71507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2960392" y="766567"/>
        <a:ext cx="1330031" cy="715070"/>
      </dsp:txXfrm>
    </dsp:sp>
    <dsp:sp modelId="{FAE22C18-C8DF-4202-98D1-CB303831A4DB}">
      <dsp:nvSpPr>
        <dsp:cNvPr id="0" name=""/>
        <dsp:cNvSpPr/>
      </dsp:nvSpPr>
      <dsp:spPr>
        <a:xfrm rot="5400000">
          <a:off x="694810" y="605676"/>
          <a:ext cx="1191784" cy="10368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165046"/>
            <a:satOff val="-21975"/>
            <a:lumOff val="173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chemeClr val="bg1"/>
              </a:solidFill>
              <a:latin typeface="Century Gothic" panose="020B0502020202020204" pitchFamily="34" charset="0"/>
            </a:rPr>
            <a:t>NRC Women participation research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solidFill>
                <a:schemeClr val="bg1"/>
              </a:solidFill>
              <a:latin typeface="Century Gothic" panose="020B0502020202020204" pitchFamily="34" charset="0"/>
            </a:rPr>
            <a:t>2019</a:t>
          </a:r>
        </a:p>
      </dsp:txBody>
      <dsp:txXfrm rot="-5400000">
        <a:off x="933852" y="713930"/>
        <a:ext cx="713700" cy="820344"/>
      </dsp:txXfrm>
    </dsp:sp>
    <dsp:sp modelId="{F5A25150-994A-4981-ABDA-4DFBA7C279B0}">
      <dsp:nvSpPr>
        <dsp:cNvPr id="0" name=""/>
        <dsp:cNvSpPr/>
      </dsp:nvSpPr>
      <dsp:spPr>
        <a:xfrm rot="5400000">
          <a:off x="1252565" y="1617262"/>
          <a:ext cx="1191784" cy="10368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330093"/>
            <a:satOff val="-43950"/>
            <a:lumOff val="347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latin typeface="Century Gothic" panose="020B0502020202020204" pitchFamily="34" charset="0"/>
            </a:rPr>
            <a:t>Testing WPT in NRC CM programmes in Iraq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2017</a:t>
          </a:r>
        </a:p>
      </dsp:txBody>
      <dsp:txXfrm rot="-5400000">
        <a:off x="1491607" y="1725516"/>
        <a:ext cx="713700" cy="820344"/>
      </dsp:txXfrm>
    </dsp:sp>
    <dsp:sp modelId="{086A8307-C562-4F71-AF55-AAD9D5A4C3AD}">
      <dsp:nvSpPr>
        <dsp:cNvPr id="0" name=""/>
        <dsp:cNvSpPr/>
      </dsp:nvSpPr>
      <dsp:spPr>
        <a:xfrm>
          <a:off x="0" y="1778153"/>
          <a:ext cx="1287127" cy="71507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0" y="1778153"/>
        <a:ext cx="1287127" cy="715070"/>
      </dsp:txXfrm>
    </dsp:sp>
    <dsp:sp modelId="{A587C177-1BA2-4CA4-B06D-217EE81DB522}">
      <dsp:nvSpPr>
        <dsp:cNvPr id="0" name=""/>
        <dsp:cNvSpPr/>
      </dsp:nvSpPr>
      <dsp:spPr>
        <a:xfrm rot="5400000">
          <a:off x="2372366" y="1617262"/>
          <a:ext cx="1191784" cy="10368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495139"/>
            <a:satOff val="-65925"/>
            <a:lumOff val="521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entury Gothic" panose="020B0502020202020204" pitchFamily="34" charset="0"/>
            </a:rPr>
            <a:t>IOM Women Participation toolbox 2017</a:t>
          </a:r>
        </a:p>
      </dsp:txBody>
      <dsp:txXfrm rot="-5400000">
        <a:off x="2611408" y="1725516"/>
        <a:ext cx="713700" cy="820344"/>
      </dsp:txXfrm>
    </dsp:sp>
    <dsp:sp modelId="{05AE1FCC-99A7-451C-B07E-ACD0C03342C4}">
      <dsp:nvSpPr>
        <dsp:cNvPr id="0" name=""/>
        <dsp:cNvSpPr/>
      </dsp:nvSpPr>
      <dsp:spPr>
        <a:xfrm rot="5400000">
          <a:off x="1814610" y="2628849"/>
          <a:ext cx="1191784" cy="10368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330093"/>
            <a:satOff val="-43950"/>
            <a:lumOff val="347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entury Gothic" panose="020B0502020202020204" pitchFamily="34" charset="0"/>
            </a:rPr>
            <a:t>CCCM UDOC desk review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entury Gothic" panose="020B0502020202020204" pitchFamily="34" charset="0"/>
            </a:rPr>
            <a:t>2015</a:t>
          </a:r>
        </a:p>
      </dsp:txBody>
      <dsp:txXfrm rot="-5400000">
        <a:off x="2053652" y="2737103"/>
        <a:ext cx="713700" cy="820344"/>
      </dsp:txXfrm>
    </dsp:sp>
    <dsp:sp modelId="{B24CDD54-21A4-4AF7-894E-BDC6299D40A0}">
      <dsp:nvSpPr>
        <dsp:cNvPr id="0" name=""/>
        <dsp:cNvSpPr/>
      </dsp:nvSpPr>
      <dsp:spPr>
        <a:xfrm>
          <a:off x="2960392" y="2789740"/>
          <a:ext cx="1330031" cy="71507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B922F-EFCA-41AA-A0FC-9B88915BDC4A}">
      <dsp:nvSpPr>
        <dsp:cNvPr id="0" name=""/>
        <dsp:cNvSpPr/>
      </dsp:nvSpPr>
      <dsp:spPr>
        <a:xfrm rot="5400000">
          <a:off x="694810" y="2628849"/>
          <a:ext cx="1191784" cy="10368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165046"/>
            <a:satOff val="-21975"/>
            <a:lumOff val="173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entury Gothic" panose="020B0502020202020204" pitchFamily="34" charset="0"/>
            </a:rPr>
            <a:t>Piloting and testing NRC UDOC programmes 2015-2019</a:t>
          </a:r>
        </a:p>
      </dsp:txBody>
      <dsp:txXfrm rot="-5400000">
        <a:off x="933852" y="2737103"/>
        <a:ext cx="713700" cy="820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F747EC-D94D-4831-A054-0FBC6594A7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6384C-C218-409A-A0CE-5FF01FBB2B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B3EEB-EE1A-4455-9BEC-71B240A31B8C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46A42-77FF-4115-B7C9-5DA4EF327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79AD1-4E8A-4C94-944B-3C4456B0FB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68EBF-770E-4FF2-B21A-FCF74A44A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8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6E79-2D96-5840-AFF1-66748718E0C2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F387-6E53-C74A-BD1D-E220B9055E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8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398380"/>
            <a:ext cx="7772400" cy="826971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EDIT THIS TEXT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377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6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80000" y="180000"/>
            <a:ext cx="4302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396029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92678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180000" y="180000"/>
            <a:ext cx="5796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540060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150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80000"/>
            <a:ext cx="5796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6156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00192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043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2X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3168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12000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800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84731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80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4662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2500313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1" name="Plassholder f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2506356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587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24883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80000" y="2415600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3168000" y="2419542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6156000" y="2419542"/>
            <a:ext cx="2808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2499742"/>
            <a:ext cx="2663984" cy="1872208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2500313"/>
            <a:ext cx="2590800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8" name="Plassholder f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64000" y="2507784"/>
            <a:ext cx="2590800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98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4662000" y="2421617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3" hasCustomPrompt="1"/>
          </p:nvPr>
        </p:nvSpPr>
        <p:spPr>
          <a:xfrm>
            <a:off x="179512" y="24156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16724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3" hasCustomPrompt="1"/>
          </p:nvPr>
        </p:nvSpPr>
        <p:spPr>
          <a:xfrm>
            <a:off x="179512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7" name="Plassholder for bilde 4"/>
          <p:cNvSpPr>
            <a:spLocks noGrp="1"/>
          </p:cNvSpPr>
          <p:nvPr>
            <p:ph type="pic" sz="quarter" idx="14" hasCustomPrompt="1"/>
          </p:nvPr>
        </p:nvSpPr>
        <p:spPr>
          <a:xfrm>
            <a:off x="3168000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2415600"/>
            <a:ext cx="2808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9463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799201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EDIT THIS TEXT</a:t>
            </a:r>
          </a:p>
        </p:txBody>
      </p:sp>
    </p:spTree>
    <p:extLst>
      <p:ext uri="{BB962C8B-B14F-4D97-AF65-F5344CB8AC3E}">
        <p14:creationId xmlns:p14="http://schemas.microsoft.com/office/powerpoint/2010/main" val="326264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>
            <a:extLst>
              <a:ext uri="{FF2B5EF4-FFF2-40B4-BE49-F238E27FC236}">
                <a16:creationId xmlns:a16="http://schemas.microsoft.com/office/drawing/2014/main" id="{E9E8D5DE-4D7B-413E-A039-1F05B5652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7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r>
              <a:rPr lang="nb-NO" dirty="0"/>
              <a:t>And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too</a:t>
            </a:r>
            <a:endParaRPr lang="nb-NO" dirty="0"/>
          </a:p>
          <a:p>
            <a:r>
              <a:rPr lang="nb-NO" dirty="0"/>
              <a:t>This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edited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43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488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8496944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32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1616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339752" y="2931790"/>
            <a:ext cx="4536504" cy="85725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86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/>
          <p:cNvSpPr>
            <a:spLocks noGrp="1"/>
          </p:cNvSpPr>
          <p:nvPr>
            <p:ph type="media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17523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0" y="180000"/>
            <a:ext cx="5796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80808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icon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180000" y="180000"/>
            <a:ext cx="2808000" cy="42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Edit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80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253E8E-7213-D045-86F4-B8607C5C1A33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9000" y="4654509"/>
            <a:ext cx="9162000" cy="5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1" r:id="rId2"/>
    <p:sldLayoutId id="2147483682" r:id="rId3"/>
    <p:sldLayoutId id="2147483697" r:id="rId4"/>
    <p:sldLayoutId id="2147483695" r:id="rId5"/>
    <p:sldLayoutId id="2147483652" r:id="rId6"/>
    <p:sldLayoutId id="2147483690" r:id="rId7"/>
    <p:sldLayoutId id="2147483698" r:id="rId8"/>
    <p:sldLayoutId id="2147483692" r:id="rId9"/>
    <p:sldLayoutId id="2147483686" r:id="rId10"/>
    <p:sldLayoutId id="2147483691" r:id="rId11"/>
    <p:sldLayoutId id="2147483694" r:id="rId12"/>
    <p:sldLayoutId id="2147483693" r:id="rId13"/>
    <p:sldLayoutId id="2147483683" r:id="rId14"/>
    <p:sldLayoutId id="2147483688" r:id="rId15"/>
    <p:sldLayoutId id="2147483684" r:id="rId16"/>
    <p:sldLayoutId id="2147483687" r:id="rId17"/>
    <p:sldLayoutId id="2147483689" r:id="rId18"/>
    <p:sldLayoutId id="2147483685" r:id="rId19"/>
    <p:sldLayoutId id="214748369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ct.nrc.no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87E5-67B7-43A1-87CC-3063FA21E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66" y="1131590"/>
            <a:ext cx="7772400" cy="1102519"/>
          </a:xfrm>
        </p:spPr>
        <p:txBody>
          <a:bodyPr/>
          <a:lstStyle/>
          <a:p>
            <a:br>
              <a:rPr lang="en-GB" sz="36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nb-NO" sz="3600" b="1" dirty="0">
                <a:latin typeface="Century Gothic" panose="020B0502020202020204" pitchFamily="34" charset="0"/>
              </a:rPr>
              <a:t>NRC COMMUNITY COORDINATION TOOLBOX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EBF1F3-37D6-44FD-A525-F383FBEDC41E}"/>
              </a:ext>
            </a:extLst>
          </p:cNvPr>
          <p:cNvSpPr txBox="1"/>
          <p:nvPr/>
        </p:nvSpPr>
        <p:spPr>
          <a:xfrm>
            <a:off x="2555776" y="3472472"/>
            <a:ext cx="5120312" cy="369332"/>
          </a:xfrm>
          <a:prstGeom prst="rect">
            <a:avLst/>
          </a:prstGeom>
        </p:spPr>
        <p:txBody>
          <a:bodyPr wrap="none" rtlCol="0" anchor="ctr" anchorCtr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CCCM’s Tuesday Webinar, 6</a:t>
            </a:r>
            <a:r>
              <a:rPr lang="en-GB" b="1" baseline="30000" dirty="0">
                <a:latin typeface="Century Gothic" panose="020B0502020202020204" pitchFamily="34" charset="0"/>
              </a:rPr>
              <a:t>th</a:t>
            </a:r>
            <a:r>
              <a:rPr lang="en-GB" b="1" dirty="0">
                <a:latin typeface="Century Gothic" panose="020B0502020202020204" pitchFamily="34" charset="0"/>
              </a:rPr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427897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758C-A685-470F-B6C1-6D8E7F97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87704"/>
            <a:ext cx="8229600" cy="85725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Online ToT </a:t>
            </a:r>
            <a:b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4A68E-DD54-4556-B33F-8AFB602A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5487"/>
            <a:ext cx="51210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0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9471-F01F-4EDB-AA08-8D306B93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17065"/>
            <a:ext cx="8229600" cy="85725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2EA6E-EA21-4047-88DA-0FBF10E3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95686"/>
            <a:ext cx="3322608" cy="2176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3CC14-E018-4465-B8FE-722DA89F9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3186"/>
            <a:ext cx="2761727" cy="1896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3FFEB-1705-4E2F-8F68-EAA12CF7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427734"/>
            <a:ext cx="2950720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F390-EE3D-4659-8A18-E8985226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ToT feedback</a:t>
            </a:r>
            <a:b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8B4D7-07CC-4308-ACF8-C0847F6CB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92" y="1100430"/>
            <a:ext cx="8219105" cy="2942639"/>
          </a:xfrm>
        </p:spPr>
        <p:txBody>
          <a:bodyPr/>
          <a:lstStyle/>
          <a:p>
            <a:r>
              <a:rPr lang="en-US" sz="20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“As I spend most of my time in the field, I feel that the tools for supporting community structures are very useful.”</a:t>
            </a:r>
          </a:p>
          <a:p>
            <a:r>
              <a:rPr lang="en-US" sz="20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“The session on community structures was very useful for me, as I will apply it in my current context.”</a:t>
            </a:r>
          </a:p>
          <a:p>
            <a:r>
              <a:rPr lang="en-US" sz="20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“For me, this subject is really important in the region where I work, and I have never participated in a training with this subject.”</a:t>
            </a:r>
          </a:p>
          <a:p>
            <a:r>
              <a:rPr lang="en-US" sz="20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“Super relevant because I have spoken directly about my day by day work in spontaneous settlements.”</a:t>
            </a:r>
            <a:endParaRPr lang="en-GB" sz="2000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6657-AF15-4967-8807-9A2FE0B4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The CCT is developed in collaboration with and support from IOM and BPRM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6BD16-F7D8-4A40-B340-4FD28FEC0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770" y="2678640"/>
            <a:ext cx="2555219" cy="130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F987B-CEB5-458B-BFE4-74D03950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21" y="2643758"/>
            <a:ext cx="2793511" cy="13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21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EA34-D8A1-421B-BBC2-6107CACC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Toward a people-driven response: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3DB44E32-ECF1-4096-881C-6BD4747124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3528" y="1801939"/>
            <a:ext cx="3528392" cy="1766637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practical guide for facilitating the engagement of displaced women and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marginalised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groups in humanitarian planning and decision making</a:t>
            </a:r>
            <a:endParaRPr lang="en-GB" sz="160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F0A693-F74A-4C44-87D8-166F2CEE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24810"/>
            <a:ext cx="3956199" cy="33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8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8D4D5-A416-438B-AE99-C2030CA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What does it mean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Community Coordination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BD13E6-CA49-4534-A4D1-624015245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88" y="1275606"/>
            <a:ext cx="5472608" cy="2942639"/>
          </a:xfrm>
        </p:spPr>
        <p:txBody>
          <a:bodyPr/>
          <a:lstStyle/>
          <a:p>
            <a:pPr marL="0" indent="0" algn="just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that community members should have in the coordination of humanitarian services and assistance affecting their lives – being able to contribute to the collaborative process of information sharing, planning and decision making, to solve problems and address needs, and being able to liaise with a range of external stakeholders through activities such as meetings, referrals, reporting, and monitoring.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4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AEFAA-03DE-42E8-8FD6-750EF5D9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5" y="1635646"/>
            <a:ext cx="3999095" cy="2448272"/>
          </a:xfrm>
        </p:spPr>
        <p:txBody>
          <a:bodyPr/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Bring the right people to the table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(accountable representation structures)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8F3EC7-189F-4260-8C61-74DA53774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686798" y="550582"/>
            <a:ext cx="781745" cy="364819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A8CDD9D-0B36-4567-9078-C5139B3C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41" y="944724"/>
            <a:ext cx="4508192" cy="31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9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9A5AE-897D-4391-95F1-A35BE040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68" y="1706672"/>
            <a:ext cx="8229600" cy="857250"/>
          </a:xfrm>
        </p:spPr>
        <p:txBody>
          <a:bodyPr/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Building Blocks of CCT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EE1B533C-974D-466F-BF44-16618BD5D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454090"/>
              </p:ext>
            </p:extLst>
          </p:nvPr>
        </p:nvGraphicFramePr>
        <p:xfrm>
          <a:off x="4139952" y="339502"/>
          <a:ext cx="4290424" cy="427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1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FA25B-B20E-42AC-B46D-3968BF1B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Focus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C1C93C-4799-4EAF-9F15-2BA76E30A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CCCM practitioners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Women and vulnerable groups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Urban neighbourhoods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1C396A8-9936-4328-A47C-CC0B0931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95486"/>
            <a:ext cx="2686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60A7F-5749-48F5-9AE9-C6EB1767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What can you find inside the toolbox?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202D60-F81F-493B-B1EB-6B59DC68E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9348" y="3032740"/>
            <a:ext cx="1440160" cy="76718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Build/support representation structures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D18068-EB05-47E8-B0AC-642E1C5E8437}"/>
              </a:ext>
            </a:extLst>
          </p:cNvPr>
          <p:cNvSpPr txBox="1"/>
          <p:nvPr/>
        </p:nvSpPr>
        <p:spPr>
          <a:xfrm>
            <a:off x="274794" y="3056060"/>
            <a:ext cx="1529586" cy="307777"/>
          </a:xfrm>
          <a:prstGeom prst="rect">
            <a:avLst/>
          </a:prstGeom>
        </p:spPr>
        <p:txBody>
          <a:bodyPr wrap="none" rtlCol="0" anchor="ctr" anchorCtr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Train your team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BEF47F-E059-4456-9EAA-94843EC9EFE0}"/>
              </a:ext>
            </a:extLst>
          </p:cNvPr>
          <p:cNvSpPr txBox="1"/>
          <p:nvPr/>
        </p:nvSpPr>
        <p:spPr>
          <a:xfrm>
            <a:off x="3887923" y="3032740"/>
            <a:ext cx="1368152" cy="738664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Women’s Coordination Network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F9B193-A45E-4F2E-B95D-1FA60C91EF74}"/>
              </a:ext>
            </a:extLst>
          </p:cNvPr>
          <p:cNvSpPr txBox="1"/>
          <p:nvPr/>
        </p:nvSpPr>
        <p:spPr>
          <a:xfrm>
            <a:off x="5524058" y="3032740"/>
            <a:ext cx="1209081" cy="52322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Community led Projects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8F22764-15DA-4FD5-BD01-A8AB46BBA110}"/>
              </a:ext>
            </a:extLst>
          </p:cNvPr>
          <p:cNvSpPr txBox="1"/>
          <p:nvPr/>
        </p:nvSpPr>
        <p:spPr>
          <a:xfrm>
            <a:off x="7236296" y="3032740"/>
            <a:ext cx="1136369" cy="954107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Social and Cultural Influence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B4B17-E036-4BE8-B2E9-42DCEFBDE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64" y="1671827"/>
            <a:ext cx="1627177" cy="1042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2F3A6-AA4A-4A85-8241-0EBAD6E7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11" y="1655215"/>
            <a:ext cx="1530377" cy="1049882"/>
          </a:xfrm>
          <a:prstGeom prst="rect">
            <a:avLst/>
          </a:prstGeom>
        </p:spPr>
      </p:pic>
      <p:pic>
        <p:nvPicPr>
          <p:cNvPr id="1026" name="Picture 2" descr="chapter-img">
            <a:extLst>
              <a:ext uri="{FF2B5EF4-FFF2-40B4-BE49-F238E27FC236}">
                <a16:creationId xmlns:a16="http://schemas.microsoft.com/office/drawing/2014/main" id="{5591F9F6-3175-43D1-A767-DE25EF67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58" y="1674827"/>
            <a:ext cx="1465915" cy="1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pter-img">
            <a:extLst>
              <a:ext uri="{FF2B5EF4-FFF2-40B4-BE49-F238E27FC236}">
                <a16:creationId xmlns:a16="http://schemas.microsoft.com/office/drawing/2014/main" id="{BA9F3266-C231-4BB0-BBA7-B0EBC72A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43" y="1671827"/>
            <a:ext cx="1641532" cy="10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F2F73-73FF-4430-8F5B-3458F1102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70" y="1699474"/>
            <a:ext cx="1651271" cy="10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8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06546C-FEB1-4D3F-B3ED-91C6DB76C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255713"/>
            <a:ext cx="8218487" cy="2943225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chemeClr val="accent1"/>
                </a:solidFill>
              </a:rPr>
              <a:t> 				</a:t>
            </a:r>
            <a:r>
              <a:rPr lang="en-GB" sz="36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https://cct.nrc.no</a:t>
            </a:r>
            <a:r>
              <a:rPr lang="en-GB" sz="36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32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E555-EED6-43F1-8BF8-7A780104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7614"/>
            <a:ext cx="8229600" cy="857250"/>
          </a:xfrm>
        </p:spPr>
        <p:txBody>
          <a:bodyPr/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Pilot Online ToT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Community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Coordination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1997F-DAC0-4357-A698-B2C5CCD3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627534"/>
            <a:ext cx="4966599" cy="33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7995"/>
      </p:ext>
    </p:extLst>
  </p:cSld>
  <p:clrMapOvr>
    <a:masterClrMapping/>
  </p:clrMapOvr>
</p:sld>
</file>

<file path=ppt/theme/theme1.xml><?xml version="1.0" encoding="utf-8"?>
<a:theme xmlns:a="http://schemas.openxmlformats.org/drawingml/2006/main" name="NRC_main">
  <a:themeElements>
    <a:clrScheme name="NRC colors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FF7600"/>
      </a:accent1>
      <a:accent2>
        <a:srgbClr val="72C7E7"/>
      </a:accent2>
      <a:accent3>
        <a:srgbClr val="0094B3"/>
      </a:accent3>
      <a:accent4>
        <a:srgbClr val="CE5C43"/>
      </a:accent4>
      <a:accent5>
        <a:srgbClr val="FDC82F"/>
      </a:accent5>
      <a:accent6>
        <a:srgbClr val="F79646"/>
      </a:accent6>
      <a:hlink>
        <a:srgbClr val="0000FF"/>
      </a:hlink>
      <a:folHlink>
        <a:srgbClr val="FF7600"/>
      </a:folHlink>
    </a:clrScheme>
    <a:fontScheme name="Custom 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RC PowerPoint template_ENG" id="{1801FB35-7820-B74E-BE21-D555562A09FD}" vid="{25AF5316-41EF-4F40-B53C-98A717890A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Description xmlns="96cdf8db-4fdc-4cf6-8bf5-1603bc6e6862" xsi:nil="true"/>
    <CorpLanguage xmlns="96cdf8db-4fdc-4cf6-8bf5-1603bc6e6862">English</CorpLanguage>
    <CorpTargetAudience xmlns="96cdf8db-4fdc-4cf6-8bf5-1603bc6e6862">Internal</CorpTargetAudience>
    <CorpDownloadOnly xmlns="8db564f3-ff9b-44da-a58c-5d584a526e08">false</CorpDownloadOnly>
    <p70c7ff9a6be4908b51db9432a21d455 xmlns="f5e5cd9f-8356-4783-b372-4a8cd9ffc0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e225361f-3515-4a7f-b089-d272e1fd6c49</TermId>
        </TermInfo>
      </Terms>
    </p70c7ff9a6be4908b51db9432a21d455>
    <TaxCatchAll xmlns="61113c9b-0379-4868-86cb-221113e3073b">
      <Value>2</Value>
      <Value>1</Value>
    </TaxCatchAll>
    <n147bc04562948b18e0b7672b9a6d4f7 xmlns="f5e5cd9f-8356-4783-b372-4a8cd9ffc0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c14fa6e3-8f2e-4e59-adf5-fcaf7394e8b2</TermId>
        </TermInfo>
      </Terms>
    </n147bc04562948b18e0b7672b9a6d4f7>
    <CorpTemplateOwner xmlns="96cdf8db-4fdc-4cf6-8bf5-1603bc6e6862">
      <UserInfo>
        <DisplayName>Ingrid Apollon</DisplayName>
        <AccountId>346</AccountId>
        <AccountType/>
      </UserInfo>
    </CorpTemplate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A7876C8059B4EA192468EA2573D22" ma:contentTypeVersion="14" ma:contentTypeDescription="Create a new document." ma:contentTypeScope="" ma:versionID="6eb5e314018e3dfb943a060004f95b5b">
  <xsd:schema xmlns:xsd="http://www.w3.org/2001/XMLSchema" xmlns:xs="http://www.w3.org/2001/XMLSchema" xmlns:p="http://schemas.microsoft.com/office/2006/metadata/properties" xmlns:ns2="96cdf8db-4fdc-4cf6-8bf5-1603bc6e6862" xmlns:ns3="097d5551-e69b-40d5-bb12-07453663ea0d" xmlns:ns4="8db564f3-ff9b-44da-a58c-5d584a526e08" xmlns:ns5="f5e5cd9f-8356-4783-b372-4a8cd9ffc039" xmlns:ns6="61113c9b-0379-4868-86cb-221113e3073b" targetNamespace="http://schemas.microsoft.com/office/2006/metadata/properties" ma:root="true" ma:fieldsID="0fd21951d99cf35ed4e111c8cb4fa381" ns2:_="" ns3:_="" ns4:_="" ns5:_="" ns6:_="">
    <xsd:import namespace="96cdf8db-4fdc-4cf6-8bf5-1603bc6e6862"/>
    <xsd:import namespace="097d5551-e69b-40d5-bb12-07453663ea0d"/>
    <xsd:import namespace="8db564f3-ff9b-44da-a58c-5d584a526e08"/>
    <xsd:import namespace="f5e5cd9f-8356-4783-b372-4a8cd9ffc039"/>
    <xsd:import namespace="61113c9b-0379-4868-86cb-221113e3073b"/>
    <xsd:element name="properties">
      <xsd:complexType>
        <xsd:sequence>
          <xsd:element name="documentManagement">
            <xsd:complexType>
              <xsd:all>
                <xsd:element ref="ns2:CorpLanguage"/>
                <xsd:element ref="ns2:CorpTargetAudience"/>
                <xsd:element ref="ns2:CorpDescription" minOccurs="0"/>
                <xsd:element ref="ns2:CorpTemplateOwner"/>
                <xsd:element ref="ns3:MediaServiceMetadata" minOccurs="0"/>
                <xsd:element ref="ns3:MediaServiceFastMetadata" minOccurs="0"/>
                <xsd:element ref="ns4:CorpDownloadOnly"/>
                <xsd:element ref="ns5:n147bc04562948b18e0b7672b9a6d4f7" minOccurs="0"/>
                <xsd:element ref="ns6:TaxCatchAll" minOccurs="0"/>
                <xsd:element ref="ns5:p70c7ff9a6be4908b51db9432a21d45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df8db-4fdc-4cf6-8bf5-1603bc6e6862" elementFormDefault="qualified">
    <xsd:import namespace="http://schemas.microsoft.com/office/2006/documentManagement/types"/>
    <xsd:import namespace="http://schemas.microsoft.com/office/infopath/2007/PartnerControls"/>
    <xsd:element name="CorpLanguage" ma:index="8" ma:displayName="Language" ma:default="English" ma:format="Dropdown" ma:internalName="CorpLanguage">
      <xsd:simpleType>
        <xsd:restriction base="dms:Choice">
          <xsd:enumeration value="English"/>
          <xsd:enumeration value="Arabic"/>
          <xsd:enumeration value="Spanish"/>
          <xsd:enumeration value="Norwegian"/>
          <xsd:enumeration value="Other"/>
        </xsd:restriction>
      </xsd:simpleType>
    </xsd:element>
    <xsd:element name="CorpTargetAudience" ma:index="9" ma:displayName="Target Audience" ma:default="Internal" ma:format="Dropdown" ma:internalName="CorpTargetAudience">
      <xsd:simpleType>
        <xsd:restriction base="dms:Choice">
          <xsd:enumeration value="Internal"/>
          <xsd:enumeration value="External"/>
        </xsd:restriction>
      </xsd:simpleType>
    </xsd:element>
    <xsd:element name="CorpDescription" ma:index="10" nillable="true" ma:displayName="Description" ma:internalName="CorpDescription">
      <xsd:simpleType>
        <xsd:restriction base="dms:Note">
          <xsd:maxLength value="255"/>
        </xsd:restriction>
      </xsd:simpleType>
    </xsd:element>
    <xsd:element name="CorpTemplateOwner" ma:index="11" ma:displayName="Template Owner" ma:list="{bc1db472-5705-41e9-aa12-47d4c4be198a}" ma:SharePointGroup="0" ma:internalName="CorpTemplateOwner" ma:showField="ImnName" ma:web="61113c9b-0379-4868-86cb-221113e3073b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d5551-e69b-40d5-bb12-07453663e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64f3-ff9b-44da-a58c-5d584a526e08" elementFormDefault="qualified">
    <xsd:import namespace="http://schemas.microsoft.com/office/2006/documentManagement/types"/>
    <xsd:import namespace="http://schemas.microsoft.com/office/infopath/2007/PartnerControls"/>
    <xsd:element name="CorpDownloadOnly" ma:index="14" ma:displayName="Download only" ma:default="0" ma:internalName="CorpDownloadOnl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5cd9f-8356-4783-b372-4a8cd9ffc039" elementFormDefault="qualified">
    <xsd:import namespace="http://schemas.microsoft.com/office/2006/documentManagement/types"/>
    <xsd:import namespace="http://schemas.microsoft.com/office/infopath/2007/PartnerControls"/>
    <xsd:element name="n147bc04562948b18e0b7672b9a6d4f7" ma:index="16" ma:taxonomy="true" ma:internalName="n147bc04562948b18e0b7672b9a6d4f7" ma:taxonomyFieldName="CorpCategory" ma:displayName="Category" ma:default="" ma:fieldId="{7147bc04-5629-48b1-8e0b-7672b9a6d4f7}" ma:sspId="2851e875-a665-42c1-a59f-633611ec1f96" ma:termSetId="965e0769-0a5e-42b0-b7f2-b23770d454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0c7ff9a6be4908b51db9432a21d455" ma:index="19" ma:taxonomy="true" ma:internalName="p70c7ff9a6be4908b51db9432a21d455" ma:taxonomyFieldName="CorpScope" ma:displayName="Scope" ma:default="" ma:fieldId="{970c7ff9-a6be-4908-b51d-b9432a21d455}" ma:sspId="2851e875-a665-42c1-a59f-633611ec1f96" ma:termSetId="0b2968d9-54b3-400f-9cbf-bebcae19a4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13c9b-0379-4868-86cb-221113e3073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8315f1-fc3a-4d1c-899e-5a79baecfe61}" ma:internalName="TaxCatchAll" ma:showField="CatchAllData" ma:web="61113c9b-0379-4868-86cb-221113e30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E77BF2-011B-4F35-AFF1-EA6BC976DE04}">
  <ds:schemaRefs>
    <ds:schemaRef ds:uri="http://purl.org/dc/elements/1.1/"/>
    <ds:schemaRef ds:uri="http://schemas.microsoft.com/office/2006/documentManagement/types"/>
    <ds:schemaRef ds:uri="097d5551-e69b-40d5-bb12-07453663ea0d"/>
    <ds:schemaRef ds:uri="8db564f3-ff9b-44da-a58c-5d584a526e0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1113c9b-0379-4868-86cb-221113e3073b"/>
    <ds:schemaRef ds:uri="http://purl.org/dc/dcmitype/"/>
    <ds:schemaRef ds:uri="f5e5cd9f-8356-4783-b372-4a8cd9ffc039"/>
    <ds:schemaRef ds:uri="96cdf8db-4fdc-4cf6-8bf5-1603bc6e686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00164B-9404-4686-AA11-3F481A86B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df8db-4fdc-4cf6-8bf5-1603bc6e6862"/>
    <ds:schemaRef ds:uri="097d5551-e69b-40d5-bb12-07453663ea0d"/>
    <ds:schemaRef ds:uri="8db564f3-ff9b-44da-a58c-5d584a526e08"/>
    <ds:schemaRef ds:uri="f5e5cd9f-8356-4783-b372-4a8cd9ffc039"/>
    <ds:schemaRef ds:uri="61113c9b-0379-4868-86cb-221113e30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5B2537-F223-42E5-88DF-D96FA2D263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NRC PowerPoint template_ENG (1)</Template>
  <TotalTime>1920</TotalTime>
  <Words>338</Words>
  <Application>Microsoft Office PowerPoint</Application>
  <PresentationFormat>On-screen Show (16:9)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Roboto</vt:lpstr>
      <vt:lpstr>Century Gothic</vt:lpstr>
      <vt:lpstr>Franklin Gothic Book</vt:lpstr>
      <vt:lpstr>Calibri</vt:lpstr>
      <vt:lpstr>Arial</vt:lpstr>
      <vt:lpstr>Roboto Medium</vt:lpstr>
      <vt:lpstr>NRC_main</vt:lpstr>
      <vt:lpstr> NRC COMMUNITY COORDINATION TOOLBOX</vt:lpstr>
      <vt:lpstr>Toward a people-driven response:</vt:lpstr>
      <vt:lpstr>What does it mean Community Coordination? </vt:lpstr>
      <vt:lpstr>Bring the right people to the table  (accountable representation structures)</vt:lpstr>
      <vt:lpstr>Building Blocks of CCT</vt:lpstr>
      <vt:lpstr>Focus</vt:lpstr>
      <vt:lpstr>What can you find inside the toolbox? </vt:lpstr>
      <vt:lpstr>PowerPoint Presentation</vt:lpstr>
      <vt:lpstr>Pilot Online ToT in Community  Coordination </vt:lpstr>
      <vt:lpstr>Online ToT  Outline</vt:lpstr>
      <vt:lpstr>Methodology</vt:lpstr>
      <vt:lpstr>ToT feedback </vt:lpstr>
      <vt:lpstr>The CCT is developed in collaboration with and support from IOM and BPRM</vt:lpstr>
      <vt:lpstr>PowerPoint Presentation</vt:lpstr>
    </vt:vector>
  </TitlesOfParts>
  <Company>Flyktninghjelpen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 PowerPoint template</dc:title>
  <dc:creator>kristin vestrheim</dc:creator>
  <cp:lastModifiedBy>kristin vestrheim</cp:lastModifiedBy>
  <cp:revision>32</cp:revision>
  <dcterms:created xsi:type="dcterms:W3CDTF">2020-09-29T14:06:36Z</dcterms:created>
  <dcterms:modified xsi:type="dcterms:W3CDTF">2020-10-06T11:31:19Z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0x0101003C5A7876C8059B4EA192468EA2573D22</vt:lpwstr>
  </property>
  <property fmtid="{D5CDD505-2E9C-101B-9397-08002B2CF9AE}" pid="3" name="CorpScope">
    <vt:lpwstr>2;#Global|e225361f-3515-4a7f-b089-d272e1fd6c49</vt:lpwstr>
  </property>
  <property fmtid="{D5CDD505-2E9C-101B-9397-08002B2CF9AE}" pid="4" name="CorpCategory">
    <vt:lpwstr>1;#Communications|c14fa6e3-8f2e-4e59-adf5-fcaf7394e8b2</vt:lpwstr>
  </property>
</Properties>
</file>