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7" r:id="rId1"/>
  </p:sldMasterIdLst>
  <p:notesMasterIdLst>
    <p:notesMasterId r:id="rId26"/>
  </p:notesMasterIdLst>
  <p:handoutMasterIdLst>
    <p:handoutMasterId r:id="rId27"/>
  </p:handoutMasterIdLst>
  <p:sldIdLst>
    <p:sldId id="334" r:id="rId2"/>
    <p:sldId id="335" r:id="rId3"/>
    <p:sldId id="336" r:id="rId4"/>
    <p:sldId id="337" r:id="rId5"/>
    <p:sldId id="449" r:id="rId6"/>
    <p:sldId id="450" r:id="rId7"/>
    <p:sldId id="452" r:id="rId8"/>
    <p:sldId id="451" r:id="rId9"/>
    <p:sldId id="339" r:id="rId10"/>
    <p:sldId id="442" r:id="rId11"/>
    <p:sldId id="455" r:id="rId12"/>
    <p:sldId id="462" r:id="rId13"/>
    <p:sldId id="445" r:id="rId14"/>
    <p:sldId id="456" r:id="rId15"/>
    <p:sldId id="457" r:id="rId16"/>
    <p:sldId id="458" r:id="rId17"/>
    <p:sldId id="459" r:id="rId18"/>
    <p:sldId id="473" r:id="rId19"/>
    <p:sldId id="463" r:id="rId20"/>
    <p:sldId id="464" r:id="rId21"/>
    <p:sldId id="465" r:id="rId22"/>
    <p:sldId id="466" r:id="rId23"/>
    <p:sldId id="470" r:id="rId24"/>
    <p:sldId id="471" r:id="rId25"/>
  </p:sldIdLst>
  <p:sldSz cx="9144000" cy="6858000" type="screen4x3"/>
  <p:notesSz cx="6858000" cy="9144000"/>
  <p:custShowLst>
    <p:custShow name="Custom Show 1" id="0">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VERNMO Jennifer" initials="KJ" lastIdx="24" clrIdx="0">
    <p:extLst>
      <p:ext uri="{19B8F6BF-5375-455C-9EA6-DF929625EA0E}">
        <p15:presenceInfo xmlns:p15="http://schemas.microsoft.com/office/powerpoint/2012/main" userId="S-1-5-21-4064896599-1321994828-1977553258-33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646"/>
    <a:srgbClr val="FFE4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CB0A0-8C96-174E-9A24-9490938CA79B}" v="85" dt="2019-11-05T11:20:58.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3"/>
    <p:restoredTop sz="85386"/>
  </p:normalViewPr>
  <p:slideViewPr>
    <p:cSldViewPr snapToGrid="0" snapToObjects="1">
      <p:cViewPr varScale="1">
        <p:scale>
          <a:sx n="97" d="100"/>
          <a:sy n="97" d="100"/>
        </p:scale>
        <p:origin x="16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552" y="-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na\OneDrive%20-%20Norwegian%20Refugee%20Council\IOM%20Project%202019\Schedule%20and%20plan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na\OneDrive%20-%20Norwegian%20Refugee%20Council\IOM%20Project%202019\Schedule%20and%20plannin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0F-BD44-B068-C8B709FA39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0F-BD44-B068-C8B709FA39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participants'!$A$55:$A$56</c:f>
              <c:strCache>
                <c:ptCount val="2"/>
                <c:pt idx="0">
                  <c:v>Total Female</c:v>
                </c:pt>
                <c:pt idx="1">
                  <c:v>Total Male</c:v>
                </c:pt>
              </c:strCache>
            </c:strRef>
          </c:cat>
          <c:val>
            <c:numRef>
              <c:f>'Summary participants'!$B$55:$B$56</c:f>
              <c:numCache>
                <c:formatCode>General</c:formatCode>
                <c:ptCount val="2"/>
                <c:pt idx="0">
                  <c:v>152</c:v>
                </c:pt>
                <c:pt idx="1">
                  <c:v>54</c:v>
                </c:pt>
              </c:numCache>
            </c:numRef>
          </c:val>
          <c:extLst>
            <c:ext xmlns:c16="http://schemas.microsoft.com/office/drawing/2014/chart" uri="{C3380CC4-5D6E-409C-BE32-E72D297353CC}">
              <c16:uniqueId val="{00000004-930F-BD44-B068-C8B709FA39A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Type of informants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25-D040-AC5A-B5B7F14193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25-D040-AC5A-B5B7F14193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25-D040-AC5A-B5B7F1419383}"/>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participants'!$A$50:$A$52</c:f>
              <c:strCache>
                <c:ptCount val="3"/>
                <c:pt idx="0">
                  <c:v>Camp Management Staff</c:v>
                </c:pt>
                <c:pt idx="1">
                  <c:v>Service Provider Staff</c:v>
                </c:pt>
                <c:pt idx="2">
                  <c:v>Community leaders/representatives</c:v>
                </c:pt>
              </c:strCache>
            </c:strRef>
          </c:cat>
          <c:val>
            <c:numRef>
              <c:f>'Summary participants'!$B$50:$B$52</c:f>
              <c:numCache>
                <c:formatCode>General</c:formatCode>
                <c:ptCount val="3"/>
                <c:pt idx="0">
                  <c:v>24</c:v>
                </c:pt>
                <c:pt idx="1">
                  <c:v>47</c:v>
                </c:pt>
                <c:pt idx="2">
                  <c:v>135</c:v>
                </c:pt>
              </c:numCache>
            </c:numRef>
          </c:val>
          <c:extLst>
            <c:ext xmlns:c16="http://schemas.microsoft.com/office/drawing/2014/chart" uri="{C3380CC4-5D6E-409C-BE32-E72D297353CC}">
              <c16:uniqueId val="{00000006-A225-D040-AC5A-B5B7F141938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5A844-8E3E-8F45-B1A5-EA7B2E30381C}" type="doc">
      <dgm:prSet loTypeId="urn:microsoft.com/office/officeart/2005/8/layout/hProcess3" loCatId="" qsTypeId="urn:microsoft.com/office/officeart/2005/8/quickstyle/simple4" qsCatId="simple" csTypeId="urn:microsoft.com/office/officeart/2005/8/colors/accent1_2" csCatId="accent1" phldr="1"/>
      <dgm:spPr/>
      <dgm:t>
        <a:bodyPr/>
        <a:lstStyle/>
        <a:p>
          <a:endParaRPr lang="en-US"/>
        </a:p>
      </dgm:t>
    </dgm:pt>
    <dgm:pt modelId="{FB8A33FF-590F-4441-95E0-B01C21DF8F5F}">
      <dgm:prSet phldrT="[Text]" custT="1"/>
      <dgm:spPr/>
      <dgm:t>
        <a:bodyPr/>
        <a:lstStyle/>
        <a:p>
          <a:pPr rtl="0"/>
          <a:r>
            <a:rPr lang="en-US" sz="2000" dirty="0">
              <a:solidFill>
                <a:schemeClr val="tx2"/>
              </a:solidFill>
              <a:latin typeface="Franklin Gothic Medium" panose="020B0603020102020204" pitchFamily="34" charset="0"/>
            </a:rPr>
            <a:t>2016 - 2017 </a:t>
          </a:r>
        </a:p>
      </dgm:t>
    </dgm:pt>
    <dgm:pt modelId="{C2C40F30-0889-0B41-AEE9-97B63CFD80C1}" type="parTrans" cxnId="{6056987A-062B-B34D-9A98-3356A0038AFD}">
      <dgm:prSet/>
      <dgm:spPr/>
      <dgm:t>
        <a:bodyPr/>
        <a:lstStyle/>
        <a:p>
          <a:endParaRPr lang="en-US"/>
        </a:p>
      </dgm:t>
    </dgm:pt>
    <dgm:pt modelId="{14316AAC-22E7-D241-AA32-7ED04396FA0E}" type="sibTrans" cxnId="{6056987A-062B-B34D-9A98-3356A0038AFD}">
      <dgm:prSet/>
      <dgm:spPr/>
      <dgm:t>
        <a:bodyPr/>
        <a:lstStyle/>
        <a:p>
          <a:endParaRPr lang="en-US"/>
        </a:p>
      </dgm:t>
    </dgm:pt>
    <dgm:pt modelId="{9F0B8A13-9D4D-E946-9B95-9D8457E1D483}">
      <dgm:prSet phldrT="[Text]" custT="1"/>
      <dgm:spPr/>
      <dgm:t>
        <a:bodyPr/>
        <a:lstStyle/>
        <a:p>
          <a:pPr rtl="0"/>
          <a:r>
            <a:rPr lang="en-US" sz="2000" dirty="0">
              <a:solidFill>
                <a:schemeClr val="tx2"/>
              </a:solidFill>
              <a:latin typeface="Franklin Gothic Medium" panose="020B0603020102020204" pitchFamily="34" charset="0"/>
            </a:rPr>
            <a:t>2016 – 2018</a:t>
          </a:r>
        </a:p>
      </dgm:t>
    </dgm:pt>
    <dgm:pt modelId="{FE440163-872A-CF46-9C88-3E1C8BB78C38}" type="parTrans" cxnId="{5666F531-BDD6-9A47-8546-5B2197FE468C}">
      <dgm:prSet/>
      <dgm:spPr/>
      <dgm:t>
        <a:bodyPr/>
        <a:lstStyle/>
        <a:p>
          <a:endParaRPr lang="en-US"/>
        </a:p>
      </dgm:t>
    </dgm:pt>
    <dgm:pt modelId="{A1F65582-11D4-D541-9038-B6BFBE5EB8EF}" type="sibTrans" cxnId="{5666F531-BDD6-9A47-8546-5B2197FE468C}">
      <dgm:prSet/>
      <dgm:spPr/>
      <dgm:t>
        <a:bodyPr/>
        <a:lstStyle/>
        <a:p>
          <a:endParaRPr lang="en-US"/>
        </a:p>
      </dgm:t>
    </dgm:pt>
    <dgm:pt modelId="{D5F30946-9E35-B141-BDD8-7D4F8743DB20}">
      <dgm:prSet phldrT="[Text]" custT="1"/>
      <dgm:spPr/>
      <dgm:t>
        <a:bodyPr/>
        <a:lstStyle/>
        <a:p>
          <a:pPr marL="0" rtl="0">
            <a:buNone/>
          </a:pPr>
          <a:r>
            <a:rPr lang="en-US" sz="2000" b="0" i="0" dirty="0">
              <a:solidFill>
                <a:schemeClr val="tx2"/>
              </a:solidFill>
              <a:latin typeface="Franklin Gothic Book" panose="020B0503020102020204" pitchFamily="34" charset="0"/>
            </a:rPr>
            <a:t>Roll-out of the Toolkit (IOM, WRC, NRC)</a:t>
          </a:r>
        </a:p>
      </dgm:t>
    </dgm:pt>
    <dgm:pt modelId="{C4A43116-B05B-454A-88F6-5EE708CF6187}" type="parTrans" cxnId="{42819191-C574-8B41-8C53-7417D02FCAA2}">
      <dgm:prSet/>
      <dgm:spPr/>
      <dgm:t>
        <a:bodyPr/>
        <a:lstStyle/>
        <a:p>
          <a:endParaRPr lang="en-US"/>
        </a:p>
      </dgm:t>
    </dgm:pt>
    <dgm:pt modelId="{291EFE74-1676-884D-9B15-7370404BBD20}" type="sibTrans" cxnId="{42819191-C574-8B41-8C53-7417D02FCAA2}">
      <dgm:prSet/>
      <dgm:spPr/>
      <dgm:t>
        <a:bodyPr/>
        <a:lstStyle/>
        <a:p>
          <a:endParaRPr lang="en-US"/>
        </a:p>
      </dgm:t>
    </dgm:pt>
    <dgm:pt modelId="{AD1875CC-BB4C-3141-9D15-7FF5930CD59C}">
      <dgm:prSet phldrT="[Text]" custT="1"/>
      <dgm:spPr/>
      <dgm:t>
        <a:bodyPr/>
        <a:lstStyle/>
        <a:p>
          <a:pPr rtl="0"/>
          <a:r>
            <a:rPr lang="en-US" sz="2000" dirty="0">
              <a:solidFill>
                <a:schemeClr val="tx2"/>
              </a:solidFill>
              <a:latin typeface="Franklin Gothic Medium" panose="020B0603020102020204" pitchFamily="34" charset="0"/>
            </a:rPr>
            <a:t>2019</a:t>
          </a:r>
        </a:p>
      </dgm:t>
    </dgm:pt>
    <dgm:pt modelId="{7C06DEFD-8E38-8540-AC57-97C2CD70BE1E}" type="parTrans" cxnId="{CC56BBD7-CE5A-9E41-BDF2-44A98AEB598A}">
      <dgm:prSet/>
      <dgm:spPr/>
      <dgm:t>
        <a:bodyPr/>
        <a:lstStyle/>
        <a:p>
          <a:endParaRPr lang="en-US"/>
        </a:p>
      </dgm:t>
    </dgm:pt>
    <dgm:pt modelId="{0E380C6B-ECAA-E04C-805F-4140A20CB679}" type="sibTrans" cxnId="{CC56BBD7-CE5A-9E41-BDF2-44A98AEB598A}">
      <dgm:prSet/>
      <dgm:spPr/>
      <dgm:t>
        <a:bodyPr/>
        <a:lstStyle/>
        <a:p>
          <a:endParaRPr lang="en-US"/>
        </a:p>
      </dgm:t>
    </dgm:pt>
    <dgm:pt modelId="{845C4B82-3F36-1A4E-AA28-56496B4263DE}">
      <dgm:prSet phldrT="[Text]" custT="1"/>
      <dgm:spPr/>
      <dgm:t>
        <a:bodyPr/>
        <a:lstStyle/>
        <a:p>
          <a:pPr marL="0" rtl="0">
            <a:buNone/>
          </a:pPr>
          <a:r>
            <a:rPr lang="en-US" altLang="en-US" sz="2000" b="0" i="0" dirty="0">
              <a:solidFill>
                <a:schemeClr val="tx2"/>
              </a:solidFill>
              <a:latin typeface="Franklin Gothic Book" panose="020B0503020102020204" pitchFamily="34" charset="0"/>
              <a:cs typeface="Franklin Gothic Book" panose="020B0503020102020204" pitchFamily="34" charset="0"/>
            </a:rPr>
            <a:t>Research on women’s participation and safety in camps (NRC)</a:t>
          </a:r>
          <a:endParaRPr lang="en-US" sz="2000" b="0" i="0" dirty="0">
            <a:solidFill>
              <a:schemeClr val="tx2"/>
            </a:solidFill>
            <a:latin typeface="Franklin Gothic Book" panose="020B0503020102020204" pitchFamily="34" charset="0"/>
          </a:endParaRPr>
        </a:p>
      </dgm:t>
    </dgm:pt>
    <dgm:pt modelId="{388058C3-60CD-EF41-A5B6-D856A8D87B9C}" type="parTrans" cxnId="{A9DF788A-A651-E84A-BB77-91C94055E6E9}">
      <dgm:prSet/>
      <dgm:spPr/>
      <dgm:t>
        <a:bodyPr/>
        <a:lstStyle/>
        <a:p>
          <a:endParaRPr lang="en-US"/>
        </a:p>
      </dgm:t>
    </dgm:pt>
    <dgm:pt modelId="{6206812C-0645-0A4F-995C-A6DA668E40AE}" type="sibTrans" cxnId="{A9DF788A-A651-E84A-BB77-91C94055E6E9}">
      <dgm:prSet/>
      <dgm:spPr/>
      <dgm:t>
        <a:bodyPr/>
        <a:lstStyle/>
        <a:p>
          <a:endParaRPr lang="en-US"/>
        </a:p>
      </dgm:t>
    </dgm:pt>
    <dgm:pt modelId="{86968B3F-4387-BE46-B1E3-1F62A70C7EA8}">
      <dgm:prSet phldrT="[Text]" custT="1"/>
      <dgm:spPr/>
      <dgm:t>
        <a:bodyPr/>
        <a:lstStyle/>
        <a:p>
          <a:pPr marL="0" indent="0" rtl="0">
            <a:buNone/>
          </a:pPr>
          <a:r>
            <a:rPr lang="en-US" sz="2000" b="0" i="0" dirty="0">
              <a:solidFill>
                <a:schemeClr val="tx2"/>
              </a:solidFill>
              <a:latin typeface="Franklin Gothic Book" panose="020B0503020102020204" pitchFamily="34" charset="0"/>
            </a:rPr>
            <a:t>Development of Women’s Participation Toolkit (IOM and Women’s Refugee Commission)</a:t>
          </a:r>
        </a:p>
      </dgm:t>
    </dgm:pt>
    <dgm:pt modelId="{EFC93F36-737A-9141-92F0-93E0593C3129}" type="sibTrans" cxnId="{FF5B9851-69F6-434E-A692-E888AE58D57F}">
      <dgm:prSet/>
      <dgm:spPr/>
      <dgm:t>
        <a:bodyPr/>
        <a:lstStyle/>
        <a:p>
          <a:endParaRPr lang="en-US"/>
        </a:p>
      </dgm:t>
    </dgm:pt>
    <dgm:pt modelId="{5803DC67-46EC-4145-859B-7D92C90ADC47}" type="parTrans" cxnId="{FF5B9851-69F6-434E-A692-E888AE58D57F}">
      <dgm:prSet/>
      <dgm:spPr/>
      <dgm:t>
        <a:bodyPr/>
        <a:lstStyle/>
        <a:p>
          <a:endParaRPr lang="en-US"/>
        </a:p>
      </dgm:t>
    </dgm:pt>
    <dgm:pt modelId="{25F165CB-4116-D645-AF6F-F2546C24E46A}" type="pres">
      <dgm:prSet presAssocID="{AF95A844-8E3E-8F45-B1A5-EA7B2E30381C}" presName="Name0" presStyleCnt="0">
        <dgm:presLayoutVars>
          <dgm:dir/>
          <dgm:animLvl val="lvl"/>
          <dgm:resizeHandles val="exact"/>
        </dgm:presLayoutVars>
      </dgm:prSet>
      <dgm:spPr/>
    </dgm:pt>
    <dgm:pt modelId="{9D946270-9581-1348-922F-ED908594B319}" type="pres">
      <dgm:prSet presAssocID="{AF95A844-8E3E-8F45-B1A5-EA7B2E30381C}" presName="dummy" presStyleCnt="0"/>
      <dgm:spPr/>
    </dgm:pt>
    <dgm:pt modelId="{02DB1432-3D23-104D-91EB-1F77E5869F46}" type="pres">
      <dgm:prSet presAssocID="{AF95A844-8E3E-8F45-B1A5-EA7B2E30381C}" presName="linH" presStyleCnt="0"/>
      <dgm:spPr/>
    </dgm:pt>
    <dgm:pt modelId="{7E7D6569-4616-F947-839A-74D13518B3D2}" type="pres">
      <dgm:prSet presAssocID="{AF95A844-8E3E-8F45-B1A5-EA7B2E30381C}" presName="padding1" presStyleCnt="0"/>
      <dgm:spPr/>
    </dgm:pt>
    <dgm:pt modelId="{549369F5-51F9-4B47-A827-4F77647BBF80}" type="pres">
      <dgm:prSet presAssocID="{FB8A33FF-590F-4441-95E0-B01C21DF8F5F}" presName="linV" presStyleCnt="0"/>
      <dgm:spPr/>
    </dgm:pt>
    <dgm:pt modelId="{939C01AE-6329-EC43-893B-F939B4BA984A}" type="pres">
      <dgm:prSet presAssocID="{FB8A33FF-590F-4441-95E0-B01C21DF8F5F}" presName="spVertical1" presStyleCnt="0"/>
      <dgm:spPr/>
    </dgm:pt>
    <dgm:pt modelId="{F2973E17-1EF8-A847-BCBA-3FEA3E06D14D}" type="pres">
      <dgm:prSet presAssocID="{FB8A33FF-590F-4441-95E0-B01C21DF8F5F}" presName="parTx" presStyleLbl="revTx" presStyleIdx="0" presStyleCnt="6">
        <dgm:presLayoutVars>
          <dgm:chMax val="0"/>
          <dgm:chPref val="0"/>
          <dgm:bulletEnabled val="1"/>
        </dgm:presLayoutVars>
      </dgm:prSet>
      <dgm:spPr/>
    </dgm:pt>
    <dgm:pt modelId="{F61B53DB-0F05-8C42-BC68-D771D4A0DABF}" type="pres">
      <dgm:prSet presAssocID="{FB8A33FF-590F-4441-95E0-B01C21DF8F5F}" presName="spVertical2" presStyleCnt="0"/>
      <dgm:spPr/>
    </dgm:pt>
    <dgm:pt modelId="{78171274-56A7-3246-9DA1-7FFA44504554}" type="pres">
      <dgm:prSet presAssocID="{FB8A33FF-590F-4441-95E0-B01C21DF8F5F}" presName="spVertical3" presStyleCnt="0"/>
      <dgm:spPr/>
    </dgm:pt>
    <dgm:pt modelId="{517E6115-8882-E44E-AAB3-AC9723A661FD}" type="pres">
      <dgm:prSet presAssocID="{FB8A33FF-590F-4441-95E0-B01C21DF8F5F}" presName="desTx" presStyleLbl="revTx" presStyleIdx="1" presStyleCnt="6">
        <dgm:presLayoutVars>
          <dgm:bulletEnabled val="1"/>
        </dgm:presLayoutVars>
      </dgm:prSet>
      <dgm:spPr/>
    </dgm:pt>
    <dgm:pt modelId="{E3A346CD-0A1D-C544-B0AD-072859605C7B}" type="pres">
      <dgm:prSet presAssocID="{14316AAC-22E7-D241-AA32-7ED04396FA0E}" presName="space" presStyleCnt="0"/>
      <dgm:spPr/>
    </dgm:pt>
    <dgm:pt modelId="{05618DC6-0590-3B4C-A598-DB3DAE082A61}" type="pres">
      <dgm:prSet presAssocID="{9F0B8A13-9D4D-E946-9B95-9D8457E1D483}" presName="linV" presStyleCnt="0"/>
      <dgm:spPr/>
    </dgm:pt>
    <dgm:pt modelId="{F2290A90-8B35-7F48-9B6B-014B1BD0BC8D}" type="pres">
      <dgm:prSet presAssocID="{9F0B8A13-9D4D-E946-9B95-9D8457E1D483}" presName="spVertical1" presStyleCnt="0"/>
      <dgm:spPr/>
    </dgm:pt>
    <dgm:pt modelId="{205DAB68-DCD4-8347-939C-9A738B708D4A}" type="pres">
      <dgm:prSet presAssocID="{9F0B8A13-9D4D-E946-9B95-9D8457E1D483}" presName="parTx" presStyleLbl="revTx" presStyleIdx="2" presStyleCnt="6">
        <dgm:presLayoutVars>
          <dgm:chMax val="0"/>
          <dgm:chPref val="0"/>
          <dgm:bulletEnabled val="1"/>
        </dgm:presLayoutVars>
      </dgm:prSet>
      <dgm:spPr/>
    </dgm:pt>
    <dgm:pt modelId="{73BB5BEB-F18E-9040-9A38-D03B3BC56B02}" type="pres">
      <dgm:prSet presAssocID="{9F0B8A13-9D4D-E946-9B95-9D8457E1D483}" presName="spVertical2" presStyleCnt="0"/>
      <dgm:spPr/>
    </dgm:pt>
    <dgm:pt modelId="{253D13FF-3170-AD4F-84D5-FD60D37E45D6}" type="pres">
      <dgm:prSet presAssocID="{9F0B8A13-9D4D-E946-9B95-9D8457E1D483}" presName="spVertical3" presStyleCnt="0"/>
      <dgm:spPr/>
    </dgm:pt>
    <dgm:pt modelId="{989DA2D9-C056-644F-B9B2-E8AD81918AF0}" type="pres">
      <dgm:prSet presAssocID="{9F0B8A13-9D4D-E946-9B95-9D8457E1D483}" presName="desTx" presStyleLbl="revTx" presStyleIdx="3" presStyleCnt="6">
        <dgm:presLayoutVars>
          <dgm:bulletEnabled val="1"/>
        </dgm:presLayoutVars>
      </dgm:prSet>
      <dgm:spPr/>
    </dgm:pt>
    <dgm:pt modelId="{C71E3763-B54E-4447-A2DF-80BECCE4FD8A}" type="pres">
      <dgm:prSet presAssocID="{A1F65582-11D4-D541-9038-B6BFBE5EB8EF}" presName="space" presStyleCnt="0"/>
      <dgm:spPr/>
    </dgm:pt>
    <dgm:pt modelId="{69BE2FBF-289C-994F-92C0-C8109651E82D}" type="pres">
      <dgm:prSet presAssocID="{AD1875CC-BB4C-3141-9D15-7FF5930CD59C}" presName="linV" presStyleCnt="0"/>
      <dgm:spPr/>
    </dgm:pt>
    <dgm:pt modelId="{7431EC03-A6CF-4C44-90BD-4EB874B7E70A}" type="pres">
      <dgm:prSet presAssocID="{AD1875CC-BB4C-3141-9D15-7FF5930CD59C}" presName="spVertical1" presStyleCnt="0"/>
      <dgm:spPr/>
    </dgm:pt>
    <dgm:pt modelId="{F7F70F49-954A-7B44-95E7-F68173E8EDB1}" type="pres">
      <dgm:prSet presAssocID="{AD1875CC-BB4C-3141-9D15-7FF5930CD59C}" presName="parTx" presStyleLbl="revTx" presStyleIdx="4" presStyleCnt="6" custScaleX="30683" custLinFactNeighborX="-33677" custLinFactNeighborY="3466">
        <dgm:presLayoutVars>
          <dgm:chMax val="0"/>
          <dgm:chPref val="0"/>
          <dgm:bulletEnabled val="1"/>
        </dgm:presLayoutVars>
      </dgm:prSet>
      <dgm:spPr/>
    </dgm:pt>
    <dgm:pt modelId="{95DA57C8-B105-1144-A243-C8A17F3A94DF}" type="pres">
      <dgm:prSet presAssocID="{AD1875CC-BB4C-3141-9D15-7FF5930CD59C}" presName="spVertical2" presStyleCnt="0"/>
      <dgm:spPr/>
    </dgm:pt>
    <dgm:pt modelId="{438453D3-CE1E-3140-A2A8-FE97435FEE33}" type="pres">
      <dgm:prSet presAssocID="{AD1875CC-BB4C-3141-9D15-7FF5930CD59C}" presName="spVertical3" presStyleCnt="0"/>
      <dgm:spPr/>
    </dgm:pt>
    <dgm:pt modelId="{51F705E6-687D-1640-9425-53F311869682}" type="pres">
      <dgm:prSet presAssocID="{AD1875CC-BB4C-3141-9D15-7FF5930CD59C}" presName="desTx" presStyleLbl="revTx" presStyleIdx="5" presStyleCnt="6" custScaleX="76049" custLinFactNeighborX="-24101" custLinFactNeighborY="5853">
        <dgm:presLayoutVars>
          <dgm:bulletEnabled val="1"/>
        </dgm:presLayoutVars>
      </dgm:prSet>
      <dgm:spPr/>
    </dgm:pt>
    <dgm:pt modelId="{2ECA41B2-C7E2-9A45-B612-6DDDA8087543}" type="pres">
      <dgm:prSet presAssocID="{AF95A844-8E3E-8F45-B1A5-EA7B2E30381C}" presName="padding2" presStyleCnt="0"/>
      <dgm:spPr/>
    </dgm:pt>
    <dgm:pt modelId="{A309A816-CECF-2545-B9BF-F7DE448E5880}" type="pres">
      <dgm:prSet presAssocID="{AF95A844-8E3E-8F45-B1A5-EA7B2E30381C}" presName="negArrow" presStyleCnt="0"/>
      <dgm:spPr/>
    </dgm:pt>
    <dgm:pt modelId="{A102855A-9376-7749-B596-B3060F6350BF}" type="pres">
      <dgm:prSet presAssocID="{AF95A844-8E3E-8F45-B1A5-EA7B2E30381C}" presName="backgroundArrow" presStyleLbl="node1" presStyleIdx="0" presStyleCnt="1" custScaleY="85693"/>
      <dgm:spPr/>
    </dgm:pt>
  </dgm:ptLst>
  <dgm:cxnLst>
    <dgm:cxn modelId="{5666F531-BDD6-9A47-8546-5B2197FE468C}" srcId="{AF95A844-8E3E-8F45-B1A5-EA7B2E30381C}" destId="{9F0B8A13-9D4D-E946-9B95-9D8457E1D483}" srcOrd="1" destOrd="0" parTransId="{FE440163-872A-CF46-9C88-3E1C8BB78C38}" sibTransId="{A1F65582-11D4-D541-9038-B6BFBE5EB8EF}"/>
    <dgm:cxn modelId="{82C77944-B76A-E942-81E2-3E94CB122CF1}" type="presOf" srcId="{AD1875CC-BB4C-3141-9D15-7FF5930CD59C}" destId="{F7F70F49-954A-7B44-95E7-F68173E8EDB1}" srcOrd="0" destOrd="0" presId="urn:microsoft.com/office/officeart/2005/8/layout/hProcess3"/>
    <dgm:cxn modelId="{FF5B9851-69F6-434E-A692-E888AE58D57F}" srcId="{FB8A33FF-590F-4441-95E0-B01C21DF8F5F}" destId="{86968B3F-4387-BE46-B1E3-1F62A70C7EA8}" srcOrd="0" destOrd="0" parTransId="{5803DC67-46EC-4145-859B-7D92C90ADC47}" sibTransId="{EFC93F36-737A-9141-92F0-93E0593C3129}"/>
    <dgm:cxn modelId="{72F6E158-1E60-BA48-91E0-91D89294A6D4}" type="presOf" srcId="{AF95A844-8E3E-8F45-B1A5-EA7B2E30381C}" destId="{25F165CB-4116-D645-AF6F-F2546C24E46A}" srcOrd="0" destOrd="0" presId="urn:microsoft.com/office/officeart/2005/8/layout/hProcess3"/>
    <dgm:cxn modelId="{6056987A-062B-B34D-9A98-3356A0038AFD}" srcId="{AF95A844-8E3E-8F45-B1A5-EA7B2E30381C}" destId="{FB8A33FF-590F-4441-95E0-B01C21DF8F5F}" srcOrd="0" destOrd="0" parTransId="{C2C40F30-0889-0B41-AEE9-97B63CFD80C1}" sibTransId="{14316AAC-22E7-D241-AA32-7ED04396FA0E}"/>
    <dgm:cxn modelId="{7B338B89-A93E-E04B-AACC-2BAE2B50F0BB}" type="presOf" srcId="{86968B3F-4387-BE46-B1E3-1F62A70C7EA8}" destId="{517E6115-8882-E44E-AAB3-AC9723A661FD}" srcOrd="0" destOrd="0" presId="urn:microsoft.com/office/officeart/2005/8/layout/hProcess3"/>
    <dgm:cxn modelId="{A9DF788A-A651-E84A-BB77-91C94055E6E9}" srcId="{AD1875CC-BB4C-3141-9D15-7FF5930CD59C}" destId="{845C4B82-3F36-1A4E-AA28-56496B4263DE}" srcOrd="0" destOrd="0" parTransId="{388058C3-60CD-EF41-A5B6-D856A8D87B9C}" sibTransId="{6206812C-0645-0A4F-995C-A6DA668E40AE}"/>
    <dgm:cxn modelId="{42819191-C574-8B41-8C53-7417D02FCAA2}" srcId="{9F0B8A13-9D4D-E946-9B95-9D8457E1D483}" destId="{D5F30946-9E35-B141-BDD8-7D4F8743DB20}" srcOrd="0" destOrd="0" parTransId="{C4A43116-B05B-454A-88F6-5EE708CF6187}" sibTransId="{291EFE74-1676-884D-9B15-7370404BBD20}"/>
    <dgm:cxn modelId="{CC56BBD7-CE5A-9E41-BDF2-44A98AEB598A}" srcId="{AF95A844-8E3E-8F45-B1A5-EA7B2E30381C}" destId="{AD1875CC-BB4C-3141-9D15-7FF5930CD59C}" srcOrd="2" destOrd="0" parTransId="{7C06DEFD-8E38-8540-AC57-97C2CD70BE1E}" sibTransId="{0E380C6B-ECAA-E04C-805F-4140A20CB679}"/>
    <dgm:cxn modelId="{93DDE1E5-C37B-874B-A8A1-2B614A449042}" type="presOf" srcId="{9F0B8A13-9D4D-E946-9B95-9D8457E1D483}" destId="{205DAB68-DCD4-8347-939C-9A738B708D4A}" srcOrd="0" destOrd="0" presId="urn:microsoft.com/office/officeart/2005/8/layout/hProcess3"/>
    <dgm:cxn modelId="{78EBF6E7-D0DE-7140-83BE-D2B95EC3D1B3}" type="presOf" srcId="{845C4B82-3F36-1A4E-AA28-56496B4263DE}" destId="{51F705E6-687D-1640-9425-53F311869682}" srcOrd="0" destOrd="0" presId="urn:microsoft.com/office/officeart/2005/8/layout/hProcess3"/>
    <dgm:cxn modelId="{86880FF4-58E2-2042-802A-BE60CC48BA7F}" type="presOf" srcId="{D5F30946-9E35-B141-BDD8-7D4F8743DB20}" destId="{989DA2D9-C056-644F-B9B2-E8AD81918AF0}" srcOrd="0" destOrd="0" presId="urn:microsoft.com/office/officeart/2005/8/layout/hProcess3"/>
    <dgm:cxn modelId="{5D2CAEF9-C3A2-564E-8BD3-352B2B8DA6A5}" type="presOf" srcId="{FB8A33FF-590F-4441-95E0-B01C21DF8F5F}" destId="{F2973E17-1EF8-A847-BCBA-3FEA3E06D14D}" srcOrd="0" destOrd="0" presId="urn:microsoft.com/office/officeart/2005/8/layout/hProcess3"/>
    <dgm:cxn modelId="{D5592456-6954-8E48-8A29-B4379E00089E}" type="presParOf" srcId="{25F165CB-4116-D645-AF6F-F2546C24E46A}" destId="{9D946270-9581-1348-922F-ED908594B319}" srcOrd="0" destOrd="0" presId="urn:microsoft.com/office/officeart/2005/8/layout/hProcess3"/>
    <dgm:cxn modelId="{1C24556C-6C91-E64F-9DF3-50A79B653CAB}" type="presParOf" srcId="{25F165CB-4116-D645-AF6F-F2546C24E46A}" destId="{02DB1432-3D23-104D-91EB-1F77E5869F46}" srcOrd="1" destOrd="0" presId="urn:microsoft.com/office/officeart/2005/8/layout/hProcess3"/>
    <dgm:cxn modelId="{961121CA-514B-9A43-A47E-35008CC1E54F}" type="presParOf" srcId="{02DB1432-3D23-104D-91EB-1F77E5869F46}" destId="{7E7D6569-4616-F947-839A-74D13518B3D2}" srcOrd="0" destOrd="0" presId="urn:microsoft.com/office/officeart/2005/8/layout/hProcess3"/>
    <dgm:cxn modelId="{3DAF76C9-63BF-F746-A761-6E57F581484E}" type="presParOf" srcId="{02DB1432-3D23-104D-91EB-1F77E5869F46}" destId="{549369F5-51F9-4B47-A827-4F77647BBF80}" srcOrd="1" destOrd="0" presId="urn:microsoft.com/office/officeart/2005/8/layout/hProcess3"/>
    <dgm:cxn modelId="{81331551-C149-E74D-A695-C00E9EE37C8A}" type="presParOf" srcId="{549369F5-51F9-4B47-A827-4F77647BBF80}" destId="{939C01AE-6329-EC43-893B-F939B4BA984A}" srcOrd="0" destOrd="0" presId="urn:microsoft.com/office/officeart/2005/8/layout/hProcess3"/>
    <dgm:cxn modelId="{178B753D-FE22-ED42-80EC-695F5BEC1D3D}" type="presParOf" srcId="{549369F5-51F9-4B47-A827-4F77647BBF80}" destId="{F2973E17-1EF8-A847-BCBA-3FEA3E06D14D}" srcOrd="1" destOrd="0" presId="urn:microsoft.com/office/officeart/2005/8/layout/hProcess3"/>
    <dgm:cxn modelId="{E7A06300-CBB6-074B-99B5-5873B8D7FDC2}" type="presParOf" srcId="{549369F5-51F9-4B47-A827-4F77647BBF80}" destId="{F61B53DB-0F05-8C42-BC68-D771D4A0DABF}" srcOrd="2" destOrd="0" presId="urn:microsoft.com/office/officeart/2005/8/layout/hProcess3"/>
    <dgm:cxn modelId="{C69A061A-7B33-204E-B702-762327838285}" type="presParOf" srcId="{549369F5-51F9-4B47-A827-4F77647BBF80}" destId="{78171274-56A7-3246-9DA1-7FFA44504554}" srcOrd="3" destOrd="0" presId="urn:microsoft.com/office/officeart/2005/8/layout/hProcess3"/>
    <dgm:cxn modelId="{C863EC7E-8D59-E040-BC12-26B437904326}" type="presParOf" srcId="{549369F5-51F9-4B47-A827-4F77647BBF80}" destId="{517E6115-8882-E44E-AAB3-AC9723A661FD}" srcOrd="4" destOrd="0" presId="urn:microsoft.com/office/officeart/2005/8/layout/hProcess3"/>
    <dgm:cxn modelId="{6461CBB6-7742-0F41-A266-03E792A1FC65}" type="presParOf" srcId="{02DB1432-3D23-104D-91EB-1F77E5869F46}" destId="{E3A346CD-0A1D-C544-B0AD-072859605C7B}" srcOrd="2" destOrd="0" presId="urn:microsoft.com/office/officeart/2005/8/layout/hProcess3"/>
    <dgm:cxn modelId="{9E331EA4-C119-404A-B1D5-85D74787CE1C}" type="presParOf" srcId="{02DB1432-3D23-104D-91EB-1F77E5869F46}" destId="{05618DC6-0590-3B4C-A598-DB3DAE082A61}" srcOrd="3" destOrd="0" presId="urn:microsoft.com/office/officeart/2005/8/layout/hProcess3"/>
    <dgm:cxn modelId="{B8E67F70-2CAC-5249-BE77-F61AE9FB9ABB}" type="presParOf" srcId="{05618DC6-0590-3B4C-A598-DB3DAE082A61}" destId="{F2290A90-8B35-7F48-9B6B-014B1BD0BC8D}" srcOrd="0" destOrd="0" presId="urn:microsoft.com/office/officeart/2005/8/layout/hProcess3"/>
    <dgm:cxn modelId="{B7F89C4B-61F7-B24D-81C1-CF031CD1168D}" type="presParOf" srcId="{05618DC6-0590-3B4C-A598-DB3DAE082A61}" destId="{205DAB68-DCD4-8347-939C-9A738B708D4A}" srcOrd="1" destOrd="0" presId="urn:microsoft.com/office/officeart/2005/8/layout/hProcess3"/>
    <dgm:cxn modelId="{9518A459-2A51-5F4C-AADC-EB3C7B99C372}" type="presParOf" srcId="{05618DC6-0590-3B4C-A598-DB3DAE082A61}" destId="{73BB5BEB-F18E-9040-9A38-D03B3BC56B02}" srcOrd="2" destOrd="0" presId="urn:microsoft.com/office/officeart/2005/8/layout/hProcess3"/>
    <dgm:cxn modelId="{5D7BE894-BD04-CC4C-9079-AA512F3F648C}" type="presParOf" srcId="{05618DC6-0590-3B4C-A598-DB3DAE082A61}" destId="{253D13FF-3170-AD4F-84D5-FD60D37E45D6}" srcOrd="3" destOrd="0" presId="urn:microsoft.com/office/officeart/2005/8/layout/hProcess3"/>
    <dgm:cxn modelId="{6C636F29-631D-CC42-9733-3440717B9CFC}" type="presParOf" srcId="{05618DC6-0590-3B4C-A598-DB3DAE082A61}" destId="{989DA2D9-C056-644F-B9B2-E8AD81918AF0}" srcOrd="4" destOrd="0" presId="urn:microsoft.com/office/officeart/2005/8/layout/hProcess3"/>
    <dgm:cxn modelId="{0558F704-D576-6F45-B600-B080E63C878D}" type="presParOf" srcId="{02DB1432-3D23-104D-91EB-1F77E5869F46}" destId="{C71E3763-B54E-4447-A2DF-80BECCE4FD8A}" srcOrd="4" destOrd="0" presId="urn:microsoft.com/office/officeart/2005/8/layout/hProcess3"/>
    <dgm:cxn modelId="{6FE81A11-77E3-944B-8D45-97FB44D9663B}" type="presParOf" srcId="{02DB1432-3D23-104D-91EB-1F77E5869F46}" destId="{69BE2FBF-289C-994F-92C0-C8109651E82D}" srcOrd="5" destOrd="0" presId="urn:microsoft.com/office/officeart/2005/8/layout/hProcess3"/>
    <dgm:cxn modelId="{70BB0D83-7ED1-D648-8610-E2EB020301C6}" type="presParOf" srcId="{69BE2FBF-289C-994F-92C0-C8109651E82D}" destId="{7431EC03-A6CF-4C44-90BD-4EB874B7E70A}" srcOrd="0" destOrd="0" presId="urn:microsoft.com/office/officeart/2005/8/layout/hProcess3"/>
    <dgm:cxn modelId="{38AA6996-533C-1141-AADD-F40B4AC047D7}" type="presParOf" srcId="{69BE2FBF-289C-994F-92C0-C8109651E82D}" destId="{F7F70F49-954A-7B44-95E7-F68173E8EDB1}" srcOrd="1" destOrd="0" presId="urn:microsoft.com/office/officeart/2005/8/layout/hProcess3"/>
    <dgm:cxn modelId="{918B864A-3711-E846-BC86-0E231F4D7000}" type="presParOf" srcId="{69BE2FBF-289C-994F-92C0-C8109651E82D}" destId="{95DA57C8-B105-1144-A243-C8A17F3A94DF}" srcOrd="2" destOrd="0" presId="urn:microsoft.com/office/officeart/2005/8/layout/hProcess3"/>
    <dgm:cxn modelId="{899F6C0D-2AB8-2F45-9EEB-CA2EA239C5D7}" type="presParOf" srcId="{69BE2FBF-289C-994F-92C0-C8109651E82D}" destId="{438453D3-CE1E-3140-A2A8-FE97435FEE33}" srcOrd="3" destOrd="0" presId="urn:microsoft.com/office/officeart/2005/8/layout/hProcess3"/>
    <dgm:cxn modelId="{BC4805D7-7CAC-0E40-9B15-0AA3DB9D55F0}" type="presParOf" srcId="{69BE2FBF-289C-994F-92C0-C8109651E82D}" destId="{51F705E6-687D-1640-9425-53F311869682}" srcOrd="4" destOrd="0" presId="urn:microsoft.com/office/officeart/2005/8/layout/hProcess3"/>
    <dgm:cxn modelId="{AC7B29C0-2199-2D48-AC34-D3A7156188D1}" type="presParOf" srcId="{02DB1432-3D23-104D-91EB-1F77E5869F46}" destId="{2ECA41B2-C7E2-9A45-B612-6DDDA8087543}" srcOrd="6" destOrd="0" presId="urn:microsoft.com/office/officeart/2005/8/layout/hProcess3"/>
    <dgm:cxn modelId="{683D7B54-DAF8-EB46-9A62-68227BC23936}" type="presParOf" srcId="{02DB1432-3D23-104D-91EB-1F77E5869F46}" destId="{A309A816-CECF-2545-B9BF-F7DE448E5880}" srcOrd="7" destOrd="0" presId="urn:microsoft.com/office/officeart/2005/8/layout/hProcess3"/>
    <dgm:cxn modelId="{6A13B842-9B52-674E-BF2F-139F1A1FDB69}" type="presParOf" srcId="{02DB1432-3D23-104D-91EB-1F77E5869F46}" destId="{A102855A-9376-7749-B596-B3060F6350BF}" srcOrd="8" destOrd="0" presId="urn:microsoft.com/office/officeart/2005/8/layout/h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2855A-9376-7749-B596-B3060F6350BF}">
      <dsp:nvSpPr>
        <dsp:cNvPr id="0" name=""/>
        <dsp:cNvSpPr/>
      </dsp:nvSpPr>
      <dsp:spPr>
        <a:xfrm>
          <a:off x="0" y="1204"/>
          <a:ext cx="8126361" cy="1337493"/>
        </a:xfrm>
        <a:prstGeom prst="right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F705E6-687D-1640-9425-53F311869682}">
      <dsp:nvSpPr>
        <dsp:cNvPr id="0" name=""/>
        <dsp:cNvSpPr/>
      </dsp:nvSpPr>
      <dsp:spPr>
        <a:xfrm>
          <a:off x="5184736" y="1251045"/>
          <a:ext cx="1511810" cy="159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228600" algn="l" defTabSz="889000" rtl="0">
            <a:lnSpc>
              <a:spcPct val="90000"/>
            </a:lnSpc>
            <a:spcBef>
              <a:spcPct val="0"/>
            </a:spcBef>
            <a:spcAft>
              <a:spcPct val="15000"/>
            </a:spcAft>
            <a:buNone/>
          </a:pPr>
          <a:r>
            <a:rPr lang="en-US" altLang="en-US" sz="2000" b="0" i="0" kern="1200" dirty="0">
              <a:solidFill>
                <a:schemeClr val="tx2"/>
              </a:solidFill>
              <a:latin typeface="Franklin Gothic Book" panose="020B0503020102020204" pitchFamily="34" charset="0"/>
              <a:cs typeface="Franklin Gothic Book" panose="020B0503020102020204" pitchFamily="34" charset="0"/>
            </a:rPr>
            <a:t>Research on women’s participation and safety in camps (NRC)</a:t>
          </a:r>
          <a:endParaRPr lang="en-US" sz="2000" b="0" i="0" kern="1200" dirty="0">
            <a:solidFill>
              <a:schemeClr val="tx2"/>
            </a:solidFill>
            <a:latin typeface="Franklin Gothic Book" panose="020B0503020102020204" pitchFamily="34" charset="0"/>
          </a:endParaRPr>
        </a:p>
      </dsp:txBody>
      <dsp:txXfrm>
        <a:off x="5184736" y="1251045"/>
        <a:ext cx="1511810" cy="1599489"/>
      </dsp:txXfrm>
    </dsp:sp>
    <dsp:sp modelId="{F7F70F49-954A-7B44-95E7-F68173E8EDB1}">
      <dsp:nvSpPr>
        <dsp:cNvPr id="0" name=""/>
        <dsp:cNvSpPr/>
      </dsp:nvSpPr>
      <dsp:spPr>
        <a:xfrm>
          <a:off x="5445296" y="404927"/>
          <a:ext cx="609960" cy="78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solidFill>
              <a:latin typeface="Franklin Gothic Medium" panose="020B0603020102020204" pitchFamily="34" charset="0"/>
            </a:rPr>
            <a:t>2019</a:t>
          </a:r>
        </a:p>
      </dsp:txBody>
      <dsp:txXfrm>
        <a:off x="5445296" y="404927"/>
        <a:ext cx="609960" cy="780398"/>
      </dsp:txXfrm>
    </dsp:sp>
    <dsp:sp modelId="{989DA2D9-C056-644F-B9B2-E8AD81918AF0}">
      <dsp:nvSpPr>
        <dsp:cNvPr id="0" name=""/>
        <dsp:cNvSpPr/>
      </dsp:nvSpPr>
      <dsp:spPr>
        <a:xfrm>
          <a:off x="3040253" y="1249841"/>
          <a:ext cx="1987942" cy="159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228600" algn="l" defTabSz="889000" rtl="0">
            <a:lnSpc>
              <a:spcPct val="90000"/>
            </a:lnSpc>
            <a:spcBef>
              <a:spcPct val="0"/>
            </a:spcBef>
            <a:spcAft>
              <a:spcPct val="15000"/>
            </a:spcAft>
            <a:buNone/>
          </a:pPr>
          <a:r>
            <a:rPr lang="en-US" sz="2000" b="0" i="0" kern="1200" dirty="0">
              <a:solidFill>
                <a:schemeClr val="tx2"/>
              </a:solidFill>
              <a:latin typeface="Franklin Gothic Book" panose="020B0503020102020204" pitchFamily="34" charset="0"/>
            </a:rPr>
            <a:t>Roll-out of the Toolkit (IOM, WRC, NRC)</a:t>
          </a:r>
        </a:p>
      </dsp:txBody>
      <dsp:txXfrm>
        <a:off x="3040253" y="1249841"/>
        <a:ext cx="1987942" cy="1599489"/>
      </dsp:txXfrm>
    </dsp:sp>
    <dsp:sp modelId="{205DAB68-DCD4-8347-939C-9A738B708D4A}">
      <dsp:nvSpPr>
        <dsp:cNvPr id="0" name=""/>
        <dsp:cNvSpPr/>
      </dsp:nvSpPr>
      <dsp:spPr>
        <a:xfrm>
          <a:off x="3040253" y="391403"/>
          <a:ext cx="1987942" cy="78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solidFill>
              <a:latin typeface="Franklin Gothic Medium" panose="020B0603020102020204" pitchFamily="34" charset="0"/>
            </a:rPr>
            <a:t>2016 – 2018</a:t>
          </a:r>
        </a:p>
      </dsp:txBody>
      <dsp:txXfrm>
        <a:off x="3040253" y="391403"/>
        <a:ext cx="1987942" cy="780398"/>
      </dsp:txXfrm>
    </dsp:sp>
    <dsp:sp modelId="{517E6115-8882-E44E-AAB3-AC9723A661FD}">
      <dsp:nvSpPr>
        <dsp:cNvPr id="0" name=""/>
        <dsp:cNvSpPr/>
      </dsp:nvSpPr>
      <dsp:spPr>
        <a:xfrm>
          <a:off x="654721" y="1249841"/>
          <a:ext cx="1987942" cy="159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889000" rtl="0">
            <a:lnSpc>
              <a:spcPct val="90000"/>
            </a:lnSpc>
            <a:spcBef>
              <a:spcPct val="0"/>
            </a:spcBef>
            <a:spcAft>
              <a:spcPct val="15000"/>
            </a:spcAft>
            <a:buNone/>
          </a:pPr>
          <a:r>
            <a:rPr lang="en-US" sz="2000" b="0" i="0" kern="1200" dirty="0">
              <a:solidFill>
                <a:schemeClr val="tx2"/>
              </a:solidFill>
              <a:latin typeface="Franklin Gothic Book" panose="020B0503020102020204" pitchFamily="34" charset="0"/>
            </a:rPr>
            <a:t>Development of Women’s Participation Toolkit (IOM and Women’s Refugee Commission)</a:t>
          </a:r>
        </a:p>
      </dsp:txBody>
      <dsp:txXfrm>
        <a:off x="654721" y="1249841"/>
        <a:ext cx="1987942" cy="1599489"/>
      </dsp:txXfrm>
    </dsp:sp>
    <dsp:sp modelId="{F2973E17-1EF8-A847-BCBA-3FEA3E06D14D}">
      <dsp:nvSpPr>
        <dsp:cNvPr id="0" name=""/>
        <dsp:cNvSpPr/>
      </dsp:nvSpPr>
      <dsp:spPr>
        <a:xfrm>
          <a:off x="654721" y="391403"/>
          <a:ext cx="1987942" cy="78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solidFill>
              <a:latin typeface="Franklin Gothic Medium" panose="020B0603020102020204" pitchFamily="34" charset="0"/>
            </a:rPr>
            <a:t>2016 - 2017 </a:t>
          </a:r>
        </a:p>
      </dsp:txBody>
      <dsp:txXfrm>
        <a:off x="654721" y="391403"/>
        <a:ext cx="1987942" cy="7803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FF58B-7E52-554F-91DC-08E3ABB139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E2CCE9-C3EB-F043-8C3B-0DC5466296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C1A53-F5B8-114A-BDE1-155A47E4FC13}" type="datetimeFigureOut">
              <a:rPr lang="en-GB" smtClean="0"/>
              <a:t>08/11/2019</a:t>
            </a:fld>
            <a:endParaRPr lang="en-GB"/>
          </a:p>
        </p:txBody>
      </p:sp>
      <p:sp>
        <p:nvSpPr>
          <p:cNvPr id="4" name="Footer Placeholder 3">
            <a:extLst>
              <a:ext uri="{FF2B5EF4-FFF2-40B4-BE49-F238E27FC236}">
                <a16:creationId xmlns:a16="http://schemas.microsoft.com/office/drawing/2014/main" id="{7C9DD7B9-E2A2-4E40-AD88-647BD6BEE1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13A95D-BAF2-4F49-A59C-9E85ABE4D1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9BE19A-A345-7B4E-BF11-A91C400676EF}" type="slidenum">
              <a:rPr lang="en-GB" smtClean="0"/>
              <a:t>‹#›</a:t>
            </a:fld>
            <a:endParaRPr lang="en-GB"/>
          </a:p>
        </p:txBody>
      </p:sp>
    </p:spTree>
    <p:extLst>
      <p:ext uri="{BB962C8B-B14F-4D97-AF65-F5344CB8AC3E}">
        <p14:creationId xmlns:p14="http://schemas.microsoft.com/office/powerpoint/2010/main" val="4201926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5C4B56-0013-0046-BCAB-15CBCA162E4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20975725-B429-6E4C-9AB9-B44434653CB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BD73ED35-A0F1-FB46-9971-4A6C532962A4}" type="datetime1">
              <a:rPr lang="en-US" altLang="en-US"/>
              <a:pPr>
                <a:defRPr/>
              </a:pPr>
              <a:t>08-Nov-19</a:t>
            </a:fld>
            <a:endParaRPr lang="en-US" altLang="en-US"/>
          </a:p>
        </p:txBody>
      </p:sp>
      <p:sp>
        <p:nvSpPr>
          <p:cNvPr id="4" name="Slide Image Placeholder 3">
            <a:extLst>
              <a:ext uri="{FF2B5EF4-FFF2-40B4-BE49-F238E27FC236}">
                <a16:creationId xmlns:a16="http://schemas.microsoft.com/office/drawing/2014/main" id="{11E22D59-3C80-1B4D-AD23-A6B10C1F5D1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33F5004-DB81-424F-B6F1-F84B716AE6D3}"/>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8504A46C-4477-FF4C-82D4-2C733C4E8F7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6C880FB-4DBF-2B41-AB1F-3A3486B453A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9A9AEFDA-D5F4-714E-A66E-4ABF3AA9F9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a:t>
            </a:fld>
            <a:endParaRPr lang="en-US" altLang="en-US"/>
          </a:p>
        </p:txBody>
      </p:sp>
    </p:spTree>
    <p:extLst>
      <p:ext uri="{BB962C8B-B14F-4D97-AF65-F5344CB8AC3E}">
        <p14:creationId xmlns:p14="http://schemas.microsoft.com/office/powerpoint/2010/main" val="170949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Two key responsibilities of the CM agency are to support coordination and ensure meaningful participation of displaced community</a:t>
            </a:r>
          </a:p>
          <a:p>
            <a:r>
              <a:rPr lang="en-GB" dirty="0"/>
              <a:t>- Women face barriers to participation everywhere in the world, in all spheres, and more so than men</a:t>
            </a:r>
          </a:p>
          <a:p>
            <a:pPr marL="171450" indent="-171450">
              <a:buFontTx/>
              <a:buChar char="-"/>
            </a:pPr>
            <a:r>
              <a:rPr lang="en-GB" dirty="0"/>
              <a:t>Plenty of evidence to show that humanitarian outcomes are improved if women are able to participate</a:t>
            </a:r>
          </a:p>
          <a:p>
            <a:pPr marL="171450" indent="-171450">
              <a:buFontTx/>
              <a:buChar char="-"/>
            </a:pPr>
            <a:endParaRPr lang="en-GB" dirty="0"/>
          </a:p>
          <a:p>
            <a:pPr marL="0" indent="0">
              <a:buFontTx/>
              <a:buNone/>
            </a:pPr>
            <a:r>
              <a:rPr lang="en-GB" dirty="0"/>
              <a:t>SO: this research brings together these themes to see how the CM agency can enhance women’s role in coordination in the hope of improving humanitarian outcomes, </a:t>
            </a:r>
            <a:r>
              <a:rPr lang="en-GB" dirty="0" err="1"/>
              <a:t>esp</a:t>
            </a:r>
            <a:r>
              <a:rPr lang="en-GB" dirty="0"/>
              <a:t> women’s protection and safety.</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10</a:t>
            </a:fld>
            <a:endParaRPr lang="en-US" altLang="en-US"/>
          </a:p>
        </p:txBody>
      </p:sp>
    </p:spTree>
    <p:extLst>
      <p:ext uri="{BB962C8B-B14F-4D97-AF65-F5344CB8AC3E}">
        <p14:creationId xmlns:p14="http://schemas.microsoft.com/office/powerpoint/2010/main" val="37277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Practically this means interacting with external stakeholders through: meetings; reporting; referrals; and monitoring </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11</a:t>
            </a:fld>
            <a:endParaRPr lang="en-US" altLang="en-US"/>
          </a:p>
        </p:txBody>
      </p:sp>
    </p:spTree>
    <p:extLst>
      <p:ext uri="{BB962C8B-B14F-4D97-AF65-F5344CB8AC3E}">
        <p14:creationId xmlns:p14="http://schemas.microsoft.com/office/powerpoint/2010/main" val="21066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12</a:t>
            </a:fld>
            <a:endParaRPr lang="en-US" altLang="en-US"/>
          </a:p>
        </p:txBody>
      </p:sp>
    </p:spTree>
    <p:extLst>
      <p:ext uri="{BB962C8B-B14F-4D97-AF65-F5344CB8AC3E}">
        <p14:creationId xmlns:p14="http://schemas.microsoft.com/office/powerpoint/2010/main" val="1565925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2"/>
                </a:solidFill>
              </a:rPr>
              <a:t>(1) More men than women attend and contribute in coordination meetings and bilateral communication with service providers; women are shy in meetings.  Though women are also involved in some other elements of coordination (reporting, referrals, monitoring) they do so in an ad hoc way and are not normally provided with specific tools.</a:t>
            </a:r>
          </a:p>
          <a:p>
            <a:r>
              <a:rPr lang="en-GB" sz="1200" dirty="0">
                <a:solidFill>
                  <a:schemeClr val="tx2"/>
                </a:solidFill>
              </a:rPr>
              <a:t>(2) Women often have a better understanding of how humanitarian assistance (or lack thereof) affects household needs, and they offer more practical and specific solutions than men – according to SPs</a:t>
            </a:r>
          </a:p>
          <a:p>
            <a:r>
              <a:rPr lang="en-GB" sz="1200" dirty="0">
                <a:solidFill>
                  <a:schemeClr val="tx2"/>
                </a:solidFill>
              </a:rPr>
              <a:t>(3) Women are much more likely to be aware of and responsive to issues of women’s protection: i.e. </a:t>
            </a:r>
            <a:r>
              <a:rPr lang="en-GB" sz="1200" dirty="0">
                <a:solidFill>
                  <a:schemeClr val="tx2"/>
                </a:solidFill>
                <a:sym typeface="Wingdings" pitchFamily="2" charset="2"/>
              </a:rPr>
              <a:t>s</a:t>
            </a:r>
            <a:r>
              <a:rPr lang="en-GB" sz="1200" dirty="0">
                <a:solidFill>
                  <a:schemeClr val="tx2"/>
                </a:solidFill>
              </a:rPr>
              <a:t>afety issues pertaining to site layout and infrastructure, and GBV issues</a:t>
            </a:r>
          </a:p>
          <a:p>
            <a:endParaRPr lang="en-GB" dirty="0"/>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13</a:t>
            </a:fld>
            <a:endParaRPr lang="en-US" altLang="en-US"/>
          </a:p>
        </p:txBody>
      </p:sp>
    </p:spTree>
    <p:extLst>
      <p:ext uri="{BB962C8B-B14F-4D97-AF65-F5344CB8AC3E}">
        <p14:creationId xmlns:p14="http://schemas.microsoft.com/office/powerpoint/2010/main" val="1550395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14</a:t>
            </a:fld>
            <a:endParaRPr lang="en-US" altLang="en-US"/>
          </a:p>
        </p:txBody>
      </p:sp>
    </p:spTree>
    <p:extLst>
      <p:ext uri="{BB962C8B-B14F-4D97-AF65-F5344CB8AC3E}">
        <p14:creationId xmlns:p14="http://schemas.microsoft.com/office/powerpoint/2010/main" val="301132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AFGHANISTAN:</a:t>
            </a:r>
          </a:p>
          <a:p>
            <a:pPr marL="171450" indent="-171450">
              <a:buFontTx/>
              <a:buChar char="-"/>
            </a:pPr>
            <a:r>
              <a:rPr lang="en-GB" dirty="0"/>
              <a:t>Tenure security (preventing/delaying eviction through negotiation with landlord)</a:t>
            </a:r>
          </a:p>
          <a:p>
            <a:pPr marL="171450" indent="-171450">
              <a:buFontTx/>
              <a:buChar char="-"/>
            </a:pPr>
            <a:r>
              <a:rPr lang="en-GB" dirty="0"/>
              <a:t>Literacy classes for women (through coordination with Ministry of Education)</a:t>
            </a:r>
          </a:p>
          <a:p>
            <a:pPr marL="171450" indent="-171450">
              <a:buFontTx/>
              <a:buChar char="-"/>
            </a:pPr>
            <a:r>
              <a:rPr lang="en-GB" dirty="0"/>
              <a:t>Digging of borewells (through coordination with NGOs)</a:t>
            </a:r>
          </a:p>
          <a:p>
            <a:pPr marL="171450" indent="-171450">
              <a:buFontTx/>
              <a:buChar char="-"/>
            </a:pPr>
            <a:r>
              <a:rPr lang="en-GB" dirty="0"/>
              <a:t>Vocational training in tailoring (through coordination with private business/local NGO)</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15</a:t>
            </a:fld>
            <a:endParaRPr lang="en-US" altLang="en-US"/>
          </a:p>
        </p:txBody>
      </p:sp>
    </p:spTree>
    <p:extLst>
      <p:ext uri="{BB962C8B-B14F-4D97-AF65-F5344CB8AC3E}">
        <p14:creationId xmlns:p14="http://schemas.microsoft.com/office/powerpoint/2010/main" val="136115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IRAQ:</a:t>
            </a:r>
          </a:p>
          <a:p>
            <a:pPr marL="171450" indent="-171450">
              <a:buFontTx/>
              <a:buChar char="-"/>
            </a:pPr>
            <a:r>
              <a:rPr lang="en-GB" dirty="0"/>
              <a:t>Fencing and danger signs around collapsed building with UXOs (coordination with NRC)</a:t>
            </a:r>
          </a:p>
          <a:p>
            <a:pPr marL="171450" indent="-171450">
              <a:buFontTx/>
              <a:buChar char="-"/>
            </a:pPr>
            <a:r>
              <a:rPr lang="en-GB" dirty="0"/>
              <a:t>Fixing electrical wiring (coordination with NRC)</a:t>
            </a:r>
          </a:p>
          <a:p>
            <a:pPr marL="171450" indent="-171450">
              <a:buFontTx/>
              <a:buChar char="-"/>
            </a:pPr>
            <a:r>
              <a:rPr lang="en-GB" dirty="0"/>
              <a:t>Monitoring municipal waste collection and identifying corruption as employees tried to take extra money from IDPs (coordination with municipality)</a:t>
            </a:r>
          </a:p>
          <a:p>
            <a:pPr marL="171450" indent="-171450">
              <a:buFontTx/>
              <a:buChar char="-"/>
            </a:pPr>
            <a:r>
              <a:rPr lang="en-GB" dirty="0"/>
              <a:t>Introduction of PSS for children in the CFS (coordination with CFS provider)</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16</a:t>
            </a:fld>
            <a:endParaRPr lang="en-US" altLang="en-US"/>
          </a:p>
        </p:txBody>
      </p:sp>
    </p:spTree>
    <p:extLst>
      <p:ext uri="{BB962C8B-B14F-4D97-AF65-F5344CB8AC3E}">
        <p14:creationId xmlns:p14="http://schemas.microsoft.com/office/powerpoint/2010/main" val="289023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2"/>
                </a:solidFill>
              </a:rPr>
              <a:t>KENYA and Tanzania:</a:t>
            </a:r>
          </a:p>
          <a:p>
            <a:pPr marL="171450" indent="-171450">
              <a:buFontTx/>
              <a:buChar char="-"/>
            </a:pPr>
            <a:r>
              <a:rPr lang="en-GB" dirty="0"/>
              <a:t>Conflict and GBV (coordination with peace committees, Camp Manager – RAS, and GBV agencies)</a:t>
            </a:r>
          </a:p>
          <a:p>
            <a:pPr marL="171450" indent="-171450">
              <a:buFontTx/>
              <a:buChar char="-"/>
            </a:pPr>
            <a:r>
              <a:rPr lang="en-GB" dirty="0"/>
              <a:t>Empty shelters (coordination with RAS and shelter providers)</a:t>
            </a:r>
          </a:p>
          <a:p>
            <a:pPr marL="171450" indent="-171450">
              <a:buFontTx/>
              <a:buChar char="-"/>
            </a:pPr>
            <a:r>
              <a:rPr lang="en-GB" dirty="0"/>
              <a:t>Brick harvesting sites (coordination with site planner)</a:t>
            </a:r>
          </a:p>
          <a:p>
            <a:pPr marL="171450" indent="-171450">
              <a:buFontTx/>
              <a:buChar char="-"/>
            </a:pPr>
            <a:r>
              <a:rPr lang="en-GB" dirty="0"/>
              <a:t>Health clinic monitoring (coordination with Tanzanian Red Cross)</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17</a:t>
            </a:fld>
            <a:endParaRPr lang="en-US" altLang="en-US"/>
          </a:p>
        </p:txBody>
      </p:sp>
    </p:spTree>
    <p:extLst>
      <p:ext uri="{BB962C8B-B14F-4D97-AF65-F5344CB8AC3E}">
        <p14:creationId xmlns:p14="http://schemas.microsoft.com/office/powerpoint/2010/main" val="2024898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overarching barrier is a patriarchal culture.  But there are subtleties in how this plays out.</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9AEFDA-D5F4-714E-A66E-4ABF3AA9F9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4497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8600" indent="-228600">
              <a:buAutoNum type="arabicParenR"/>
            </a:pPr>
            <a:r>
              <a:rPr lang="en-GB" dirty="0"/>
              <a:t>CULTURE </a:t>
            </a:r>
            <a:r>
              <a:rPr lang="en-GB" dirty="0">
                <a:sym typeface="Wingdings" pitchFamily="2" charset="2"/>
              </a:rPr>
              <a:t> CULTURAL EXCLUSION</a:t>
            </a:r>
          </a:p>
          <a:p>
            <a:pPr marL="228600" indent="-228600">
              <a:buFont typeface="Arial" panose="020B0604020202020204" pitchFamily="34" charset="0"/>
              <a:buChar char="•"/>
            </a:pPr>
            <a:r>
              <a:rPr lang="en-GB" dirty="0"/>
              <a:t>Men more likely to volunteer for governance/leadership roles and more likely to attend meetings because it is assumed that they have an external liaison role</a:t>
            </a:r>
          </a:p>
          <a:p>
            <a:pPr marL="228600" indent="-228600">
              <a:buFont typeface="Arial" panose="020B0604020202020204" pitchFamily="34" charset="0"/>
              <a:buChar char="•"/>
            </a:pPr>
            <a:r>
              <a:rPr lang="en-GB" dirty="0"/>
              <a:t>They also thereby have stronger social/professional networks than women – including those deriving from pre-crisis, and especially outside of camps/urban</a:t>
            </a:r>
          </a:p>
          <a:p>
            <a:pPr marL="228600" indent="-228600">
              <a:buFont typeface="Arial" panose="020B0604020202020204" pitchFamily="34" charset="0"/>
              <a:buChar char="•"/>
            </a:pPr>
            <a:r>
              <a:rPr lang="en-GB" dirty="0"/>
              <a:t>Humanitarians by default talk to the men (</a:t>
            </a:r>
            <a:r>
              <a:rPr lang="en-GB" dirty="0" err="1"/>
              <a:t>esp</a:t>
            </a:r>
            <a:r>
              <a:rPr lang="en-GB" dirty="0"/>
              <a:t> out of camp) – exacerbated by predominantly male workforce.</a:t>
            </a:r>
          </a:p>
          <a:p>
            <a:pPr marL="228600" indent="-228600">
              <a:buFont typeface="Arial" panose="020B0604020202020204" pitchFamily="34" charset="0"/>
              <a:buChar char="•"/>
            </a:pPr>
            <a:r>
              <a:rPr lang="en-GB" dirty="0"/>
              <a:t>Women also face barriers to attending meetings deriving from culture – distance, housework, childcare, permission, etc.</a:t>
            </a:r>
          </a:p>
          <a:p>
            <a:pPr marL="228600" indent="-228600">
              <a:buFont typeface="+mj-lt"/>
              <a:buAutoNum type="arabicParenR" startAt="2"/>
            </a:pPr>
            <a:r>
              <a:rPr lang="en-GB" dirty="0"/>
              <a:t>CULTURE </a:t>
            </a:r>
            <a:r>
              <a:rPr lang="en-GB" dirty="0">
                <a:sym typeface="Wingdings" pitchFamily="2" charset="2"/>
              </a:rPr>
              <a:t> LACK OF RESOURCES AND CAPACITIES</a:t>
            </a:r>
          </a:p>
          <a:p>
            <a:pPr marL="228600" indent="-228600">
              <a:buFont typeface="Arial" panose="020B0604020202020204" pitchFamily="34" charset="0"/>
              <a:buChar char="•"/>
            </a:pPr>
            <a:r>
              <a:rPr lang="en-GB" dirty="0"/>
              <a:t>Women are less educated than men</a:t>
            </a:r>
          </a:p>
          <a:p>
            <a:pPr marL="228600" indent="-228600">
              <a:buFont typeface="Arial" panose="020B0604020202020204" pitchFamily="34" charset="0"/>
              <a:buChar char="•"/>
            </a:pPr>
            <a:r>
              <a:rPr lang="en-GB" dirty="0"/>
              <a:t>Women have less experience in external liaison/communication and other ‘soft’ skills compared to men.</a:t>
            </a:r>
          </a:p>
          <a:p>
            <a:pPr marL="228600" indent="-228600">
              <a:buFont typeface="Arial" panose="020B0604020202020204" pitchFamily="34" charset="0"/>
              <a:buChar char="•"/>
            </a:pPr>
            <a:r>
              <a:rPr lang="en-GB" dirty="0"/>
              <a:t>Women lack resources such as mobile phones/credit, bicycles, etc.</a:t>
            </a:r>
          </a:p>
          <a:p>
            <a:pPr marL="228600" indent="-228600">
              <a:buFont typeface="+mj-lt"/>
              <a:buAutoNum type="arabicParenR" startAt="3"/>
            </a:pPr>
            <a:r>
              <a:rPr lang="en-GB" dirty="0"/>
              <a:t>LACK OF RESOURCES/CAPACITIES </a:t>
            </a:r>
            <a:r>
              <a:rPr lang="en-GB" dirty="0">
                <a:sym typeface="Wingdings" pitchFamily="2" charset="2"/>
              </a:rPr>
              <a:t> STRUCTURAL EXCLUSION</a:t>
            </a:r>
            <a:endParaRPr lang="en-GB" dirty="0"/>
          </a:p>
          <a:p>
            <a:pPr marL="228600" indent="-228600">
              <a:buFont typeface="Arial" panose="020B0604020202020204" pitchFamily="34" charset="0"/>
              <a:buChar char="•"/>
            </a:pPr>
            <a:r>
              <a:rPr lang="en-GB" dirty="0"/>
              <a:t>Since men are more educated, they are more likely to be elected to leadership positions (many people said that they wanted to elect educated leaders)</a:t>
            </a:r>
          </a:p>
          <a:p>
            <a:pPr marL="228600" indent="-228600">
              <a:buFont typeface="Arial" panose="020B0604020202020204" pitchFamily="34" charset="0"/>
              <a:buChar char="•"/>
            </a:pPr>
            <a:r>
              <a:rPr lang="en-GB" dirty="0"/>
              <a:t>Education level also allows men to be more effective in coordination - e.g. women’s lack of language skills (e.g. Swahili, English, Dari) mean they can’t contribute in coordination meetings; lack of literacy means they cannot write letters/petitions/lists of names.</a:t>
            </a:r>
          </a:p>
          <a:p>
            <a:pPr marL="228600" indent="-228600">
              <a:buFont typeface="+mj-lt"/>
              <a:buAutoNum type="arabicParenR" startAt="4"/>
            </a:pPr>
            <a:r>
              <a:rPr lang="en-GB" dirty="0"/>
              <a:t>LACK OF CAPACITY </a:t>
            </a:r>
            <a:r>
              <a:rPr lang="en-GB" dirty="0">
                <a:sym typeface="Wingdings" pitchFamily="2" charset="2"/>
              </a:rPr>
              <a:t> LACK OF CONFIDENCE</a:t>
            </a:r>
          </a:p>
          <a:p>
            <a:pPr marL="228600" indent="-228600">
              <a:buFont typeface="Arial" panose="020B0604020202020204" pitchFamily="34" charset="0"/>
              <a:buChar char="•"/>
            </a:pPr>
            <a:r>
              <a:rPr lang="en-GB" dirty="0"/>
              <a:t>Illiteracy and lack of education exacerbates lack of confidence.</a:t>
            </a:r>
          </a:p>
          <a:p>
            <a:pPr marL="228600" indent="-228600">
              <a:buFont typeface="+mj-lt"/>
              <a:buAutoNum type="arabicParenR" startAt="5"/>
            </a:pPr>
            <a:r>
              <a:rPr lang="en-GB" dirty="0"/>
              <a:t>CULTURE </a:t>
            </a:r>
            <a:r>
              <a:rPr lang="en-GB" dirty="0">
                <a:sym typeface="Wingdings" pitchFamily="2" charset="2"/>
              </a:rPr>
              <a:t>  LACK OF CONFIDENCE</a:t>
            </a:r>
          </a:p>
          <a:p>
            <a:pPr marL="228600" indent="-228600">
              <a:buFont typeface="Arial" panose="020B0604020202020204" pitchFamily="34" charset="0"/>
              <a:buChar char="•"/>
            </a:pPr>
            <a:r>
              <a:rPr lang="en-GB" dirty="0"/>
              <a:t>E.g. the belief that women cannot speak in front of men.  While they stay quiet, this perpetuates the cultural assumption that men do the external liaison.</a:t>
            </a:r>
          </a:p>
          <a:p>
            <a:pPr marL="228600" indent="-228600">
              <a:buFont typeface="+mj-lt"/>
              <a:buAutoNum type="arabicParenR" startAt="6"/>
            </a:pPr>
            <a:r>
              <a:rPr lang="en-GB" dirty="0"/>
              <a:t>LACK OF CONFIDENCE </a:t>
            </a:r>
            <a:r>
              <a:rPr lang="en-GB" dirty="0">
                <a:sym typeface="Wingdings" pitchFamily="2" charset="2"/>
              </a:rPr>
              <a:t> STRUCTURAL EXCLUSION</a:t>
            </a:r>
          </a:p>
          <a:p>
            <a:pPr marL="228600" indent="-228600">
              <a:buFont typeface="Arial" panose="020B0604020202020204" pitchFamily="34" charset="0"/>
              <a:buChar char="•"/>
            </a:pPr>
            <a:r>
              <a:rPr lang="en-GB" dirty="0"/>
              <a:t>Lack of confidence means women less likely to volunteer to attend or speak in meetings, to take leadership positions, to proactively reach out to SPs.  </a:t>
            </a:r>
          </a:p>
          <a:p>
            <a:pPr marL="228600" indent="-228600">
              <a:buFont typeface="Arial" panose="020B0604020202020204" pitchFamily="34" charset="0"/>
              <a:buChar char="•"/>
            </a:pPr>
            <a:r>
              <a:rPr lang="en-GB" dirty="0"/>
              <a:t>Their ongoing exclusion perpetuates their shyness.  </a:t>
            </a:r>
          </a:p>
          <a:p>
            <a:pPr marL="228600" indent="-228600">
              <a:buFont typeface="Arial" panose="020B0604020202020204" pitchFamily="34" charset="0"/>
              <a:buChar char="•"/>
            </a:pPr>
            <a:r>
              <a:rPr lang="en-GB" dirty="0"/>
              <a:t>Moreover, when SPs do not respond to their concerns/issues raised as leaders, their credibility and confidence is undermined.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TOGETHER: these factors combine to hinder women’s participation and effectiveness in coordination.</a:t>
            </a:r>
          </a:p>
          <a:p>
            <a:pPr marL="228600" indent="-228600">
              <a:buAutoNum type="arabicParenR" startAt="6"/>
            </a:pPr>
            <a:endParaRPr lang="en-GB" dirty="0"/>
          </a:p>
          <a:p>
            <a:pPr marL="228600" indent="-228600">
              <a:buAutoNum type="arabicParenR" startAt="6"/>
            </a:pPr>
            <a:endParaRPr lang="en-GB" dirty="0"/>
          </a:p>
          <a:p>
            <a:pPr marL="228600" indent="-228600">
              <a:buAutoNum type="arabicParenR" startAt="6"/>
            </a:pPr>
            <a:endParaRPr lang="en-GB" dirty="0"/>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19</a:t>
            </a:fld>
            <a:endParaRPr lang="en-US" altLang="en-US"/>
          </a:p>
        </p:txBody>
      </p:sp>
    </p:spTree>
    <p:extLst>
      <p:ext uri="{BB962C8B-B14F-4D97-AF65-F5344CB8AC3E}">
        <p14:creationId xmlns:p14="http://schemas.microsoft.com/office/powerpoint/2010/main" val="383549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2</a:t>
            </a:fld>
            <a:endParaRPr lang="en-US" altLang="en-US"/>
          </a:p>
        </p:txBody>
      </p:sp>
    </p:spTree>
    <p:extLst>
      <p:ext uri="{BB962C8B-B14F-4D97-AF65-F5344CB8AC3E}">
        <p14:creationId xmlns:p14="http://schemas.microsoft.com/office/powerpoint/2010/main" val="50433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BUT: the CM agency can address these barriers by focussing on two of them:</a:t>
            </a:r>
          </a:p>
          <a:p>
            <a:pPr marL="228600" indent="-228600">
              <a:buAutoNum type="arabicParenBoth"/>
            </a:pPr>
            <a:r>
              <a:rPr lang="en-GB" dirty="0"/>
              <a:t>Exclusion from the structures and mechanisms of coordination</a:t>
            </a:r>
          </a:p>
          <a:p>
            <a:pPr marL="228600" indent="-228600">
              <a:buAutoNum type="arabicParenBoth"/>
            </a:pPr>
            <a:r>
              <a:rPr lang="en-GB" dirty="0"/>
              <a:t>Capacities and resources to ensure meaningful participation (without which structural inclusion will fail)</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9AEFDA-D5F4-714E-A66E-4ABF3AA9F9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20823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CM agency can turn the barriers into enablers by focussing on these two elements (structural inclusion + capacities and resources), which in turn will help to mitigate the other two barriers:</a:t>
            </a:r>
          </a:p>
          <a:p>
            <a:pPr marL="228600" indent="-228600">
              <a:buAutoNum type="arabicParenBoth"/>
            </a:pPr>
            <a:r>
              <a:rPr lang="en-GB" dirty="0"/>
              <a:t>Culture – by improving women’s recognition and legitimacy in the public sphere</a:t>
            </a:r>
          </a:p>
          <a:p>
            <a:pPr marL="228600" indent="-228600">
              <a:buAutoNum type="arabicParenBoth"/>
            </a:pPr>
            <a:r>
              <a:rPr lang="en-GB" dirty="0"/>
              <a:t>Confidence – by supporting their inclusion and their capacities and resources to participate</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9AEFDA-D5F4-714E-A66E-4ABF3AA9F9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4143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GB" dirty="0"/>
              <a:t>STRUCTURAL INCLUSION:</a:t>
            </a:r>
          </a:p>
          <a:p>
            <a:pPr marL="228600" indent="-228600">
              <a:buAutoNum type="arabicParenBoth"/>
            </a:pPr>
            <a:r>
              <a:rPr lang="en-GB" dirty="0"/>
              <a:t>Legal foundation; ensuring recognition of the structure by all stakeholders; organising meetings etc. to make sure they are linked; coordination between different mechanisms</a:t>
            </a:r>
          </a:p>
          <a:p>
            <a:pPr marL="228600" indent="-228600">
              <a:buAutoNum type="arabicParenBoth"/>
            </a:pPr>
            <a:r>
              <a:rPr lang="en-GB" dirty="0"/>
              <a:t>Time of day and duration; mixed (ensure balance) versus single-sex; inviting women to speak; etc.</a:t>
            </a:r>
          </a:p>
          <a:p>
            <a:pPr marL="228600" indent="-228600">
              <a:buAutoNum type="arabicParenBoth"/>
            </a:pPr>
            <a:r>
              <a:rPr lang="en-GB" dirty="0"/>
              <a:t>All women appreciated Community Centres/Women Friendly Spaces, and some asked for offices </a:t>
            </a:r>
            <a:r>
              <a:rPr lang="en-GB" dirty="0">
                <a:sym typeface="Wingdings" pitchFamily="2" charset="2"/>
              </a:rPr>
              <a:t> gives them legitimacy, and is a safe space to build their skills and confidence.  Is also something that normally gets community acceptance/buy-in.</a:t>
            </a:r>
          </a:p>
          <a:p>
            <a:pPr marL="228600" indent="-228600">
              <a:buAutoNum type="arabicParenBoth"/>
            </a:pPr>
            <a:r>
              <a:rPr lang="en-GB" dirty="0">
                <a:sym typeface="Wingdings" pitchFamily="2" charset="2"/>
              </a:rPr>
              <a:t>E.g. reports and monitoring – including through paper templates or apps</a:t>
            </a:r>
          </a:p>
          <a:p>
            <a:pPr marL="228600" indent="-228600">
              <a:buAutoNum type="arabicParenBoth"/>
            </a:pPr>
            <a:r>
              <a:rPr lang="en-GB" dirty="0">
                <a:sym typeface="Wingdings" pitchFamily="2" charset="2"/>
              </a:rPr>
              <a:t>Women’s Coordination Network – see annex of main report</a:t>
            </a:r>
          </a:p>
          <a:p>
            <a:pPr marL="228600" indent="-228600">
              <a:buAutoNum type="arabicParenBoth"/>
            </a:pPr>
            <a:r>
              <a:rPr lang="en-GB" dirty="0">
                <a:sym typeface="Wingdings" pitchFamily="2" charset="2"/>
              </a:rPr>
              <a:t>Female staff is critical</a:t>
            </a:r>
          </a:p>
          <a:p>
            <a:pPr marL="228600" indent="-228600">
              <a:buAutoNum type="arabicParenBoth"/>
            </a:pPr>
            <a:endParaRPr lang="en-GB" dirty="0"/>
          </a:p>
          <a:p>
            <a:pPr marL="0" indent="0">
              <a:buNone/>
            </a:pPr>
            <a:r>
              <a:rPr lang="en-GB" dirty="0"/>
              <a:t>CAPACITIES AND RESOURCES</a:t>
            </a:r>
          </a:p>
          <a:p>
            <a:pPr marL="0" indent="0">
              <a:buNone/>
            </a:pPr>
            <a:r>
              <a:rPr lang="en-GB" dirty="0"/>
              <a:t>(7) CM should manage the plan, but may not be able to deliver all topics – work with other actors.</a:t>
            </a:r>
          </a:p>
          <a:p>
            <a:pPr marL="0" indent="0">
              <a:buNone/>
            </a:pPr>
            <a:r>
              <a:rPr lang="en-GB" dirty="0"/>
              <a:t>(8) CM should provide a ‘back stop’ to support external liaison </a:t>
            </a:r>
          </a:p>
          <a:p>
            <a:pPr marL="0" indent="0">
              <a:buNone/>
            </a:pPr>
            <a:r>
              <a:rPr lang="en-GB" dirty="0"/>
              <a:t>(9) E.g. phones and stationary, funding for community-led projects.  LLHs also important as can increase confidence, independence, networks, and cultural changes. However, risks involved in providing women leaders/committee members with resources or additional opportunities if community perceives them to be personally benefiting from their role to the exclusion of other more vulnerable community members.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9AEFDA-D5F4-714E-A66E-4ABF3AA9F9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99084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9AEFDA-D5F4-714E-A66E-4ABF3AA9F9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03714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9AEFDA-D5F4-714E-A66E-4ABF3AA9F9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9039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3</a:t>
            </a:fld>
            <a:endParaRPr lang="en-US" altLang="en-US"/>
          </a:p>
        </p:txBody>
      </p:sp>
    </p:spTree>
    <p:extLst>
      <p:ext uri="{BB962C8B-B14F-4D97-AF65-F5344CB8AC3E}">
        <p14:creationId xmlns:p14="http://schemas.microsoft.com/office/powerpoint/2010/main" val="37186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Tanzania, field work was restricted since the researcher could not obtain an entry permit to the camp.</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4</a:t>
            </a:fld>
            <a:endParaRPr lang="en-US" altLang="en-US"/>
          </a:p>
        </p:txBody>
      </p:sp>
    </p:spTree>
    <p:extLst>
      <p:ext uri="{BB962C8B-B14F-4D97-AF65-F5344CB8AC3E}">
        <p14:creationId xmlns:p14="http://schemas.microsoft.com/office/powerpoint/2010/main" val="242957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Iraq informal settlement: “Kilo 7”</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5</a:t>
            </a:fld>
            <a:endParaRPr lang="en-US" altLang="en-US"/>
          </a:p>
        </p:txBody>
      </p:sp>
    </p:spTree>
    <p:extLst>
      <p:ext uri="{BB962C8B-B14F-4D97-AF65-F5344CB8AC3E}">
        <p14:creationId xmlns:p14="http://schemas.microsoft.com/office/powerpoint/2010/main" val="328613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Informal Settlement in Afghanistan, Kabul</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6</a:t>
            </a:fld>
            <a:endParaRPr lang="en-US" altLang="en-US"/>
          </a:p>
        </p:txBody>
      </p:sp>
    </p:spTree>
    <p:extLst>
      <p:ext uri="{BB962C8B-B14F-4D97-AF65-F5344CB8AC3E}">
        <p14:creationId xmlns:p14="http://schemas.microsoft.com/office/powerpoint/2010/main" val="382684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Formal site in Afghanistan, Herat</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7</a:t>
            </a:fld>
            <a:endParaRPr lang="en-US" altLang="en-US"/>
          </a:p>
        </p:txBody>
      </p:sp>
    </p:spTree>
    <p:extLst>
      <p:ext uri="{BB962C8B-B14F-4D97-AF65-F5344CB8AC3E}">
        <p14:creationId xmlns:p14="http://schemas.microsoft.com/office/powerpoint/2010/main" val="353173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Kalobeyei</a:t>
            </a:r>
            <a:r>
              <a:rPr lang="en-GB" dirty="0"/>
              <a:t> Integrated Settlement in Kenya (linked to Kakuma Refugee Camp)</a:t>
            </a:r>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8</a:t>
            </a:fld>
            <a:endParaRPr lang="en-US" altLang="en-US"/>
          </a:p>
        </p:txBody>
      </p:sp>
    </p:spTree>
    <p:extLst>
      <p:ext uri="{BB962C8B-B14F-4D97-AF65-F5344CB8AC3E}">
        <p14:creationId xmlns:p14="http://schemas.microsoft.com/office/powerpoint/2010/main" val="280035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9AEFDA-D5F4-714E-A66E-4ABF3AA9F91A}" type="slidenum">
              <a:rPr lang="en-US" altLang="en-US" smtClean="0"/>
              <a:pPr>
                <a:defRPr/>
              </a:pPr>
              <a:t>9</a:t>
            </a:fld>
            <a:endParaRPr lang="en-US" altLang="en-US"/>
          </a:p>
        </p:txBody>
      </p:sp>
    </p:spTree>
    <p:extLst>
      <p:ext uri="{BB962C8B-B14F-4D97-AF65-F5344CB8AC3E}">
        <p14:creationId xmlns:p14="http://schemas.microsoft.com/office/powerpoint/2010/main" val="370089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9504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435101"/>
            <a:ext cx="5111750" cy="4495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lassholder for bilde 6"/>
          <p:cNvSpPr>
            <a:spLocks noGrp="1"/>
          </p:cNvSpPr>
          <p:nvPr>
            <p:ph type="pic" sz="quarter" idx="10"/>
          </p:nvPr>
        </p:nvSpPr>
        <p:spPr>
          <a:xfrm>
            <a:off x="5588000" y="1435100"/>
            <a:ext cx="3008313" cy="4495800"/>
          </a:xfrm>
        </p:spPr>
        <p:txBody>
          <a:bodyPr rtlCol="0">
            <a:normAutofit/>
          </a:bodyPr>
          <a:lstStyle/>
          <a:p>
            <a:pPr lvl="0"/>
            <a:endParaRPr lang="en-GB" noProof="0"/>
          </a:p>
        </p:txBody>
      </p:sp>
      <p:sp>
        <p:nvSpPr>
          <p:cNvPr id="6"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69007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868588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ktangel 5">
            <a:extLst>
              <a:ext uri="{FF2B5EF4-FFF2-40B4-BE49-F238E27FC236}">
                <a16:creationId xmlns:a16="http://schemas.microsoft.com/office/drawing/2014/main" id="{8673748F-4E53-6247-9580-7C14076F32D5}"/>
              </a:ext>
            </a:extLst>
          </p:cNvPr>
          <p:cNvSpPr/>
          <p:nvPr/>
        </p:nvSpPr>
        <p:spPr bwMode="auto">
          <a:xfrm>
            <a:off x="0" y="0"/>
            <a:ext cx="9144000" cy="6858000"/>
          </a:xfrm>
          <a:prstGeom prst="rect">
            <a:avLst/>
          </a:prstGeom>
          <a:solidFill>
            <a:schemeClr val="tx1">
              <a:lumMod val="85000"/>
              <a:lumOff val="15000"/>
              <a:alpha val="84999"/>
            </a:schemeClr>
          </a:solidFill>
          <a:ln w="12700" cap="flat" cmpd="sng" algn="ctr">
            <a:noFill/>
            <a:prstDash val="solid"/>
            <a:round/>
            <a:headEnd type="none" w="med" len="med"/>
            <a:tailEnd type="none" w="med" len="med"/>
          </a:ln>
          <a:effectLst/>
        </p:spPr>
        <p:txBody>
          <a:bodyPr/>
          <a:lstStyle/>
          <a:p>
            <a:pPr algn="ctr" defTabSz="914400" eaLnBrk="1" hangingPunct="1">
              <a:defRPr/>
            </a:pPr>
            <a:endParaRPr lang="nb-NO" sz="4200">
              <a:solidFill>
                <a:srgbClr val="FFFFFF"/>
              </a:solidFill>
              <a:latin typeface="Gill Sans" charset="0"/>
              <a:ea typeface="ヒラギノ角ゴ ProN W3" charset="-128"/>
              <a:cs typeface="ヒラギノ角ゴ ProN W3" charset="-128"/>
              <a:sym typeface="Gill Sans" charset="0"/>
            </a:endParaRPr>
          </a:p>
        </p:txBody>
      </p:sp>
      <p:cxnSp>
        <p:nvCxnSpPr>
          <p:cNvPr id="3" name="Rett linje 6">
            <a:extLst>
              <a:ext uri="{FF2B5EF4-FFF2-40B4-BE49-F238E27FC236}">
                <a16:creationId xmlns:a16="http://schemas.microsoft.com/office/drawing/2014/main" id="{754686B1-555B-BA40-B408-FE72B2CCD340}"/>
              </a:ext>
            </a:extLst>
          </p:cNvPr>
          <p:cNvCxnSpPr/>
          <p:nvPr/>
        </p:nvCxnSpPr>
        <p:spPr bwMode="auto">
          <a:xfrm flipH="1">
            <a:off x="1154113" y="4111625"/>
            <a:ext cx="6840537" cy="0"/>
          </a:xfrm>
          <a:prstGeom prst="line">
            <a:avLst/>
          </a:prstGeom>
          <a:gradFill rotWithShape="0">
            <a:gsLst>
              <a:gs pos="0">
                <a:srgbClr val="074EB3">
                  <a:alpha val="84999"/>
                </a:srgbClr>
              </a:gs>
              <a:gs pos="100000">
                <a:srgbClr val="0B3280">
                  <a:alpha val="84999"/>
                </a:srgbClr>
              </a:gs>
            </a:gsLst>
            <a:lin ang="5400000" scaled="1"/>
          </a:gradFill>
          <a:ln w="6350" cap="flat" cmpd="sng" algn="ctr">
            <a:solidFill>
              <a:schemeClr val="accent6"/>
            </a:solidFill>
            <a:prstDash val="solid"/>
            <a:round/>
            <a:headEnd type="none" w="med" len="med"/>
            <a:tailEnd type="none" w="med" len="med"/>
          </a:ln>
          <a:effectLst/>
        </p:spPr>
      </p:cxnSp>
      <p:pic>
        <p:nvPicPr>
          <p:cNvPr id="4" name="Bilde 8">
            <a:extLst>
              <a:ext uri="{FF2B5EF4-FFF2-40B4-BE49-F238E27FC236}">
                <a16:creationId xmlns:a16="http://schemas.microsoft.com/office/drawing/2014/main" id="{ADA06DFD-04DB-B044-8A2C-A15ECDD6C9D4}"/>
              </a:ext>
            </a:extLst>
          </p:cNvPr>
          <p:cNvPicPr>
            <a:picLocks noChangeAspect="1"/>
          </p:cNvPicPr>
          <p:nvPr/>
        </p:nvPicPr>
        <p:blipFill>
          <a:blip r:embed="rId2" cstate="screen">
            <a:extLst>
              <a:ext uri="{28A0092B-C50C-407E-A947-70E740481C1C}">
                <a14:useLocalDpi xmlns:a14="http://schemas.microsoft.com/office/drawing/2010/main"/>
              </a:ext>
            </a:extLst>
          </a:blip>
          <a:srcRect l="11351" t="12561" r="11171" b="17352"/>
          <a:stretch>
            <a:fillRect/>
          </a:stretch>
        </p:blipFill>
        <p:spPr bwMode="auto">
          <a:xfrm>
            <a:off x="3273425" y="1373188"/>
            <a:ext cx="262255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9">
            <a:extLst>
              <a:ext uri="{FF2B5EF4-FFF2-40B4-BE49-F238E27FC236}">
                <a16:creationId xmlns:a16="http://schemas.microsoft.com/office/drawing/2014/main" id="{72E9B19C-FB9E-1441-A665-BA27954A415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65463" y="4359275"/>
            <a:ext cx="30432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17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8010E8-B70D-0F4C-813E-0E8581CEA1D7}"/>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561AC21-7B79-024E-815E-D27D15E258F4}"/>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Bilde 1" descr="_mg_8029LR.jpg">
            <a:extLst>
              <a:ext uri="{FF2B5EF4-FFF2-40B4-BE49-F238E27FC236}">
                <a16:creationId xmlns:a16="http://schemas.microsoft.com/office/drawing/2014/main" id="{616D92F0-0E15-2343-B7A9-DC47E2CBF71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850" y="0"/>
            <a:ext cx="9213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kebent trekant 5">
            <a:extLst>
              <a:ext uri="{FF2B5EF4-FFF2-40B4-BE49-F238E27FC236}">
                <a16:creationId xmlns:a16="http://schemas.microsoft.com/office/drawing/2014/main" id="{59C5A92E-072D-4845-B742-9A42992ABF09}"/>
              </a:ext>
            </a:extLst>
          </p:cNvPr>
          <p:cNvSpPr>
            <a:spLocks noChangeArrowheads="1"/>
          </p:cNvSpPr>
          <p:nvPr/>
        </p:nvSpPr>
        <p:spPr bwMode="auto">
          <a:xfrm rot="10800000">
            <a:off x="996950" y="0"/>
            <a:ext cx="566738" cy="900113"/>
          </a:xfrm>
          <a:prstGeom prst="triangle">
            <a:avLst>
              <a:gd name="adj" fmla="val 50000"/>
            </a:avLst>
          </a:prstGeom>
          <a:solidFill>
            <a:srgbClr val="FF6600">
              <a:alpha val="94901"/>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nb-NO" altLang="en-US" sz="4200">
              <a:solidFill>
                <a:srgbClr val="FFFFFF"/>
              </a:solidFill>
              <a:latin typeface="Gill Sans" charset="0"/>
              <a:ea typeface="ヒラギノ角ゴ ProN W3" charset="-128"/>
              <a:sym typeface="Gill Sans" charset="0"/>
            </a:endParaRPr>
          </a:p>
        </p:txBody>
      </p:sp>
      <p:sp>
        <p:nvSpPr>
          <p:cNvPr id="9" name="Content Placeholder 2">
            <a:extLst>
              <a:ext uri="{FF2B5EF4-FFF2-40B4-BE49-F238E27FC236}">
                <a16:creationId xmlns:a16="http://schemas.microsoft.com/office/drawing/2014/main" id="{2BA11AC3-E281-F04F-A7E2-70C28529DBEF}"/>
              </a:ext>
            </a:extLst>
          </p:cNvPr>
          <p:cNvSpPr txBox="1">
            <a:spLocks/>
          </p:cNvSpPr>
          <p:nvPr/>
        </p:nvSpPr>
        <p:spPr>
          <a:xfrm>
            <a:off x="315913" y="1104900"/>
            <a:ext cx="2114550" cy="715963"/>
          </a:xfrm>
          <a:prstGeom prst="rect">
            <a:avLst/>
          </a:prstGeom>
          <a:solidFill>
            <a:srgbClr val="FF6600"/>
          </a:solidFill>
        </p:spPr>
        <p:txBody>
          <a:bodyPr>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defRPr/>
            </a:pPr>
            <a:endParaRPr lang="nb-NO" dirty="0">
              <a:solidFill>
                <a:srgbClr val="FFFFFF"/>
              </a:solidFill>
            </a:endParaRPr>
          </a:p>
        </p:txBody>
      </p:sp>
      <p:sp>
        <p:nvSpPr>
          <p:cNvPr id="10" name="Content Placeholder 2">
            <a:extLst>
              <a:ext uri="{FF2B5EF4-FFF2-40B4-BE49-F238E27FC236}">
                <a16:creationId xmlns:a16="http://schemas.microsoft.com/office/drawing/2014/main" id="{8A735754-6971-234D-B071-9C5FA170CDC6}"/>
              </a:ext>
            </a:extLst>
          </p:cNvPr>
          <p:cNvSpPr txBox="1">
            <a:spLocks/>
          </p:cNvSpPr>
          <p:nvPr/>
        </p:nvSpPr>
        <p:spPr>
          <a:xfrm>
            <a:off x="323850" y="2135188"/>
            <a:ext cx="2116138" cy="2255837"/>
          </a:xfrm>
          <a:prstGeom prst="rect">
            <a:avLst/>
          </a:prstGeom>
          <a:solidFill>
            <a:srgbClr val="FF6600"/>
          </a:solidFill>
        </p:spPr>
        <p:txBody>
          <a:bodyPr>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defRPr/>
            </a:pPr>
            <a:endParaRPr lang="nb-NO" dirty="0">
              <a:solidFill>
                <a:prstClr val="white"/>
              </a:solidFill>
            </a:endParaRPr>
          </a:p>
        </p:txBody>
      </p:sp>
      <p:sp>
        <p:nvSpPr>
          <p:cNvPr id="2" name="Title 1"/>
          <p:cNvSpPr>
            <a:spLocks noGrp="1"/>
          </p:cNvSpPr>
          <p:nvPr>
            <p:ph type="title"/>
          </p:nvPr>
        </p:nvSpPr>
        <p:spPr>
          <a:xfrm>
            <a:off x="822960" y="5074920"/>
            <a:ext cx="7584948" cy="822960"/>
          </a:xfrm>
          <a:prstGeom prst="rect">
            <a:avLst/>
          </a:prstGeo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60" y="5907023"/>
            <a:ext cx="7584948" cy="594360"/>
          </a:xfrm>
        </p:spPr>
        <p:txBody>
          <a:bodyPr tIns="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4">
            <a:extLst>
              <a:ext uri="{FF2B5EF4-FFF2-40B4-BE49-F238E27FC236}">
                <a16:creationId xmlns:a16="http://schemas.microsoft.com/office/drawing/2014/main" id="{68581CCC-29A7-434A-AB94-A9166999963D}"/>
              </a:ext>
            </a:extLst>
          </p:cNvPr>
          <p:cNvSpPr>
            <a:spLocks noGrp="1"/>
          </p:cNvSpPr>
          <p:nvPr>
            <p:ph type="dt" sz="half" idx="10"/>
          </p:nvPr>
        </p:nvSpPr>
        <p:spPr>
          <a:xfrm>
            <a:off x="822325" y="6459538"/>
            <a:ext cx="1854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1F830600-5D04-6243-8FD1-69CD2AFF4BC7}" type="datetime1">
              <a:rPr lang="en-US" altLang="en-US"/>
              <a:pPr>
                <a:defRPr/>
              </a:pPr>
              <a:t>08-Nov-19</a:t>
            </a:fld>
            <a:endParaRPr lang="en-US" altLang="en-US"/>
          </a:p>
        </p:txBody>
      </p:sp>
      <p:sp>
        <p:nvSpPr>
          <p:cNvPr id="12" name="Footer Placeholder 5">
            <a:extLst>
              <a:ext uri="{FF2B5EF4-FFF2-40B4-BE49-F238E27FC236}">
                <a16:creationId xmlns:a16="http://schemas.microsoft.com/office/drawing/2014/main" id="{73865445-452B-5548-96A6-1BFBEFE9887A}"/>
              </a:ext>
            </a:extLst>
          </p:cNvPr>
          <p:cNvSpPr>
            <a:spLocks noGrp="1"/>
          </p:cNvSpPr>
          <p:nvPr>
            <p:ph type="ftr" sz="quarter" idx="11"/>
          </p:nvPr>
        </p:nvSpPr>
        <p:spPr>
          <a:xfrm>
            <a:off x="2765425" y="6459538"/>
            <a:ext cx="3616325" cy="365125"/>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n-US"/>
          </a:p>
        </p:txBody>
      </p:sp>
      <p:sp>
        <p:nvSpPr>
          <p:cNvPr id="13" name="Slide Number Placeholder 6">
            <a:extLst>
              <a:ext uri="{FF2B5EF4-FFF2-40B4-BE49-F238E27FC236}">
                <a16:creationId xmlns:a16="http://schemas.microsoft.com/office/drawing/2014/main" id="{B8872BF9-D760-F045-9F31-C3AFA5E5388D}"/>
              </a:ext>
            </a:extLst>
          </p:cNvPr>
          <p:cNvSpPr>
            <a:spLocks noGrp="1"/>
          </p:cNvSpPr>
          <p:nvPr>
            <p:ph type="sldNum" sz="quarter" idx="12"/>
          </p:nvPr>
        </p:nvSpPr>
        <p:spPr>
          <a:xfrm>
            <a:off x="7424738" y="6459538"/>
            <a:ext cx="9842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303505A9-84ED-C844-8DCA-2A28AE546C80}" type="slidenum">
              <a:rPr lang="en-US" altLang="en-US"/>
              <a:pPr>
                <a:defRPr/>
              </a:pPr>
              <a:t>‹#›</a:t>
            </a:fld>
            <a:endParaRPr lang="en-US" altLang="en-US"/>
          </a:p>
        </p:txBody>
      </p:sp>
    </p:spTree>
    <p:extLst>
      <p:ext uri="{BB962C8B-B14F-4D97-AF65-F5344CB8AC3E}">
        <p14:creationId xmlns:p14="http://schemas.microsoft.com/office/powerpoint/2010/main" val="32068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9"/>
                                        </p:tgtEl>
                                        <p:attrNameLst>
                                          <p:attrName>fillcolor</p:attrName>
                                        </p:attrNameLst>
                                      </p:cBhvr>
                                      <p:to>
                                        <a:srgbClr val="325461"/>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0"/>
                                        </p:tgtEl>
                                        <p:attrNameLst>
                                          <p:attrName>fillcolor</p:attrName>
                                        </p:attrNameLst>
                                      </p:cBhvr>
                                      <p:to>
                                        <a:srgbClr val="325461"/>
                                      </p:to>
                                    </p:animClr>
                                    <p:set>
                                      <p:cBhvr>
                                        <p:cTn id="11" dur="2000" fill="hold"/>
                                        <p:tgtEl>
                                          <p:spTgt spid="10"/>
                                        </p:tgtEl>
                                        <p:attrNameLst>
                                          <p:attrName>fill.type</p:attrName>
                                        </p:attrNameLst>
                                      </p:cBhvr>
                                      <p:to>
                                        <p:strVal val="solid"/>
                                      </p:to>
                                    </p:set>
                                    <p:set>
                                      <p:cBhvr>
                                        <p:cTn id="12"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kebent trekant 5">
            <a:extLst>
              <a:ext uri="{FF2B5EF4-FFF2-40B4-BE49-F238E27FC236}">
                <a16:creationId xmlns:a16="http://schemas.microsoft.com/office/drawing/2014/main" id="{DE513853-9616-4F4F-83E6-4E1E63C51A53}"/>
              </a:ext>
            </a:extLst>
          </p:cNvPr>
          <p:cNvSpPr>
            <a:spLocks noChangeArrowheads="1"/>
          </p:cNvSpPr>
          <p:nvPr/>
        </p:nvSpPr>
        <p:spPr bwMode="auto">
          <a:xfrm rot="5400000">
            <a:off x="125413" y="401637"/>
            <a:ext cx="755650" cy="1006475"/>
          </a:xfrm>
          <a:prstGeom prst="triangle">
            <a:avLst>
              <a:gd name="adj" fmla="val 50000"/>
            </a:avLst>
          </a:prstGeom>
          <a:solidFill>
            <a:srgbClr val="FF6600">
              <a:alpha val="94901"/>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nb-NO" altLang="en-US" sz="4200">
              <a:solidFill>
                <a:srgbClr val="FFFFFF"/>
              </a:solidFill>
              <a:latin typeface="Gill Sans" charset="0"/>
              <a:ea typeface="ヒラギノ角ゴ ProN W3" charset="-128"/>
              <a:sym typeface="Gill Sans" charset="0"/>
            </a:endParaRPr>
          </a:p>
        </p:txBody>
      </p:sp>
      <p:sp>
        <p:nvSpPr>
          <p:cNvPr id="2" name="Title 1"/>
          <p:cNvSpPr>
            <a:spLocks noGrp="1"/>
          </p:cNvSpPr>
          <p:nvPr>
            <p:ph type="title"/>
          </p:nvPr>
        </p:nvSpPr>
        <p:spPr>
          <a:xfrm>
            <a:off x="1234782" y="274638"/>
            <a:ext cx="7452018" cy="1143000"/>
          </a:xfrm>
          <a:prstGeom prst="rect">
            <a:avLst/>
          </a:prstGeom>
        </p:spPr>
        <p:txBody>
          <a:bodyPr/>
          <a:lstStyle>
            <a:lvl1pPr algn="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644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BA684DEA-8325-1C40-9483-B6B3B4544A9E}"/>
              </a:ext>
            </a:extLst>
          </p:cNvPr>
          <p:cNvSpPr txBox="1"/>
          <p:nvPr/>
        </p:nvSpPr>
        <p:spPr>
          <a:xfrm>
            <a:off x="0" y="0"/>
            <a:ext cx="9144000" cy="6188075"/>
          </a:xfrm>
          <a:prstGeom prst="rect">
            <a:avLst/>
          </a:prstGeom>
          <a:solidFill>
            <a:schemeClr val="tx1">
              <a:lumMod val="75000"/>
              <a:lumOff val="25000"/>
            </a:schemeClr>
          </a:solidFill>
        </p:spPr>
        <p:txBody>
          <a:bodyPr>
            <a:spAutoFit/>
          </a:bodyPr>
          <a:lstStyle/>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a:p>
            <a:pPr eaLnBrk="1" hangingPunct="1">
              <a:defRPr/>
            </a:pPr>
            <a:endParaRPr lang="en-US" dirty="0">
              <a:solidFill>
                <a:prstClr val="black"/>
              </a:solidFill>
              <a:latin typeface="Calibri"/>
              <a:ea typeface="ＭＳ Ｐゴシック" charset="0"/>
              <a:cs typeface="Arial" charset="0"/>
            </a:endParaRPr>
          </a:p>
        </p:txBody>
      </p:sp>
      <p:sp>
        <p:nvSpPr>
          <p:cNvPr id="2" name="Title 1"/>
          <p:cNvSpPr>
            <a:spLocks noGrp="1"/>
          </p:cNvSpPr>
          <p:nvPr>
            <p:ph type="title"/>
          </p:nvPr>
        </p:nvSpPr>
        <p:spPr>
          <a:xfrm>
            <a:off x="922839" y="3998243"/>
            <a:ext cx="7772400" cy="1362075"/>
          </a:xfrm>
          <a:prstGeom prst="rect">
            <a:avLst/>
          </a:prstGeom>
        </p:spPr>
        <p:txBody>
          <a:bodyPr anchor="t"/>
          <a:lstStyle>
            <a:lvl1pPr algn="l">
              <a:defRPr sz="4000" b="1" cap="all">
                <a:solidFill>
                  <a:srgbClr val="FF6600"/>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922839" y="2498056"/>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21365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80062B-A165-6F4A-84AB-CBEEC051EE7F}"/>
              </a:ext>
            </a:extLst>
          </p:cNvPr>
          <p:cNvSpPr/>
          <p:nvPr/>
        </p:nvSpPr>
        <p:spPr>
          <a:xfrm>
            <a:off x="0" y="0"/>
            <a:ext cx="3038475"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Bilde 1">
            <a:extLst>
              <a:ext uri="{FF2B5EF4-FFF2-40B4-BE49-F238E27FC236}">
                <a16:creationId xmlns:a16="http://schemas.microsoft.com/office/drawing/2014/main" id="{B144AACE-9DB2-1042-A1A2-B49DEEC0AF9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6113" y="5334000"/>
            <a:ext cx="15906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13">
            <a:extLst>
              <a:ext uri="{FF2B5EF4-FFF2-40B4-BE49-F238E27FC236}">
                <a16:creationId xmlns:a16="http://schemas.microsoft.com/office/drawing/2014/main" id="{48A10EED-1AF8-234A-AAFF-A9B292220396}"/>
              </a:ext>
            </a:extLst>
          </p:cNvPr>
          <p:cNvPicPr>
            <a:picLocks noChangeAspect="1"/>
          </p:cNvPicPr>
          <p:nvPr/>
        </p:nvPicPr>
        <p:blipFill>
          <a:blip r:embed="rId3" cstate="screen">
            <a:extLst>
              <a:ext uri="{28A0092B-C50C-407E-A947-70E740481C1C}">
                <a14:useLocalDpi xmlns:a14="http://schemas.microsoft.com/office/drawing/2010/main"/>
              </a:ext>
            </a:extLst>
          </a:blip>
          <a:srcRect l="9329" t="10356" r="9612" b="59802"/>
          <a:stretch>
            <a:fillRect/>
          </a:stretch>
        </p:blipFill>
        <p:spPr bwMode="auto">
          <a:xfrm>
            <a:off x="6875463" y="6237288"/>
            <a:ext cx="17827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900" y="594359"/>
            <a:ext cx="24003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329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1069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cap="all">
                <a:latin typeface="Arial Unicode MS"/>
                <a:cs typeface="Arial Unicode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cap="all">
                <a:latin typeface="Arial Unicode MS"/>
                <a:cs typeface="Arial Unicode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6600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377353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66632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475AC5E4-1F8D-1F48-A31C-030CD389D5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27" name="Bilde 6">
            <a:extLst>
              <a:ext uri="{FF2B5EF4-FFF2-40B4-BE49-F238E27FC236}">
                <a16:creationId xmlns:a16="http://schemas.microsoft.com/office/drawing/2014/main" id="{C3834A44-9E0F-8948-9220-0E117F0C889A}"/>
              </a:ext>
            </a:extLst>
          </p:cNvPr>
          <p:cNvPicPr>
            <a:picLocks noChangeAspect="1"/>
          </p:cNvPicPr>
          <p:nvPr/>
        </p:nvPicPr>
        <p:blipFill>
          <a:blip r:embed="rId15" cstate="screen">
            <a:extLst>
              <a:ext uri="{28A0092B-C50C-407E-A947-70E740481C1C}">
                <a14:useLocalDpi xmlns:a14="http://schemas.microsoft.com/office/drawing/2010/main"/>
              </a:ext>
            </a:extLst>
          </a:blip>
          <a:srcRect l="9329" t="10356" r="9612" b="59802"/>
          <a:stretch>
            <a:fillRect/>
          </a:stretch>
        </p:blipFill>
        <p:spPr bwMode="auto">
          <a:xfrm>
            <a:off x="6875463" y="6246813"/>
            <a:ext cx="17827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Rett linje 9">
            <a:extLst>
              <a:ext uri="{FF2B5EF4-FFF2-40B4-BE49-F238E27FC236}">
                <a16:creationId xmlns:a16="http://schemas.microsoft.com/office/drawing/2014/main" id="{09F04171-3CA0-6D40-BE0D-16088F2C99EB}"/>
              </a:ext>
            </a:extLst>
          </p:cNvPr>
          <p:cNvCxnSpPr/>
          <p:nvPr/>
        </p:nvCxnSpPr>
        <p:spPr bwMode="auto">
          <a:xfrm>
            <a:off x="0" y="6175375"/>
            <a:ext cx="9144000" cy="0"/>
          </a:xfrm>
          <a:prstGeom prst="line">
            <a:avLst/>
          </a:prstGeom>
          <a:gradFill rotWithShape="0">
            <a:gsLst>
              <a:gs pos="0">
                <a:srgbClr val="074EB3">
                  <a:alpha val="84999"/>
                </a:srgbClr>
              </a:gs>
              <a:gs pos="100000">
                <a:srgbClr val="0B3280">
                  <a:alpha val="84999"/>
                </a:srgbClr>
              </a:gs>
            </a:gsLst>
            <a:lin ang="5400000" scaled="1"/>
          </a:gradFill>
          <a:ln w="3175" cap="flat" cmpd="sng" algn="ctr">
            <a:solidFill>
              <a:schemeClr val="accent6">
                <a:lumMod val="75000"/>
              </a:schemeClr>
            </a:solidFill>
            <a:prstDash val="solid"/>
            <a:round/>
            <a:headEnd type="none" w="med" len="med"/>
            <a:tailEnd type="none" w="med" len="med"/>
          </a:ln>
          <a:effectLst/>
        </p:spPr>
      </p:cxnSp>
      <p:pic>
        <p:nvPicPr>
          <p:cNvPr id="1029" name="Bilde 10" descr="Rights respected grey.pdf">
            <a:extLst>
              <a:ext uri="{FF2B5EF4-FFF2-40B4-BE49-F238E27FC236}">
                <a16:creationId xmlns:a16="http://schemas.microsoft.com/office/drawing/2014/main" id="{7357B5DB-0876-1F47-AB2D-8B2C8B498775}"/>
              </a:ext>
            </a:extLst>
          </p:cNvPr>
          <p:cNvPicPr>
            <a:picLocks noChangeAspect="1"/>
          </p:cNvPicPr>
          <p:nvPr/>
        </p:nvPicPr>
        <p:blipFill>
          <a:blip r:embed="rId16" cstate="screen">
            <a:extLst>
              <a:ext uri="{28A0092B-C50C-407E-A947-70E740481C1C}">
                <a14:useLocalDpi xmlns:a14="http://schemas.microsoft.com/office/drawing/2010/main"/>
              </a:ext>
            </a:extLst>
          </a:blip>
          <a:srcRect l="3493" t="47484" r="7745" b="43205"/>
          <a:stretch>
            <a:fillRect/>
          </a:stretch>
        </p:blipFill>
        <p:spPr bwMode="auto">
          <a:xfrm>
            <a:off x="425450" y="6403975"/>
            <a:ext cx="3082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a:extLst>
              <a:ext uri="{FF2B5EF4-FFF2-40B4-BE49-F238E27FC236}">
                <a16:creationId xmlns:a16="http://schemas.microsoft.com/office/drawing/2014/main" id="{10D08065-3D4B-5F4B-B57D-3A5F2B17CCB6}"/>
              </a:ext>
            </a:extLst>
          </p:cNvPr>
          <p:cNvSpPr>
            <a:spLocks noChangeArrowheads="1"/>
          </p:cNvSpPr>
          <p:nvPr/>
        </p:nvSpPr>
        <p:spPr bwMode="auto">
          <a:xfrm>
            <a:off x="0" y="6748463"/>
            <a:ext cx="9144000" cy="119062"/>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nb-NO">
              <a:solidFill>
                <a:prstClr val="white"/>
              </a:solidFill>
            </a:endParaRPr>
          </a:p>
        </p:txBody>
      </p:sp>
      <p:sp>
        <p:nvSpPr>
          <p:cNvPr id="1031" name="Title Placeholder 1">
            <a:extLst>
              <a:ext uri="{FF2B5EF4-FFF2-40B4-BE49-F238E27FC236}">
                <a16:creationId xmlns:a16="http://schemas.microsoft.com/office/drawing/2014/main" id="{5DE6D35D-1667-FF4D-B4BF-667C4510B21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sdfsdfjksndfksdhfj</a:t>
            </a:r>
            <a:endParaRPr lang="en-US" altLang="en-US"/>
          </a:p>
        </p:txBody>
      </p:sp>
    </p:spTree>
  </p:cSld>
  <p:clrMap bg1="lt1" tx1="dk1" bg2="lt2" tx2="dk2" accent1="accent1" accent2="accent2" accent3="accent3" accent4="accent4" accent5="accent5" accent6="accent6" hlink="hlink" folHlink="folHlink"/>
  <p:sldLayoutIdLst>
    <p:sldLayoutId id="2147484816" r:id="rId1"/>
    <p:sldLayoutId id="2147484824" r:id="rId2"/>
    <p:sldLayoutId id="2147484825" r:id="rId3"/>
    <p:sldLayoutId id="2147484826" r:id="rId4"/>
    <p:sldLayoutId id="2147484817" r:id="rId5"/>
    <p:sldLayoutId id="2147484818" r:id="rId6"/>
    <p:sldLayoutId id="2147484819" r:id="rId7"/>
    <p:sldLayoutId id="2147484820" r:id="rId8"/>
    <p:sldLayoutId id="2147484821" r:id="rId9"/>
    <p:sldLayoutId id="2147484822" r:id="rId10"/>
    <p:sldLayoutId id="2147484823" r:id="rId11"/>
    <p:sldLayoutId id="2147484827" r:id="rId12"/>
    <p:sldLayoutId id="2147484828" r:id="rId13"/>
  </p:sldLayoutIdLst>
  <p:txStyles>
    <p:titleStyle>
      <a:lvl1pPr algn="ctr" defTabSz="457200" rtl="0" eaLnBrk="0" fontAlgn="base" hangingPunct="0">
        <a:spcBef>
          <a:spcPct val="0"/>
        </a:spcBef>
        <a:spcAft>
          <a:spcPct val="0"/>
        </a:spcAft>
        <a:defRPr sz="4400" kern="1200">
          <a:solidFill>
            <a:srgbClr val="404040"/>
          </a:solidFill>
          <a:latin typeface="Franklin Gothic Book"/>
          <a:ea typeface="MS PGothic" panose="020B0600070205080204" pitchFamily="34" charset="-128"/>
          <a:cs typeface="Franklin Gothic Book"/>
        </a:defRPr>
      </a:lvl1pPr>
      <a:lvl2pPr algn="ctr" defTabSz="457200" rtl="0" eaLnBrk="0" fontAlgn="base" hangingPunct="0">
        <a:spcBef>
          <a:spcPct val="0"/>
        </a:spcBef>
        <a:spcAft>
          <a:spcPct val="0"/>
        </a:spcAft>
        <a:defRPr sz="4400">
          <a:solidFill>
            <a:srgbClr val="404040"/>
          </a:solidFill>
          <a:latin typeface="Franklin Gothic Book" charset="0"/>
          <a:ea typeface="MS PGothic" panose="020B0600070205080204" pitchFamily="34" charset="-128"/>
          <a:cs typeface="Franklin Gothic Book" panose="020B0503020102020204" pitchFamily="34" charset="0"/>
        </a:defRPr>
      </a:lvl2pPr>
      <a:lvl3pPr algn="ctr" defTabSz="457200" rtl="0" eaLnBrk="0" fontAlgn="base" hangingPunct="0">
        <a:spcBef>
          <a:spcPct val="0"/>
        </a:spcBef>
        <a:spcAft>
          <a:spcPct val="0"/>
        </a:spcAft>
        <a:defRPr sz="4400">
          <a:solidFill>
            <a:srgbClr val="404040"/>
          </a:solidFill>
          <a:latin typeface="Franklin Gothic Book" charset="0"/>
          <a:ea typeface="MS PGothic" panose="020B0600070205080204" pitchFamily="34" charset="-128"/>
          <a:cs typeface="Franklin Gothic Book" panose="020B0503020102020204" pitchFamily="34" charset="0"/>
        </a:defRPr>
      </a:lvl3pPr>
      <a:lvl4pPr algn="ctr" defTabSz="457200" rtl="0" eaLnBrk="0" fontAlgn="base" hangingPunct="0">
        <a:spcBef>
          <a:spcPct val="0"/>
        </a:spcBef>
        <a:spcAft>
          <a:spcPct val="0"/>
        </a:spcAft>
        <a:defRPr sz="4400">
          <a:solidFill>
            <a:srgbClr val="404040"/>
          </a:solidFill>
          <a:latin typeface="Franklin Gothic Book" charset="0"/>
          <a:ea typeface="MS PGothic" panose="020B0600070205080204" pitchFamily="34" charset="-128"/>
          <a:cs typeface="Franklin Gothic Book" panose="020B0503020102020204" pitchFamily="34" charset="0"/>
        </a:defRPr>
      </a:lvl4pPr>
      <a:lvl5pPr algn="ctr" defTabSz="457200" rtl="0" eaLnBrk="0" fontAlgn="base" hangingPunct="0">
        <a:spcBef>
          <a:spcPct val="0"/>
        </a:spcBef>
        <a:spcAft>
          <a:spcPct val="0"/>
        </a:spcAft>
        <a:defRPr sz="4400">
          <a:solidFill>
            <a:srgbClr val="404040"/>
          </a:solidFill>
          <a:latin typeface="Franklin Gothic Book" charset="0"/>
          <a:ea typeface="MS PGothic" panose="020B0600070205080204" pitchFamily="34" charset="-128"/>
          <a:cs typeface="Franklin Gothic Book" panose="020B0503020102020204" pitchFamily="34" charset="0"/>
        </a:defRPr>
      </a:lvl5pPr>
      <a:lvl6pPr marL="457200" algn="ctr" defTabSz="457200" rtl="0" fontAlgn="base">
        <a:spcBef>
          <a:spcPct val="0"/>
        </a:spcBef>
        <a:spcAft>
          <a:spcPct val="0"/>
        </a:spcAft>
        <a:defRPr sz="4400">
          <a:solidFill>
            <a:srgbClr val="404040"/>
          </a:solidFill>
          <a:latin typeface="Franklin Gothic Book" charset="0"/>
          <a:ea typeface="ＭＳ Ｐゴシック" charset="0"/>
        </a:defRPr>
      </a:lvl6pPr>
      <a:lvl7pPr marL="914400" algn="ctr" defTabSz="457200" rtl="0" fontAlgn="base">
        <a:spcBef>
          <a:spcPct val="0"/>
        </a:spcBef>
        <a:spcAft>
          <a:spcPct val="0"/>
        </a:spcAft>
        <a:defRPr sz="4400">
          <a:solidFill>
            <a:srgbClr val="404040"/>
          </a:solidFill>
          <a:latin typeface="Franklin Gothic Book" charset="0"/>
          <a:ea typeface="ＭＳ Ｐゴシック" charset="0"/>
        </a:defRPr>
      </a:lvl7pPr>
      <a:lvl8pPr marL="1371600" algn="ctr" defTabSz="457200" rtl="0" fontAlgn="base">
        <a:spcBef>
          <a:spcPct val="0"/>
        </a:spcBef>
        <a:spcAft>
          <a:spcPct val="0"/>
        </a:spcAft>
        <a:defRPr sz="4400">
          <a:solidFill>
            <a:srgbClr val="404040"/>
          </a:solidFill>
          <a:latin typeface="Franklin Gothic Book" charset="0"/>
          <a:ea typeface="ＭＳ Ｐゴシック" charset="0"/>
        </a:defRPr>
      </a:lvl8pPr>
      <a:lvl9pPr marL="1828800" algn="ctr" defTabSz="457200" rtl="0" fontAlgn="base">
        <a:spcBef>
          <a:spcPct val="0"/>
        </a:spcBef>
        <a:spcAft>
          <a:spcPct val="0"/>
        </a:spcAft>
        <a:defRPr sz="4400">
          <a:solidFill>
            <a:srgbClr val="404040"/>
          </a:solidFill>
          <a:latin typeface="Franklin Gothic Book" charset="0"/>
          <a:ea typeface="ＭＳ Ｐゴシック" charset="0"/>
        </a:defRPr>
      </a:lvl9pPr>
    </p:titleStyle>
    <p:bodyStyle>
      <a:lvl1pPr marL="342900" indent="-342900" algn="l" defTabSz="457200" rtl="0" eaLnBrk="0" fontAlgn="base" hangingPunct="0">
        <a:spcBef>
          <a:spcPct val="20000"/>
        </a:spcBef>
        <a:spcAft>
          <a:spcPct val="0"/>
        </a:spcAft>
        <a:buClr>
          <a:srgbClr val="FF6600"/>
        </a:buClr>
        <a:buFont typeface="Wingdings" pitchFamily="2" charset="2"/>
        <a:buChar char="§"/>
        <a:defRPr sz="3200" kern="1200">
          <a:solidFill>
            <a:srgbClr val="404040"/>
          </a:solidFill>
          <a:latin typeface="Franklin Gothic Book"/>
          <a:ea typeface="MS PGothic" panose="020B0600070205080204" pitchFamily="34" charset="-128"/>
          <a:cs typeface="Franklin Gothic Book"/>
        </a:defRPr>
      </a:lvl1pPr>
      <a:lvl2pPr marL="742950" indent="-285750" algn="l" defTabSz="457200" rtl="0" eaLnBrk="0" fontAlgn="base" hangingPunct="0">
        <a:spcBef>
          <a:spcPct val="20000"/>
        </a:spcBef>
        <a:spcAft>
          <a:spcPct val="0"/>
        </a:spcAft>
        <a:buClr>
          <a:srgbClr val="FF6600"/>
        </a:buClr>
        <a:buFont typeface="Wingdings" pitchFamily="2" charset="2"/>
        <a:buChar char="§"/>
        <a:defRPr sz="2800" kern="1200">
          <a:solidFill>
            <a:srgbClr val="404040"/>
          </a:solidFill>
          <a:latin typeface="Franklin Gothic Book"/>
          <a:ea typeface="MS PGothic" panose="020B0600070205080204" pitchFamily="34" charset="-128"/>
          <a:cs typeface="Franklin Gothic Book"/>
        </a:defRPr>
      </a:lvl2pPr>
      <a:lvl3pPr marL="1143000" indent="-228600" algn="l" defTabSz="457200" rtl="0" eaLnBrk="0" fontAlgn="base" hangingPunct="0">
        <a:spcBef>
          <a:spcPct val="20000"/>
        </a:spcBef>
        <a:spcAft>
          <a:spcPct val="0"/>
        </a:spcAft>
        <a:buClr>
          <a:srgbClr val="FF6600"/>
        </a:buClr>
        <a:buFont typeface="Wingdings" pitchFamily="2" charset="2"/>
        <a:buChar char="§"/>
        <a:defRPr sz="2400" kern="1200">
          <a:solidFill>
            <a:srgbClr val="404040"/>
          </a:solidFill>
          <a:latin typeface="Franklin Gothic Book"/>
          <a:ea typeface="MS PGothic" panose="020B0600070205080204" pitchFamily="34" charset="-128"/>
          <a:cs typeface="Franklin Gothic Book"/>
        </a:defRPr>
      </a:lvl3pPr>
      <a:lvl4pPr marL="1600200" indent="-228600" algn="l" defTabSz="457200" rtl="0" eaLnBrk="0" fontAlgn="base" hangingPunct="0">
        <a:spcBef>
          <a:spcPct val="20000"/>
        </a:spcBef>
        <a:spcAft>
          <a:spcPct val="0"/>
        </a:spcAft>
        <a:buClr>
          <a:srgbClr val="FF6600"/>
        </a:buClr>
        <a:buFont typeface="Wingdings" pitchFamily="2" charset="2"/>
        <a:buChar char="§"/>
        <a:defRPr sz="2000" kern="1200">
          <a:solidFill>
            <a:srgbClr val="404040"/>
          </a:solidFill>
          <a:latin typeface="Franklin Gothic Book"/>
          <a:ea typeface="MS PGothic" panose="020B0600070205080204" pitchFamily="34" charset="-128"/>
          <a:cs typeface="Franklin Gothic Book"/>
        </a:defRPr>
      </a:lvl4pPr>
      <a:lvl5pPr marL="2057400" indent="-228600" algn="l" defTabSz="457200" rtl="0" eaLnBrk="0" fontAlgn="base" hangingPunct="0">
        <a:spcBef>
          <a:spcPct val="20000"/>
        </a:spcBef>
        <a:spcAft>
          <a:spcPct val="0"/>
        </a:spcAft>
        <a:buClr>
          <a:srgbClr val="FF6600"/>
        </a:buClr>
        <a:buFont typeface="Wingdings" pitchFamily="2" charset="2"/>
        <a:buChar char="§"/>
        <a:defRPr sz="2000" kern="1200">
          <a:solidFill>
            <a:srgbClr val="404040"/>
          </a:solidFill>
          <a:latin typeface="Franklin Gothic Book"/>
          <a:ea typeface="MS PGothic" panose="020B0600070205080204" pitchFamily="34" charset="-128"/>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8.jpe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8.jpe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3.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6.png"/><Relationship Id="rId7"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9.png"/><Relationship Id="rId7"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60.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9394DE-BC3A-084E-B581-465D29F7F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ounded Rectangle 5">
            <a:extLst>
              <a:ext uri="{FF2B5EF4-FFF2-40B4-BE49-F238E27FC236}">
                <a16:creationId xmlns:a16="http://schemas.microsoft.com/office/drawing/2014/main" id="{A43F9936-5378-C64D-9D1E-064BFE434D8F}"/>
              </a:ext>
            </a:extLst>
          </p:cNvPr>
          <p:cNvSpPr/>
          <p:nvPr/>
        </p:nvSpPr>
        <p:spPr>
          <a:xfrm>
            <a:off x="0" y="0"/>
            <a:ext cx="9144000" cy="1371600"/>
          </a:xfrm>
          <a:prstGeom prst="roundRect">
            <a:avLst/>
          </a:prstGeom>
          <a:solidFill>
            <a:schemeClr val="bg1">
              <a:alpha val="89804"/>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lumMod val="50000"/>
                    <a:lumOff val="50000"/>
                  </a:schemeClr>
                </a:solidFill>
                <a:latin typeface="Franklin Gothic Book" panose="020B0503020102020204" pitchFamily="34" charset="0"/>
              </a:rPr>
              <a:t>Women’s Participation Research: </a:t>
            </a:r>
          </a:p>
          <a:p>
            <a:pPr algn="ctr"/>
            <a:r>
              <a:rPr lang="en-US" sz="2800" dirty="0">
                <a:solidFill>
                  <a:schemeClr val="tx1">
                    <a:lumMod val="50000"/>
                    <a:lumOff val="50000"/>
                  </a:schemeClr>
                </a:solidFill>
                <a:latin typeface="Franklin Gothic Book" panose="020B0503020102020204" pitchFamily="34" charset="0"/>
              </a:rPr>
              <a:t>The Role of Displaced Women in Coordination</a:t>
            </a:r>
          </a:p>
          <a:p>
            <a:pPr lvl="0" algn="ctr">
              <a:spcBef>
                <a:spcPct val="20000"/>
              </a:spcBef>
              <a:buClr>
                <a:srgbClr val="FF6600"/>
              </a:buClr>
            </a:pPr>
            <a:r>
              <a:rPr lang="en-US" sz="1600" dirty="0">
                <a:solidFill>
                  <a:schemeClr val="tx1">
                    <a:lumMod val="50000"/>
                    <a:lumOff val="50000"/>
                  </a:schemeClr>
                </a:solidFill>
                <a:latin typeface="Franklin Gothic Book" panose="020B0503020102020204" pitchFamily="34" charset="0"/>
              </a:rPr>
              <a:t> </a:t>
            </a:r>
            <a:r>
              <a:rPr lang="en-US" dirty="0">
                <a:solidFill>
                  <a:prstClr val="black">
                    <a:tint val="75000"/>
                  </a:prstClr>
                </a:solidFill>
                <a:latin typeface="Franklin Gothic Book"/>
                <a:ea typeface="MS PGothic" panose="020B0600070205080204" pitchFamily="34" charset="-128"/>
              </a:rPr>
              <a:t>Anna Hirsch-Holland, November 2019</a:t>
            </a:r>
            <a:endParaRPr lang="en-US" sz="1600" dirty="0">
              <a:solidFill>
                <a:prstClr val="black">
                  <a:tint val="75000"/>
                </a:prstClr>
              </a:solidFill>
              <a:latin typeface="Franklin Gothic Book"/>
              <a:ea typeface="MS PGothic" panose="020B0600070205080204" pitchFamily="34" charset="-128"/>
            </a:endParaRPr>
          </a:p>
        </p:txBody>
      </p:sp>
      <p:sp>
        <p:nvSpPr>
          <p:cNvPr id="9" name="Rounded Rectangle 8">
            <a:extLst>
              <a:ext uri="{FF2B5EF4-FFF2-40B4-BE49-F238E27FC236}">
                <a16:creationId xmlns:a16="http://schemas.microsoft.com/office/drawing/2014/main" id="{4C78A21D-E91C-E942-B63C-61AAB000E91B}"/>
              </a:ext>
            </a:extLst>
          </p:cNvPr>
          <p:cNvSpPr/>
          <p:nvPr/>
        </p:nvSpPr>
        <p:spPr>
          <a:xfrm>
            <a:off x="2971799" y="5894491"/>
            <a:ext cx="3363687" cy="836048"/>
          </a:xfrm>
          <a:prstGeom prst="roundRect">
            <a:avLst/>
          </a:prstGeom>
          <a:solidFill>
            <a:srgbClr val="FFE4CC">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spcBef>
                <a:spcPct val="20000"/>
              </a:spcBef>
              <a:buClr>
                <a:srgbClr val="FF6600"/>
              </a:buClr>
            </a:pPr>
            <a:endParaRPr lang="en-US" sz="2000" dirty="0">
              <a:solidFill>
                <a:prstClr val="black">
                  <a:tint val="75000"/>
                </a:prstClr>
              </a:solidFill>
              <a:latin typeface="Franklin Gothic Book"/>
              <a:ea typeface="MS PGothic" panose="020B0600070205080204" pitchFamily="34" charset="-128"/>
            </a:endParaRPr>
          </a:p>
        </p:txBody>
      </p:sp>
      <p:pic>
        <p:nvPicPr>
          <p:cNvPr id="5" name="Picture 4">
            <a:extLst>
              <a:ext uri="{FF2B5EF4-FFF2-40B4-BE49-F238E27FC236}">
                <a16:creationId xmlns:a16="http://schemas.microsoft.com/office/drawing/2014/main" id="{166FAF45-1492-7846-8C42-D1FB1C7BC3D6}"/>
              </a:ext>
            </a:extLst>
          </p:cNvPr>
          <p:cNvPicPr/>
          <p:nvPr/>
        </p:nvPicPr>
        <p:blipFill>
          <a:blip r:embed="rId4"/>
          <a:stretch>
            <a:fillRect/>
          </a:stretch>
        </p:blipFill>
        <p:spPr>
          <a:xfrm>
            <a:off x="5376530" y="5959589"/>
            <a:ext cx="686340" cy="705852"/>
          </a:xfrm>
          <a:prstGeom prst="rect">
            <a:avLst/>
          </a:prstGeom>
        </p:spPr>
      </p:pic>
      <p:pic>
        <p:nvPicPr>
          <p:cNvPr id="7" name="Picture 6">
            <a:extLst>
              <a:ext uri="{FF2B5EF4-FFF2-40B4-BE49-F238E27FC236}">
                <a16:creationId xmlns:a16="http://schemas.microsoft.com/office/drawing/2014/main" id="{D2001FE6-30EF-4E41-98FC-74B97E17992D}"/>
              </a:ext>
            </a:extLst>
          </p:cNvPr>
          <p:cNvPicPr/>
          <p:nvPr/>
        </p:nvPicPr>
        <p:blipFill>
          <a:blip r:embed="rId5"/>
          <a:srcRect/>
          <a:stretch/>
        </p:blipFill>
        <p:spPr>
          <a:xfrm>
            <a:off x="3333087" y="5959589"/>
            <a:ext cx="692011" cy="705852"/>
          </a:xfrm>
          <a:prstGeom prst="rect">
            <a:avLst/>
          </a:prstGeom>
        </p:spPr>
      </p:pic>
      <p:pic>
        <p:nvPicPr>
          <p:cNvPr id="3" name="Picture 2">
            <a:extLst>
              <a:ext uri="{FF2B5EF4-FFF2-40B4-BE49-F238E27FC236}">
                <a16:creationId xmlns:a16="http://schemas.microsoft.com/office/drawing/2014/main" id="{91BE074A-7B7E-DA41-823A-0E3F137F06E2}"/>
              </a:ext>
            </a:extLst>
          </p:cNvPr>
          <p:cNvPicPr>
            <a:picLocks noChangeAspect="1"/>
          </p:cNvPicPr>
          <p:nvPr/>
        </p:nvPicPr>
        <p:blipFill rotWithShape="1">
          <a:blip r:embed="rId6"/>
          <a:srcRect l="27204" t="6231" r="27204" b="33131"/>
          <a:stretch/>
        </p:blipFill>
        <p:spPr>
          <a:xfrm>
            <a:off x="4196223" y="5898026"/>
            <a:ext cx="942912" cy="8360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CBF-6A7F-0C49-B17A-89198CC4EA2B}"/>
              </a:ext>
            </a:extLst>
          </p:cNvPr>
          <p:cNvSpPr>
            <a:spLocks noGrp="1"/>
          </p:cNvSpPr>
          <p:nvPr>
            <p:ph type="title"/>
          </p:nvPr>
        </p:nvSpPr>
        <p:spPr>
          <a:xfrm>
            <a:off x="852321" y="296947"/>
            <a:ext cx="5605629" cy="994172"/>
          </a:xfrm>
        </p:spPr>
        <p:txBody>
          <a:bodyPr vert="horz" lIns="91440" tIns="45720" rIns="91440" bIns="45720" rtlCol="0" anchor="ctr">
            <a:normAutofit/>
          </a:bodyPr>
          <a:lstStyle/>
          <a:p>
            <a:pPr algn="l" defTabSz="914400" eaLnBrk="1" hangingPunct="1">
              <a:lnSpc>
                <a:spcPct val="90000"/>
              </a:lnSpc>
            </a:pPr>
            <a:r>
              <a:rPr lang="en-US" sz="3000" kern="1200" dirty="0">
                <a:solidFill>
                  <a:schemeClr val="tx1">
                    <a:lumMod val="50000"/>
                    <a:lumOff val="50000"/>
                  </a:schemeClr>
                </a:solidFill>
                <a:latin typeface="Franklin Gothic Book" panose="020B0503020102020204" pitchFamily="34" charset="0"/>
                <a:ea typeface="+mj-ea"/>
                <a:cs typeface="+mj-cs"/>
              </a:rPr>
              <a:t>What is the relevance of this research for Camp Management?</a:t>
            </a:r>
          </a:p>
        </p:txBody>
      </p:sp>
      <p:sp>
        <p:nvSpPr>
          <p:cNvPr id="3" name="Content Placeholder 2">
            <a:extLst>
              <a:ext uri="{FF2B5EF4-FFF2-40B4-BE49-F238E27FC236}">
                <a16:creationId xmlns:a16="http://schemas.microsoft.com/office/drawing/2014/main" id="{8B2991CC-F2E7-354A-AAC2-5B663F2675DB}"/>
              </a:ext>
            </a:extLst>
          </p:cNvPr>
          <p:cNvSpPr>
            <a:spLocks noGrp="1"/>
          </p:cNvSpPr>
          <p:nvPr>
            <p:ph idx="4294967295"/>
          </p:nvPr>
        </p:nvSpPr>
        <p:spPr>
          <a:xfrm>
            <a:off x="852321" y="2227943"/>
            <a:ext cx="5033221" cy="3788227"/>
          </a:xfrm>
        </p:spPr>
        <p:txBody>
          <a:bodyPr vert="horz" lIns="91440" tIns="45720" rIns="91440" bIns="45720" rtlCol="0" anchor="ctr">
            <a:normAutofit/>
          </a:bodyPr>
          <a:lstStyle/>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491177DA-7989-804C-8FFE-F73C17A365BB}"/>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344055" y="3529185"/>
            <a:ext cx="631665" cy="631665"/>
          </a:xfrm>
          <a:prstGeom prst="rect">
            <a:avLst/>
          </a:prstGeom>
        </p:spPr>
      </p:pic>
      <p:pic>
        <p:nvPicPr>
          <p:cNvPr id="11" name="Picture 10">
            <a:extLst>
              <a:ext uri="{FF2B5EF4-FFF2-40B4-BE49-F238E27FC236}">
                <a16:creationId xmlns:a16="http://schemas.microsoft.com/office/drawing/2014/main" id="{25E28928-2912-AB43-915C-293AFF7F4102}"/>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75575" y="3201167"/>
            <a:ext cx="544025" cy="544025"/>
          </a:xfrm>
          <a:prstGeom prst="rect">
            <a:avLst/>
          </a:prstGeom>
        </p:spPr>
      </p:pic>
      <p:pic>
        <p:nvPicPr>
          <p:cNvPr id="13" name="Picture 12">
            <a:extLst>
              <a:ext uri="{FF2B5EF4-FFF2-40B4-BE49-F238E27FC236}">
                <a16:creationId xmlns:a16="http://schemas.microsoft.com/office/drawing/2014/main" id="{095031D4-5F48-C14B-8DA0-FB9E4F25240F}"/>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54705" y="2369132"/>
            <a:ext cx="869459" cy="869459"/>
          </a:xfrm>
          <a:prstGeom prst="rect">
            <a:avLst/>
          </a:prstGeom>
        </p:spPr>
      </p:pic>
      <p:pic>
        <p:nvPicPr>
          <p:cNvPr id="16" name="Picture 15">
            <a:extLst>
              <a:ext uri="{FF2B5EF4-FFF2-40B4-BE49-F238E27FC236}">
                <a16:creationId xmlns:a16="http://schemas.microsoft.com/office/drawing/2014/main" id="{4263F4F6-F8DE-5E4C-B70C-272AB51D3722}"/>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19824" y="3404093"/>
            <a:ext cx="879355" cy="731850"/>
          </a:xfrm>
          <a:prstGeom prst="rect">
            <a:avLst/>
          </a:prstGeom>
        </p:spPr>
      </p:pic>
      <p:pic>
        <p:nvPicPr>
          <p:cNvPr id="18" name="Picture 17">
            <a:extLst>
              <a:ext uri="{FF2B5EF4-FFF2-40B4-BE49-F238E27FC236}">
                <a16:creationId xmlns:a16="http://schemas.microsoft.com/office/drawing/2014/main" id="{585037AE-1697-414C-A509-C8EE973083BF}"/>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5966" y="2508838"/>
            <a:ext cx="869459" cy="869459"/>
          </a:xfrm>
          <a:prstGeom prst="rect">
            <a:avLst/>
          </a:prstGeom>
        </p:spPr>
      </p:pic>
      <p:pic>
        <p:nvPicPr>
          <p:cNvPr id="19" name="Picture 18">
            <a:extLst>
              <a:ext uri="{FF2B5EF4-FFF2-40B4-BE49-F238E27FC236}">
                <a16:creationId xmlns:a16="http://schemas.microsoft.com/office/drawing/2014/main" id="{E1A911D9-504C-CB44-9B0B-95142BA1C13B}"/>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121265" y="2540219"/>
            <a:ext cx="879355" cy="731850"/>
          </a:xfrm>
          <a:prstGeom prst="rect">
            <a:avLst/>
          </a:prstGeom>
        </p:spPr>
      </p:pic>
      <p:sp>
        <p:nvSpPr>
          <p:cNvPr id="22" name="TextBox 21">
            <a:extLst>
              <a:ext uri="{FF2B5EF4-FFF2-40B4-BE49-F238E27FC236}">
                <a16:creationId xmlns:a16="http://schemas.microsoft.com/office/drawing/2014/main" id="{C5713C1B-2197-0C41-8645-6221A45EAD08}"/>
              </a:ext>
            </a:extLst>
          </p:cNvPr>
          <p:cNvSpPr txBox="1"/>
          <p:nvPr/>
        </p:nvSpPr>
        <p:spPr>
          <a:xfrm>
            <a:off x="227648" y="3429000"/>
            <a:ext cx="2031193" cy="830997"/>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Responsibilities of the Camp Management agency</a:t>
            </a:r>
          </a:p>
        </p:txBody>
      </p:sp>
      <p:grpSp>
        <p:nvGrpSpPr>
          <p:cNvPr id="28" name="Group 27">
            <a:extLst>
              <a:ext uri="{FF2B5EF4-FFF2-40B4-BE49-F238E27FC236}">
                <a16:creationId xmlns:a16="http://schemas.microsoft.com/office/drawing/2014/main" id="{7DC4F3D7-56F4-5B4D-8FAF-5B8BD401BF11}"/>
              </a:ext>
            </a:extLst>
          </p:cNvPr>
          <p:cNvGrpSpPr/>
          <p:nvPr/>
        </p:nvGrpSpPr>
        <p:grpSpPr>
          <a:xfrm>
            <a:off x="2598181" y="2422687"/>
            <a:ext cx="1175718" cy="1006313"/>
            <a:chOff x="2863125" y="2925843"/>
            <a:chExt cx="1175718" cy="1006313"/>
          </a:xfrm>
        </p:grpSpPr>
        <p:pic>
          <p:nvPicPr>
            <p:cNvPr id="24" name="Picture 23">
              <a:extLst>
                <a:ext uri="{FF2B5EF4-FFF2-40B4-BE49-F238E27FC236}">
                  <a16:creationId xmlns:a16="http://schemas.microsoft.com/office/drawing/2014/main" id="{E6BC4E36-80D2-634B-B8CA-82D6F3CBC1B3}"/>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04747" y="3089500"/>
              <a:ext cx="544025" cy="544025"/>
            </a:xfrm>
            <a:prstGeom prst="rect">
              <a:avLst/>
            </a:prstGeom>
          </p:spPr>
        </p:pic>
        <p:pic>
          <p:nvPicPr>
            <p:cNvPr id="23" name="Picture 22">
              <a:extLst>
                <a:ext uri="{FF2B5EF4-FFF2-40B4-BE49-F238E27FC236}">
                  <a16:creationId xmlns:a16="http://schemas.microsoft.com/office/drawing/2014/main" id="{75B068D9-DEBD-C94F-9FE7-58EEF7F7DCA6}"/>
                </a:ext>
              </a:extLst>
            </p:cNvPr>
            <p:cNvPicPr>
              <a:picLocks noChangeAspect="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63125" y="2925843"/>
              <a:ext cx="1175718" cy="1006313"/>
            </a:xfrm>
            <a:prstGeom prst="rect">
              <a:avLst/>
            </a:prstGeom>
          </p:spPr>
        </p:pic>
      </p:grpSp>
      <p:sp>
        <p:nvSpPr>
          <p:cNvPr id="25" name="TextBox 24">
            <a:extLst>
              <a:ext uri="{FF2B5EF4-FFF2-40B4-BE49-F238E27FC236}">
                <a16:creationId xmlns:a16="http://schemas.microsoft.com/office/drawing/2014/main" id="{D0CE2DE7-8CD7-BE4E-AB6D-7DEA0BD932E0}"/>
              </a:ext>
            </a:extLst>
          </p:cNvPr>
          <p:cNvSpPr txBox="1"/>
          <p:nvPr/>
        </p:nvSpPr>
        <p:spPr>
          <a:xfrm>
            <a:off x="2291693" y="3426069"/>
            <a:ext cx="1875232" cy="830997"/>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Barriers for women’s participation</a:t>
            </a:r>
          </a:p>
        </p:txBody>
      </p:sp>
      <p:cxnSp>
        <p:nvCxnSpPr>
          <p:cNvPr id="27" name="Straight Connector 26">
            <a:extLst>
              <a:ext uri="{FF2B5EF4-FFF2-40B4-BE49-F238E27FC236}">
                <a16:creationId xmlns:a16="http://schemas.microsoft.com/office/drawing/2014/main" id="{4C1CBA88-0849-3E4F-B113-49864606AFA9}"/>
              </a:ext>
            </a:extLst>
          </p:cNvPr>
          <p:cNvCxnSpPr/>
          <p:nvPr/>
        </p:nvCxnSpPr>
        <p:spPr>
          <a:xfrm>
            <a:off x="1162468" y="2281558"/>
            <a:ext cx="0" cy="1108089"/>
          </a:xfrm>
          <a:prstGeom prst="line">
            <a:avLst/>
          </a:prstGeom>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a16="http://schemas.microsoft.com/office/drawing/2014/main" id="{8AD2287E-E6B6-DB48-AB4F-E48F39E01BA0}"/>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92518" y="2534284"/>
            <a:ext cx="770548" cy="770548"/>
          </a:xfrm>
          <a:prstGeom prst="rect">
            <a:avLst/>
          </a:prstGeom>
        </p:spPr>
      </p:pic>
      <p:sp>
        <p:nvSpPr>
          <p:cNvPr id="30" name="TextBox 29">
            <a:extLst>
              <a:ext uri="{FF2B5EF4-FFF2-40B4-BE49-F238E27FC236}">
                <a16:creationId xmlns:a16="http://schemas.microsoft.com/office/drawing/2014/main" id="{AB2CCFBE-A028-C24E-AFAF-2378761B5601}"/>
              </a:ext>
            </a:extLst>
          </p:cNvPr>
          <p:cNvSpPr txBox="1"/>
          <p:nvPr/>
        </p:nvSpPr>
        <p:spPr>
          <a:xfrm>
            <a:off x="4014431" y="3438987"/>
            <a:ext cx="2190529" cy="830997"/>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Humanitarian outcomes improved if women participate</a:t>
            </a:r>
          </a:p>
        </p:txBody>
      </p:sp>
    </p:spTree>
    <p:extLst>
      <p:ext uri="{BB962C8B-B14F-4D97-AF65-F5344CB8AC3E}">
        <p14:creationId xmlns:p14="http://schemas.microsoft.com/office/powerpoint/2010/main" val="86857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991CC-F2E7-354A-AAC2-5B663F2675DB}"/>
              </a:ext>
            </a:extLst>
          </p:cNvPr>
          <p:cNvSpPr>
            <a:spLocks noGrp="1"/>
          </p:cNvSpPr>
          <p:nvPr>
            <p:ph idx="4294967295"/>
          </p:nvPr>
        </p:nvSpPr>
        <p:spPr>
          <a:xfrm>
            <a:off x="4360863" y="963613"/>
            <a:ext cx="4783137" cy="4930775"/>
          </a:xfrm>
        </p:spPr>
        <p:txBody>
          <a:bodyPr vert="horz" lIns="91440" tIns="45720" rIns="91440" bIns="45720" rtlCol="0" anchor="ctr">
            <a:normAutofit/>
          </a:bodyPr>
          <a:lstStyle/>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a:p>
            <a:pPr marL="0"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p:txBody>
      </p:sp>
      <p:sp>
        <p:nvSpPr>
          <p:cNvPr id="9" name="Title 1">
            <a:extLst>
              <a:ext uri="{FF2B5EF4-FFF2-40B4-BE49-F238E27FC236}">
                <a16:creationId xmlns:a16="http://schemas.microsoft.com/office/drawing/2014/main" id="{1401AE7D-249A-CE48-B0E2-5D4DDC79EA11}"/>
              </a:ext>
            </a:extLst>
          </p:cNvPr>
          <p:cNvSpPr txBox="1">
            <a:spLocks/>
          </p:cNvSpPr>
          <p:nvPr/>
        </p:nvSpPr>
        <p:spPr bwMode="auto">
          <a:xfrm>
            <a:off x="518057" y="577167"/>
            <a:ext cx="7997279"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rgbClr val="404040"/>
                </a:solidFill>
                <a:latin typeface="Franklin Gothic Book"/>
                <a:ea typeface="MS PGothic" panose="020B0600070205080204" pitchFamily="34" charset="-128"/>
                <a:cs typeface="Franklin Gothic Book"/>
              </a:defRPr>
            </a:lvl1pPr>
            <a:lvl2pPr algn="ctr" defTabSz="457200" rtl="0" eaLnBrk="0" fontAlgn="base" hangingPunct="0">
              <a:spcBef>
                <a:spcPct val="0"/>
              </a:spcBef>
              <a:spcAft>
                <a:spcPct val="0"/>
              </a:spcAft>
              <a:defRPr sz="4400">
                <a:solidFill>
                  <a:srgbClr val="404040"/>
                </a:solidFill>
                <a:latin typeface="Franklin Gothic Book" charset="0"/>
                <a:ea typeface="MS PGothic" panose="020B0600070205080204" pitchFamily="34" charset="-128"/>
                <a:cs typeface="Franklin Gothic Book" panose="020B0503020102020204" pitchFamily="34" charset="0"/>
              </a:defRPr>
            </a:lvl2pPr>
            <a:lvl3pPr algn="ctr" defTabSz="457200" rtl="0" eaLnBrk="0" fontAlgn="base" hangingPunct="0">
              <a:spcBef>
                <a:spcPct val="0"/>
              </a:spcBef>
              <a:spcAft>
                <a:spcPct val="0"/>
              </a:spcAft>
              <a:defRPr sz="4400">
                <a:solidFill>
                  <a:srgbClr val="404040"/>
                </a:solidFill>
                <a:latin typeface="Franklin Gothic Book" charset="0"/>
                <a:ea typeface="MS PGothic" panose="020B0600070205080204" pitchFamily="34" charset="-128"/>
                <a:cs typeface="Franklin Gothic Book" panose="020B0503020102020204" pitchFamily="34" charset="0"/>
              </a:defRPr>
            </a:lvl3pPr>
            <a:lvl4pPr algn="ctr" defTabSz="457200" rtl="0" eaLnBrk="0" fontAlgn="base" hangingPunct="0">
              <a:spcBef>
                <a:spcPct val="0"/>
              </a:spcBef>
              <a:spcAft>
                <a:spcPct val="0"/>
              </a:spcAft>
              <a:defRPr sz="4400">
                <a:solidFill>
                  <a:srgbClr val="404040"/>
                </a:solidFill>
                <a:latin typeface="Franklin Gothic Book" charset="0"/>
                <a:ea typeface="MS PGothic" panose="020B0600070205080204" pitchFamily="34" charset="-128"/>
                <a:cs typeface="Franklin Gothic Book" panose="020B0503020102020204" pitchFamily="34" charset="0"/>
              </a:defRPr>
            </a:lvl4pPr>
            <a:lvl5pPr algn="ctr" defTabSz="457200" rtl="0" eaLnBrk="0" fontAlgn="base" hangingPunct="0">
              <a:spcBef>
                <a:spcPct val="0"/>
              </a:spcBef>
              <a:spcAft>
                <a:spcPct val="0"/>
              </a:spcAft>
              <a:defRPr sz="4400">
                <a:solidFill>
                  <a:srgbClr val="404040"/>
                </a:solidFill>
                <a:latin typeface="Franklin Gothic Book" charset="0"/>
                <a:ea typeface="MS PGothic" panose="020B0600070205080204" pitchFamily="34" charset="-128"/>
                <a:cs typeface="Franklin Gothic Book" panose="020B0503020102020204" pitchFamily="34" charset="0"/>
              </a:defRPr>
            </a:lvl5pPr>
            <a:lvl6pPr marL="457200" algn="ctr" defTabSz="457200" rtl="0" fontAlgn="base">
              <a:spcBef>
                <a:spcPct val="0"/>
              </a:spcBef>
              <a:spcAft>
                <a:spcPct val="0"/>
              </a:spcAft>
              <a:defRPr sz="4400">
                <a:solidFill>
                  <a:srgbClr val="404040"/>
                </a:solidFill>
                <a:latin typeface="Franklin Gothic Book" charset="0"/>
                <a:ea typeface="ＭＳ Ｐゴシック" charset="0"/>
              </a:defRPr>
            </a:lvl6pPr>
            <a:lvl7pPr marL="914400" algn="ctr" defTabSz="457200" rtl="0" fontAlgn="base">
              <a:spcBef>
                <a:spcPct val="0"/>
              </a:spcBef>
              <a:spcAft>
                <a:spcPct val="0"/>
              </a:spcAft>
              <a:defRPr sz="4400">
                <a:solidFill>
                  <a:srgbClr val="404040"/>
                </a:solidFill>
                <a:latin typeface="Franklin Gothic Book" charset="0"/>
                <a:ea typeface="ＭＳ Ｐゴシック" charset="0"/>
              </a:defRPr>
            </a:lvl7pPr>
            <a:lvl8pPr marL="1371600" algn="ctr" defTabSz="457200" rtl="0" fontAlgn="base">
              <a:spcBef>
                <a:spcPct val="0"/>
              </a:spcBef>
              <a:spcAft>
                <a:spcPct val="0"/>
              </a:spcAft>
              <a:defRPr sz="4400">
                <a:solidFill>
                  <a:srgbClr val="404040"/>
                </a:solidFill>
                <a:latin typeface="Franklin Gothic Book" charset="0"/>
                <a:ea typeface="ＭＳ Ｐゴシック" charset="0"/>
              </a:defRPr>
            </a:lvl8pPr>
            <a:lvl9pPr marL="1828800" algn="ctr" defTabSz="457200" rtl="0" fontAlgn="base">
              <a:spcBef>
                <a:spcPct val="0"/>
              </a:spcBef>
              <a:spcAft>
                <a:spcPct val="0"/>
              </a:spcAft>
              <a:defRPr sz="4400">
                <a:solidFill>
                  <a:srgbClr val="404040"/>
                </a:solidFill>
                <a:latin typeface="Franklin Gothic Book" charset="0"/>
                <a:ea typeface="ＭＳ Ｐゴシック" charset="0"/>
              </a:defRPr>
            </a:lvl9pPr>
          </a:lstStyle>
          <a:p>
            <a:pPr defTabSz="914400" eaLnBrk="1" hangingPunct="1">
              <a:lnSpc>
                <a:spcPct val="90000"/>
              </a:lnSpc>
            </a:pPr>
            <a:r>
              <a:rPr lang="en-US" sz="3000" dirty="0">
                <a:solidFill>
                  <a:schemeClr val="tx1">
                    <a:lumMod val="50000"/>
                    <a:lumOff val="50000"/>
                  </a:schemeClr>
                </a:solidFill>
                <a:latin typeface="Franklin Gothic Book" panose="020B0503020102020204" pitchFamily="34" charset="0"/>
                <a:ea typeface="+mj-ea"/>
                <a:cs typeface="+mj-cs"/>
              </a:rPr>
              <a:t>Definition: Participation in Coordination</a:t>
            </a:r>
          </a:p>
        </p:txBody>
      </p:sp>
      <p:sp>
        <p:nvSpPr>
          <p:cNvPr id="18" name="Rounded Rectangle 17">
            <a:extLst>
              <a:ext uri="{FF2B5EF4-FFF2-40B4-BE49-F238E27FC236}">
                <a16:creationId xmlns:a16="http://schemas.microsoft.com/office/drawing/2014/main" id="{085FF181-CB4B-174B-AB60-08DB58AF7629}"/>
              </a:ext>
            </a:extLst>
          </p:cNvPr>
          <p:cNvSpPr/>
          <p:nvPr/>
        </p:nvSpPr>
        <p:spPr>
          <a:xfrm>
            <a:off x="1412586" y="2138516"/>
            <a:ext cx="2842024" cy="261360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r>
              <a:rPr lang="en-US" sz="2000" dirty="0">
                <a:solidFill>
                  <a:schemeClr val="tx1">
                    <a:lumMod val="50000"/>
                    <a:lumOff val="50000"/>
                  </a:schemeClr>
                </a:solidFill>
                <a:latin typeface="Franklin Gothic Book" panose="020B0503020102020204" pitchFamily="34" charset="0"/>
              </a:rPr>
              <a:t>Contributing to the collaborative process of </a:t>
            </a:r>
            <a:r>
              <a:rPr lang="en-US" sz="2000" u="sng" dirty="0">
                <a:solidFill>
                  <a:schemeClr val="tx1">
                    <a:lumMod val="50000"/>
                    <a:lumOff val="50000"/>
                  </a:schemeClr>
                </a:solidFill>
                <a:latin typeface="Franklin Gothic Book" panose="020B0503020102020204" pitchFamily="34" charset="0"/>
              </a:rPr>
              <a:t>information sharing and planning </a:t>
            </a:r>
            <a:r>
              <a:rPr lang="en-US" sz="2000" dirty="0">
                <a:solidFill>
                  <a:schemeClr val="tx1">
                    <a:lumMod val="50000"/>
                    <a:lumOff val="50000"/>
                  </a:schemeClr>
                </a:solidFill>
                <a:latin typeface="Franklin Gothic Book" panose="020B0503020102020204" pitchFamily="34" charset="0"/>
              </a:rPr>
              <a:t>with a range of </a:t>
            </a:r>
            <a:r>
              <a:rPr lang="en-US" sz="2000" u="sng" dirty="0">
                <a:solidFill>
                  <a:schemeClr val="tx1">
                    <a:lumMod val="50000"/>
                    <a:lumOff val="50000"/>
                  </a:schemeClr>
                </a:solidFill>
                <a:latin typeface="Franklin Gothic Book" panose="020B0503020102020204" pitchFamily="34" charset="0"/>
              </a:rPr>
              <a:t>external stakeholders </a:t>
            </a:r>
            <a:r>
              <a:rPr lang="en-US" sz="2000" dirty="0">
                <a:solidFill>
                  <a:schemeClr val="tx1">
                    <a:lumMod val="50000"/>
                    <a:lumOff val="50000"/>
                  </a:schemeClr>
                </a:solidFill>
                <a:latin typeface="Franklin Gothic Book" panose="020B0503020102020204" pitchFamily="34" charset="0"/>
              </a:rPr>
              <a:t>in order to identify and solve </a:t>
            </a:r>
            <a:r>
              <a:rPr lang="en-US" sz="2000" u="sng" dirty="0">
                <a:solidFill>
                  <a:schemeClr val="tx1">
                    <a:lumMod val="50000"/>
                    <a:lumOff val="50000"/>
                  </a:schemeClr>
                </a:solidFill>
                <a:latin typeface="Franklin Gothic Book" panose="020B0503020102020204" pitchFamily="34" charset="0"/>
              </a:rPr>
              <a:t>problems</a:t>
            </a:r>
            <a:endParaRPr lang="en-US" altLang="en-US" sz="2000" u="sng"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grpSp>
        <p:nvGrpSpPr>
          <p:cNvPr id="21" name="Group 20">
            <a:extLst>
              <a:ext uri="{FF2B5EF4-FFF2-40B4-BE49-F238E27FC236}">
                <a16:creationId xmlns:a16="http://schemas.microsoft.com/office/drawing/2014/main" id="{70B6B34D-B7D8-5145-BC2F-023F60B9B4EA}"/>
              </a:ext>
            </a:extLst>
          </p:cNvPr>
          <p:cNvGrpSpPr/>
          <p:nvPr/>
        </p:nvGrpSpPr>
        <p:grpSpPr>
          <a:xfrm>
            <a:off x="4704735" y="2122196"/>
            <a:ext cx="2842024" cy="2613608"/>
            <a:chOff x="4328963" y="2122196"/>
            <a:chExt cx="2842024" cy="2613608"/>
          </a:xfrm>
        </p:grpSpPr>
        <p:pic>
          <p:nvPicPr>
            <p:cNvPr id="12" name="Picture 4" descr="committee.pdf">
              <a:extLst>
                <a:ext uri="{FF2B5EF4-FFF2-40B4-BE49-F238E27FC236}">
                  <a16:creationId xmlns:a16="http://schemas.microsoft.com/office/drawing/2014/main" id="{770CCB38-3E1D-1F4C-8426-15DF6F824AC5}"/>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22079" y="2477621"/>
              <a:ext cx="11255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675E5EF5-394D-FC4F-AA89-607845ABE129}"/>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783168" y="3681159"/>
              <a:ext cx="966807" cy="830925"/>
            </a:xfrm>
            <a:prstGeom prst="rect">
              <a:avLst/>
            </a:prstGeom>
          </p:spPr>
        </p:pic>
        <p:pic>
          <p:nvPicPr>
            <p:cNvPr id="15" name="Picture 14">
              <a:extLst>
                <a:ext uri="{FF2B5EF4-FFF2-40B4-BE49-F238E27FC236}">
                  <a16:creationId xmlns:a16="http://schemas.microsoft.com/office/drawing/2014/main" id="{516AB968-E7C3-BC40-8E41-0000A3A59F3A}"/>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836135" y="3577641"/>
              <a:ext cx="1125538" cy="919794"/>
            </a:xfrm>
            <a:prstGeom prst="rect">
              <a:avLst/>
            </a:prstGeom>
          </p:spPr>
        </p:pic>
        <p:pic>
          <p:nvPicPr>
            <p:cNvPr id="17" name="Picture 16">
              <a:extLst>
                <a:ext uri="{FF2B5EF4-FFF2-40B4-BE49-F238E27FC236}">
                  <a16:creationId xmlns:a16="http://schemas.microsoft.com/office/drawing/2014/main" id="{C9303CFD-A285-D34E-B8B9-3C0AE38B9D97}"/>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749975" y="2300295"/>
              <a:ext cx="1381488" cy="1099248"/>
            </a:xfrm>
            <a:prstGeom prst="rect">
              <a:avLst/>
            </a:prstGeom>
          </p:spPr>
        </p:pic>
        <p:sp>
          <p:nvSpPr>
            <p:cNvPr id="20" name="Rounded Rectangle 19">
              <a:extLst>
                <a:ext uri="{FF2B5EF4-FFF2-40B4-BE49-F238E27FC236}">
                  <a16:creationId xmlns:a16="http://schemas.microsoft.com/office/drawing/2014/main" id="{FBA04F39-4475-2246-8BAD-D6D8AC42AD89}"/>
                </a:ext>
              </a:extLst>
            </p:cNvPr>
            <p:cNvSpPr/>
            <p:nvPr/>
          </p:nvSpPr>
          <p:spPr>
            <a:xfrm>
              <a:off x="4328963" y="2122196"/>
              <a:ext cx="2842024" cy="2613608"/>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grpSp>
    </p:spTree>
    <p:extLst>
      <p:ext uri="{BB962C8B-B14F-4D97-AF65-F5344CB8AC3E}">
        <p14:creationId xmlns:p14="http://schemas.microsoft.com/office/powerpoint/2010/main" val="90082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2E1312-BEDD-3E45-9919-5248BF74D0AC}"/>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ounded Rectangle 4">
            <a:extLst>
              <a:ext uri="{FF2B5EF4-FFF2-40B4-BE49-F238E27FC236}">
                <a16:creationId xmlns:a16="http://schemas.microsoft.com/office/drawing/2014/main" id="{6D93435C-E929-D248-990D-0AF15EBA3DBA}"/>
              </a:ext>
            </a:extLst>
          </p:cNvPr>
          <p:cNvSpPr/>
          <p:nvPr/>
        </p:nvSpPr>
        <p:spPr>
          <a:xfrm>
            <a:off x="3688530" y="249218"/>
            <a:ext cx="1766940" cy="6055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dirty="0">
                <a:solidFill>
                  <a:schemeClr val="tx1">
                    <a:lumMod val="50000"/>
                    <a:lumOff val="50000"/>
                  </a:schemeClr>
                </a:solidFill>
                <a:latin typeface="Franklin Gothic Book" panose="020B0503020102020204" pitchFamily="34" charset="0"/>
              </a:rPr>
              <a:t>Findings</a:t>
            </a:r>
          </a:p>
        </p:txBody>
      </p:sp>
    </p:spTree>
    <p:extLst>
      <p:ext uri="{BB962C8B-B14F-4D97-AF65-F5344CB8AC3E}">
        <p14:creationId xmlns:p14="http://schemas.microsoft.com/office/powerpoint/2010/main" val="393582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CBF-6A7F-0C49-B17A-89198CC4EA2B}"/>
              </a:ext>
            </a:extLst>
          </p:cNvPr>
          <p:cNvSpPr>
            <a:spLocks noGrp="1"/>
          </p:cNvSpPr>
          <p:nvPr>
            <p:ph type="title"/>
          </p:nvPr>
        </p:nvSpPr>
        <p:spPr/>
        <p:txBody>
          <a:bodyPr/>
          <a:lstStyle/>
          <a:p>
            <a:r>
              <a:rPr lang="en-GB" sz="3000" dirty="0">
                <a:solidFill>
                  <a:schemeClr val="tx2"/>
                </a:solidFill>
              </a:rPr>
              <a:t>What is women’s contribution to coordination?</a:t>
            </a:r>
          </a:p>
        </p:txBody>
      </p:sp>
      <p:grpSp>
        <p:nvGrpSpPr>
          <p:cNvPr id="10" name="Group 9">
            <a:extLst>
              <a:ext uri="{FF2B5EF4-FFF2-40B4-BE49-F238E27FC236}">
                <a16:creationId xmlns:a16="http://schemas.microsoft.com/office/drawing/2014/main" id="{3AC4201C-96FA-D74B-9B90-BFD989372BBC}"/>
              </a:ext>
            </a:extLst>
          </p:cNvPr>
          <p:cNvGrpSpPr/>
          <p:nvPr/>
        </p:nvGrpSpPr>
        <p:grpSpPr>
          <a:xfrm>
            <a:off x="759565" y="1826223"/>
            <a:ext cx="2330245" cy="2199080"/>
            <a:chOff x="4328963" y="2122196"/>
            <a:chExt cx="2842024" cy="2613608"/>
          </a:xfrm>
        </p:grpSpPr>
        <p:pic>
          <p:nvPicPr>
            <p:cNvPr id="11" name="Picture 4" descr="committee.pdf">
              <a:extLst>
                <a:ext uri="{FF2B5EF4-FFF2-40B4-BE49-F238E27FC236}">
                  <a16:creationId xmlns:a16="http://schemas.microsoft.com/office/drawing/2014/main" id="{CCDDB677-8D2D-AE4E-A513-902635DBAD4E}"/>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22079" y="2477621"/>
              <a:ext cx="11255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FEA8A79-B8C9-1946-A1EE-8D545C7680AC}"/>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783168" y="3681159"/>
              <a:ext cx="966807" cy="830925"/>
            </a:xfrm>
            <a:prstGeom prst="rect">
              <a:avLst/>
            </a:prstGeom>
          </p:spPr>
        </p:pic>
        <p:pic>
          <p:nvPicPr>
            <p:cNvPr id="13" name="Picture 12">
              <a:extLst>
                <a:ext uri="{FF2B5EF4-FFF2-40B4-BE49-F238E27FC236}">
                  <a16:creationId xmlns:a16="http://schemas.microsoft.com/office/drawing/2014/main" id="{4043618D-26DF-7940-A65E-9020D8075B42}"/>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836135" y="3577641"/>
              <a:ext cx="1125538" cy="919794"/>
            </a:xfrm>
            <a:prstGeom prst="rect">
              <a:avLst/>
            </a:prstGeom>
          </p:spPr>
        </p:pic>
        <p:pic>
          <p:nvPicPr>
            <p:cNvPr id="14" name="Picture 13">
              <a:extLst>
                <a:ext uri="{FF2B5EF4-FFF2-40B4-BE49-F238E27FC236}">
                  <a16:creationId xmlns:a16="http://schemas.microsoft.com/office/drawing/2014/main" id="{FABF273E-A7AD-0A4F-98F2-3E43EA7DDC56}"/>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749975" y="2300295"/>
              <a:ext cx="1381488" cy="1099248"/>
            </a:xfrm>
            <a:prstGeom prst="rect">
              <a:avLst/>
            </a:prstGeom>
          </p:spPr>
        </p:pic>
        <p:sp>
          <p:nvSpPr>
            <p:cNvPr id="15" name="Rounded Rectangle 14">
              <a:extLst>
                <a:ext uri="{FF2B5EF4-FFF2-40B4-BE49-F238E27FC236}">
                  <a16:creationId xmlns:a16="http://schemas.microsoft.com/office/drawing/2014/main" id="{13E7A599-9D18-624C-8575-944B26D7B40D}"/>
                </a:ext>
              </a:extLst>
            </p:cNvPr>
            <p:cNvSpPr/>
            <p:nvPr/>
          </p:nvSpPr>
          <p:spPr>
            <a:xfrm>
              <a:off x="4328963" y="2122196"/>
              <a:ext cx="2842024" cy="2613608"/>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grpSp>
      <p:sp>
        <p:nvSpPr>
          <p:cNvPr id="16" name="TextBox 15">
            <a:extLst>
              <a:ext uri="{FF2B5EF4-FFF2-40B4-BE49-F238E27FC236}">
                <a16:creationId xmlns:a16="http://schemas.microsoft.com/office/drawing/2014/main" id="{937B087D-0BA3-0A47-8CA7-FBD4F21F9194}"/>
              </a:ext>
            </a:extLst>
          </p:cNvPr>
          <p:cNvSpPr txBox="1"/>
          <p:nvPr/>
        </p:nvSpPr>
        <p:spPr>
          <a:xfrm>
            <a:off x="886995" y="4262254"/>
            <a:ext cx="2031193" cy="1569660"/>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Involved in many elements, but generally less so than men – especially meeting external stakeholders</a:t>
            </a:r>
          </a:p>
        </p:txBody>
      </p:sp>
      <p:sp>
        <p:nvSpPr>
          <p:cNvPr id="22" name="Rounded Rectangle 21">
            <a:extLst>
              <a:ext uri="{FF2B5EF4-FFF2-40B4-BE49-F238E27FC236}">
                <a16:creationId xmlns:a16="http://schemas.microsoft.com/office/drawing/2014/main" id="{63266F8C-CE0D-0C4A-8AD2-1CD16AD4E47A}"/>
              </a:ext>
            </a:extLst>
          </p:cNvPr>
          <p:cNvSpPr/>
          <p:nvPr/>
        </p:nvSpPr>
        <p:spPr>
          <a:xfrm>
            <a:off x="3493876" y="1831211"/>
            <a:ext cx="2330245" cy="219908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pic>
        <p:nvPicPr>
          <p:cNvPr id="24" name="Picture 23">
            <a:extLst>
              <a:ext uri="{FF2B5EF4-FFF2-40B4-BE49-F238E27FC236}">
                <a16:creationId xmlns:a16="http://schemas.microsoft.com/office/drawing/2014/main" id="{5C9EE4A4-3565-0949-A577-3945A8999D3F}"/>
              </a:ext>
            </a:extLst>
          </p:cNvPr>
          <p:cNvPicPr>
            <a:picLocks noChangeAspect="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748415" y="2106770"/>
            <a:ext cx="1926179" cy="1637986"/>
          </a:xfrm>
          <a:prstGeom prst="rect">
            <a:avLst/>
          </a:prstGeom>
        </p:spPr>
      </p:pic>
      <p:sp>
        <p:nvSpPr>
          <p:cNvPr id="25" name="TextBox 24">
            <a:extLst>
              <a:ext uri="{FF2B5EF4-FFF2-40B4-BE49-F238E27FC236}">
                <a16:creationId xmlns:a16="http://schemas.microsoft.com/office/drawing/2014/main" id="{2B609FDC-1F2B-5948-8FDA-F2410ED53158}"/>
              </a:ext>
            </a:extLst>
          </p:cNvPr>
          <p:cNvSpPr txBox="1"/>
          <p:nvPr/>
        </p:nvSpPr>
        <p:spPr>
          <a:xfrm>
            <a:off x="3643401" y="4281065"/>
            <a:ext cx="2031193" cy="1077218"/>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Better understanding of household needs and more solutions-oriented than men</a:t>
            </a:r>
          </a:p>
        </p:txBody>
      </p:sp>
      <p:sp>
        <p:nvSpPr>
          <p:cNvPr id="26" name="Rounded Rectangle 25">
            <a:extLst>
              <a:ext uri="{FF2B5EF4-FFF2-40B4-BE49-F238E27FC236}">
                <a16:creationId xmlns:a16="http://schemas.microsoft.com/office/drawing/2014/main" id="{33BF5B7F-38CA-C040-BEC8-9F3F8F417C5B}"/>
              </a:ext>
            </a:extLst>
          </p:cNvPr>
          <p:cNvSpPr/>
          <p:nvPr/>
        </p:nvSpPr>
        <p:spPr>
          <a:xfrm>
            <a:off x="6230445" y="1826223"/>
            <a:ext cx="2330245" cy="219908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pic>
        <p:nvPicPr>
          <p:cNvPr id="30" name="Picture 29">
            <a:extLst>
              <a:ext uri="{FF2B5EF4-FFF2-40B4-BE49-F238E27FC236}">
                <a16:creationId xmlns:a16="http://schemas.microsoft.com/office/drawing/2014/main" id="{17857961-776E-2449-B70F-FC469AD54735}"/>
              </a:ext>
            </a:extLst>
          </p:cNvPr>
          <p:cNvPicPr>
            <a:picLocks noChangeAspect="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98038" y="1924092"/>
            <a:ext cx="2330245" cy="1820664"/>
          </a:xfrm>
          <a:prstGeom prst="rect">
            <a:avLst/>
          </a:prstGeom>
        </p:spPr>
      </p:pic>
      <p:sp>
        <p:nvSpPr>
          <p:cNvPr id="31" name="TextBox 30">
            <a:extLst>
              <a:ext uri="{FF2B5EF4-FFF2-40B4-BE49-F238E27FC236}">
                <a16:creationId xmlns:a16="http://schemas.microsoft.com/office/drawing/2014/main" id="{3671638C-F530-3C40-A9A3-74BF600BD78F}"/>
              </a:ext>
            </a:extLst>
          </p:cNvPr>
          <p:cNvSpPr txBox="1"/>
          <p:nvPr/>
        </p:nvSpPr>
        <p:spPr>
          <a:xfrm>
            <a:off x="6230445" y="4293163"/>
            <a:ext cx="2031193" cy="1077218"/>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More aware of and responsive to issues of women’s safety and protection</a:t>
            </a:r>
          </a:p>
        </p:txBody>
      </p:sp>
    </p:spTree>
    <p:extLst>
      <p:ext uri="{BB962C8B-B14F-4D97-AF65-F5344CB8AC3E}">
        <p14:creationId xmlns:p14="http://schemas.microsoft.com/office/powerpoint/2010/main" val="370294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CBF-6A7F-0C49-B17A-89198CC4EA2B}"/>
              </a:ext>
            </a:extLst>
          </p:cNvPr>
          <p:cNvSpPr>
            <a:spLocks noGrp="1"/>
          </p:cNvSpPr>
          <p:nvPr>
            <p:ph type="title"/>
          </p:nvPr>
        </p:nvSpPr>
        <p:spPr/>
        <p:txBody>
          <a:bodyPr/>
          <a:lstStyle/>
          <a:p>
            <a:r>
              <a:rPr lang="en-GB" sz="3000" dirty="0">
                <a:solidFill>
                  <a:schemeClr val="tx2"/>
                </a:solidFill>
              </a:rPr>
              <a:t>Issues addressed by women through coordination</a:t>
            </a:r>
          </a:p>
        </p:txBody>
      </p:sp>
      <p:sp>
        <p:nvSpPr>
          <p:cNvPr id="15" name="Rounded Rectangle 14">
            <a:extLst>
              <a:ext uri="{FF2B5EF4-FFF2-40B4-BE49-F238E27FC236}">
                <a16:creationId xmlns:a16="http://schemas.microsoft.com/office/drawing/2014/main" id="{13E7A599-9D18-624C-8575-944B26D7B40D}"/>
              </a:ext>
            </a:extLst>
          </p:cNvPr>
          <p:cNvSpPr/>
          <p:nvPr/>
        </p:nvSpPr>
        <p:spPr>
          <a:xfrm>
            <a:off x="739687" y="2164153"/>
            <a:ext cx="2330245" cy="2199080"/>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16" name="TextBox 15">
            <a:extLst>
              <a:ext uri="{FF2B5EF4-FFF2-40B4-BE49-F238E27FC236}">
                <a16:creationId xmlns:a16="http://schemas.microsoft.com/office/drawing/2014/main" id="{937B087D-0BA3-0A47-8CA7-FBD4F21F9194}"/>
              </a:ext>
            </a:extLst>
          </p:cNvPr>
          <p:cNvSpPr txBox="1"/>
          <p:nvPr/>
        </p:nvSpPr>
        <p:spPr>
          <a:xfrm>
            <a:off x="867117" y="4600184"/>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Afghanistan</a:t>
            </a:r>
          </a:p>
        </p:txBody>
      </p:sp>
      <p:sp>
        <p:nvSpPr>
          <p:cNvPr id="22" name="Rounded Rectangle 21">
            <a:extLst>
              <a:ext uri="{FF2B5EF4-FFF2-40B4-BE49-F238E27FC236}">
                <a16:creationId xmlns:a16="http://schemas.microsoft.com/office/drawing/2014/main" id="{63266F8C-CE0D-0C4A-8AD2-1CD16AD4E47A}"/>
              </a:ext>
            </a:extLst>
          </p:cNvPr>
          <p:cNvSpPr/>
          <p:nvPr/>
        </p:nvSpPr>
        <p:spPr>
          <a:xfrm>
            <a:off x="3473998" y="2169141"/>
            <a:ext cx="2330245" cy="2199080"/>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25" name="TextBox 24">
            <a:extLst>
              <a:ext uri="{FF2B5EF4-FFF2-40B4-BE49-F238E27FC236}">
                <a16:creationId xmlns:a16="http://schemas.microsoft.com/office/drawing/2014/main" id="{2B609FDC-1F2B-5948-8FDA-F2410ED53158}"/>
              </a:ext>
            </a:extLst>
          </p:cNvPr>
          <p:cNvSpPr txBox="1"/>
          <p:nvPr/>
        </p:nvSpPr>
        <p:spPr>
          <a:xfrm>
            <a:off x="3623523" y="4618995"/>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Iraq</a:t>
            </a:r>
          </a:p>
        </p:txBody>
      </p:sp>
      <p:sp>
        <p:nvSpPr>
          <p:cNvPr id="26" name="Rounded Rectangle 25">
            <a:extLst>
              <a:ext uri="{FF2B5EF4-FFF2-40B4-BE49-F238E27FC236}">
                <a16:creationId xmlns:a16="http://schemas.microsoft.com/office/drawing/2014/main" id="{33BF5B7F-38CA-C040-BEC8-9F3F8F417C5B}"/>
              </a:ext>
            </a:extLst>
          </p:cNvPr>
          <p:cNvSpPr/>
          <p:nvPr/>
        </p:nvSpPr>
        <p:spPr>
          <a:xfrm>
            <a:off x="6210567" y="2164153"/>
            <a:ext cx="2330245" cy="2199080"/>
          </a:xfrm>
          <a:prstGeom prst="roundRect">
            <a:avLst/>
          </a:prstGeom>
          <a:blipFill dpi="0" rotWithShape="1">
            <a:blip r:embed="rId5" cstate="screen">
              <a:extLst>
                <a:ext uri="{28A0092B-C50C-407E-A947-70E740481C1C}">
                  <a14:useLocalDpi xmlns:a14="http://schemas.microsoft.com/office/drawing/2010/main"/>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31" name="TextBox 30">
            <a:extLst>
              <a:ext uri="{FF2B5EF4-FFF2-40B4-BE49-F238E27FC236}">
                <a16:creationId xmlns:a16="http://schemas.microsoft.com/office/drawing/2014/main" id="{3671638C-F530-3C40-A9A3-74BF600BD78F}"/>
              </a:ext>
            </a:extLst>
          </p:cNvPr>
          <p:cNvSpPr txBox="1"/>
          <p:nvPr/>
        </p:nvSpPr>
        <p:spPr>
          <a:xfrm>
            <a:off x="6379929" y="4618995"/>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Kenya and Tanzania</a:t>
            </a:r>
          </a:p>
        </p:txBody>
      </p:sp>
    </p:spTree>
    <p:extLst>
      <p:ext uri="{BB962C8B-B14F-4D97-AF65-F5344CB8AC3E}">
        <p14:creationId xmlns:p14="http://schemas.microsoft.com/office/powerpoint/2010/main" val="213971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13E7A599-9D18-624C-8575-944B26D7B40D}"/>
              </a:ext>
            </a:extLst>
          </p:cNvPr>
          <p:cNvSpPr/>
          <p:nvPr/>
        </p:nvSpPr>
        <p:spPr>
          <a:xfrm>
            <a:off x="739687" y="2164153"/>
            <a:ext cx="2330245" cy="219908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16" name="TextBox 15">
            <a:extLst>
              <a:ext uri="{FF2B5EF4-FFF2-40B4-BE49-F238E27FC236}">
                <a16:creationId xmlns:a16="http://schemas.microsoft.com/office/drawing/2014/main" id="{937B087D-0BA3-0A47-8CA7-FBD4F21F9194}"/>
              </a:ext>
            </a:extLst>
          </p:cNvPr>
          <p:cNvSpPr txBox="1"/>
          <p:nvPr/>
        </p:nvSpPr>
        <p:spPr>
          <a:xfrm>
            <a:off x="867117" y="4600184"/>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Afghanistan</a:t>
            </a:r>
          </a:p>
        </p:txBody>
      </p:sp>
      <p:sp>
        <p:nvSpPr>
          <p:cNvPr id="22" name="Rounded Rectangle 21">
            <a:extLst>
              <a:ext uri="{FF2B5EF4-FFF2-40B4-BE49-F238E27FC236}">
                <a16:creationId xmlns:a16="http://schemas.microsoft.com/office/drawing/2014/main" id="{63266F8C-CE0D-0C4A-8AD2-1CD16AD4E47A}"/>
              </a:ext>
            </a:extLst>
          </p:cNvPr>
          <p:cNvSpPr/>
          <p:nvPr/>
        </p:nvSpPr>
        <p:spPr>
          <a:xfrm>
            <a:off x="3473998" y="2169141"/>
            <a:ext cx="2330245" cy="2199080"/>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25" name="TextBox 24">
            <a:extLst>
              <a:ext uri="{FF2B5EF4-FFF2-40B4-BE49-F238E27FC236}">
                <a16:creationId xmlns:a16="http://schemas.microsoft.com/office/drawing/2014/main" id="{2B609FDC-1F2B-5948-8FDA-F2410ED53158}"/>
              </a:ext>
            </a:extLst>
          </p:cNvPr>
          <p:cNvSpPr txBox="1"/>
          <p:nvPr/>
        </p:nvSpPr>
        <p:spPr>
          <a:xfrm>
            <a:off x="3623523" y="4618995"/>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Iraq</a:t>
            </a:r>
          </a:p>
        </p:txBody>
      </p:sp>
      <p:sp>
        <p:nvSpPr>
          <p:cNvPr id="26" name="Rounded Rectangle 25">
            <a:extLst>
              <a:ext uri="{FF2B5EF4-FFF2-40B4-BE49-F238E27FC236}">
                <a16:creationId xmlns:a16="http://schemas.microsoft.com/office/drawing/2014/main" id="{33BF5B7F-38CA-C040-BEC8-9F3F8F417C5B}"/>
              </a:ext>
            </a:extLst>
          </p:cNvPr>
          <p:cNvSpPr/>
          <p:nvPr/>
        </p:nvSpPr>
        <p:spPr>
          <a:xfrm>
            <a:off x="6210567" y="2164153"/>
            <a:ext cx="2330245" cy="2199080"/>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31" name="TextBox 30">
            <a:extLst>
              <a:ext uri="{FF2B5EF4-FFF2-40B4-BE49-F238E27FC236}">
                <a16:creationId xmlns:a16="http://schemas.microsoft.com/office/drawing/2014/main" id="{3671638C-F530-3C40-A9A3-74BF600BD78F}"/>
              </a:ext>
            </a:extLst>
          </p:cNvPr>
          <p:cNvSpPr txBox="1"/>
          <p:nvPr/>
        </p:nvSpPr>
        <p:spPr>
          <a:xfrm>
            <a:off x="6379929" y="4618995"/>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Kenya and Tanzania</a:t>
            </a:r>
          </a:p>
        </p:txBody>
      </p:sp>
      <p:pic>
        <p:nvPicPr>
          <p:cNvPr id="6" name="Picture 5">
            <a:extLst>
              <a:ext uri="{FF2B5EF4-FFF2-40B4-BE49-F238E27FC236}">
                <a16:creationId xmlns:a16="http://schemas.microsoft.com/office/drawing/2014/main" id="{7394A799-65E4-0C43-8702-3E014F909C6C}"/>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68040" y="2309537"/>
            <a:ext cx="1237532" cy="954155"/>
          </a:xfrm>
          <a:prstGeom prst="rect">
            <a:avLst/>
          </a:prstGeom>
        </p:spPr>
      </p:pic>
      <p:pic>
        <p:nvPicPr>
          <p:cNvPr id="8" name="Picture 7">
            <a:extLst>
              <a:ext uri="{FF2B5EF4-FFF2-40B4-BE49-F238E27FC236}">
                <a16:creationId xmlns:a16="http://schemas.microsoft.com/office/drawing/2014/main" id="{57A02D24-6B0D-1940-A708-EB9C16BEC3AB}"/>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68040" y="3429000"/>
            <a:ext cx="1060843" cy="821000"/>
          </a:xfrm>
          <a:prstGeom prst="rect">
            <a:avLst/>
          </a:prstGeom>
        </p:spPr>
      </p:pic>
      <p:pic>
        <p:nvPicPr>
          <p:cNvPr id="10" name="Picture 9">
            <a:extLst>
              <a:ext uri="{FF2B5EF4-FFF2-40B4-BE49-F238E27FC236}">
                <a16:creationId xmlns:a16="http://schemas.microsoft.com/office/drawing/2014/main" id="{15BC8E1C-4755-6644-9A0F-2687DA165C63}"/>
              </a:ext>
            </a:extLst>
          </p:cNvPr>
          <p:cNvPicPr>
            <a:picLocks noChangeAspect="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29739" y="3359552"/>
            <a:ext cx="1083204" cy="869702"/>
          </a:xfrm>
          <a:prstGeom prst="rect">
            <a:avLst/>
          </a:prstGeom>
        </p:spPr>
      </p:pic>
      <p:pic>
        <p:nvPicPr>
          <p:cNvPr id="12" name="Picture 11">
            <a:extLst>
              <a:ext uri="{FF2B5EF4-FFF2-40B4-BE49-F238E27FC236}">
                <a16:creationId xmlns:a16="http://schemas.microsoft.com/office/drawing/2014/main" id="{C0058428-19DA-FC4A-A749-22AB6397BADB}"/>
              </a:ext>
            </a:extLst>
          </p:cNvPr>
          <p:cNvPicPr>
            <a:picLocks noChangeAspect="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69334" y="2288791"/>
            <a:ext cx="1043609" cy="883286"/>
          </a:xfrm>
          <a:prstGeom prst="rect">
            <a:avLst/>
          </a:prstGeom>
        </p:spPr>
      </p:pic>
      <p:sp>
        <p:nvSpPr>
          <p:cNvPr id="23" name="Title 1">
            <a:extLst>
              <a:ext uri="{FF2B5EF4-FFF2-40B4-BE49-F238E27FC236}">
                <a16:creationId xmlns:a16="http://schemas.microsoft.com/office/drawing/2014/main" id="{92F673BC-8517-7A42-8663-586D2982FB0A}"/>
              </a:ext>
            </a:extLst>
          </p:cNvPr>
          <p:cNvSpPr>
            <a:spLocks noGrp="1"/>
          </p:cNvSpPr>
          <p:nvPr>
            <p:ph type="title"/>
          </p:nvPr>
        </p:nvSpPr>
        <p:spPr>
          <a:xfrm>
            <a:off x="457200" y="274638"/>
            <a:ext cx="8229600" cy="1143000"/>
          </a:xfrm>
        </p:spPr>
        <p:txBody>
          <a:bodyPr/>
          <a:lstStyle/>
          <a:p>
            <a:r>
              <a:rPr lang="en-GB" sz="3000" dirty="0">
                <a:solidFill>
                  <a:schemeClr val="tx2"/>
                </a:solidFill>
              </a:rPr>
              <a:t>Issues addressed by women through coordination</a:t>
            </a:r>
          </a:p>
        </p:txBody>
      </p:sp>
    </p:spTree>
    <p:extLst>
      <p:ext uri="{BB962C8B-B14F-4D97-AF65-F5344CB8AC3E}">
        <p14:creationId xmlns:p14="http://schemas.microsoft.com/office/powerpoint/2010/main" val="289492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13E7A599-9D18-624C-8575-944B26D7B40D}"/>
              </a:ext>
            </a:extLst>
          </p:cNvPr>
          <p:cNvSpPr/>
          <p:nvPr/>
        </p:nvSpPr>
        <p:spPr>
          <a:xfrm>
            <a:off x="739687" y="2164153"/>
            <a:ext cx="2330245" cy="2199080"/>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16" name="TextBox 15">
            <a:extLst>
              <a:ext uri="{FF2B5EF4-FFF2-40B4-BE49-F238E27FC236}">
                <a16:creationId xmlns:a16="http://schemas.microsoft.com/office/drawing/2014/main" id="{937B087D-0BA3-0A47-8CA7-FBD4F21F9194}"/>
              </a:ext>
            </a:extLst>
          </p:cNvPr>
          <p:cNvSpPr txBox="1"/>
          <p:nvPr/>
        </p:nvSpPr>
        <p:spPr>
          <a:xfrm>
            <a:off x="867117" y="4600184"/>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Afghanistan</a:t>
            </a:r>
          </a:p>
        </p:txBody>
      </p:sp>
      <p:sp>
        <p:nvSpPr>
          <p:cNvPr id="22" name="Rounded Rectangle 21">
            <a:extLst>
              <a:ext uri="{FF2B5EF4-FFF2-40B4-BE49-F238E27FC236}">
                <a16:creationId xmlns:a16="http://schemas.microsoft.com/office/drawing/2014/main" id="{63266F8C-CE0D-0C4A-8AD2-1CD16AD4E47A}"/>
              </a:ext>
            </a:extLst>
          </p:cNvPr>
          <p:cNvSpPr/>
          <p:nvPr/>
        </p:nvSpPr>
        <p:spPr>
          <a:xfrm>
            <a:off x="3473998" y="2169141"/>
            <a:ext cx="2330245" cy="219908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25" name="TextBox 24">
            <a:extLst>
              <a:ext uri="{FF2B5EF4-FFF2-40B4-BE49-F238E27FC236}">
                <a16:creationId xmlns:a16="http://schemas.microsoft.com/office/drawing/2014/main" id="{2B609FDC-1F2B-5948-8FDA-F2410ED53158}"/>
              </a:ext>
            </a:extLst>
          </p:cNvPr>
          <p:cNvSpPr txBox="1"/>
          <p:nvPr/>
        </p:nvSpPr>
        <p:spPr>
          <a:xfrm>
            <a:off x="3623523" y="4618995"/>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Iraq</a:t>
            </a:r>
          </a:p>
        </p:txBody>
      </p:sp>
      <p:sp>
        <p:nvSpPr>
          <p:cNvPr id="26" name="Rounded Rectangle 25">
            <a:extLst>
              <a:ext uri="{FF2B5EF4-FFF2-40B4-BE49-F238E27FC236}">
                <a16:creationId xmlns:a16="http://schemas.microsoft.com/office/drawing/2014/main" id="{33BF5B7F-38CA-C040-BEC8-9F3F8F417C5B}"/>
              </a:ext>
            </a:extLst>
          </p:cNvPr>
          <p:cNvSpPr/>
          <p:nvPr/>
        </p:nvSpPr>
        <p:spPr>
          <a:xfrm>
            <a:off x="6210567" y="2164153"/>
            <a:ext cx="2330245" cy="2199080"/>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31" name="TextBox 30">
            <a:extLst>
              <a:ext uri="{FF2B5EF4-FFF2-40B4-BE49-F238E27FC236}">
                <a16:creationId xmlns:a16="http://schemas.microsoft.com/office/drawing/2014/main" id="{3671638C-F530-3C40-A9A3-74BF600BD78F}"/>
              </a:ext>
            </a:extLst>
          </p:cNvPr>
          <p:cNvSpPr txBox="1"/>
          <p:nvPr/>
        </p:nvSpPr>
        <p:spPr>
          <a:xfrm>
            <a:off x="6379929" y="4618995"/>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Kenya and Tanzania</a:t>
            </a:r>
          </a:p>
        </p:txBody>
      </p:sp>
      <p:pic>
        <p:nvPicPr>
          <p:cNvPr id="4" name="Picture 3">
            <a:extLst>
              <a:ext uri="{FF2B5EF4-FFF2-40B4-BE49-F238E27FC236}">
                <a16:creationId xmlns:a16="http://schemas.microsoft.com/office/drawing/2014/main" id="{7B128DE3-1AC8-D344-85DB-C71C5EC6C831}"/>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13146" y="2316775"/>
            <a:ext cx="958854" cy="794876"/>
          </a:xfrm>
          <a:prstGeom prst="rect">
            <a:avLst/>
          </a:prstGeom>
        </p:spPr>
      </p:pic>
      <p:pic>
        <p:nvPicPr>
          <p:cNvPr id="6" name="Picture 5">
            <a:extLst>
              <a:ext uri="{FF2B5EF4-FFF2-40B4-BE49-F238E27FC236}">
                <a16:creationId xmlns:a16="http://schemas.microsoft.com/office/drawing/2014/main" id="{893C0D30-D69B-C341-9BB9-71BD5A00F309}"/>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412324" y="3040459"/>
            <a:ext cx="1242391" cy="1242391"/>
          </a:xfrm>
          <a:prstGeom prst="rect">
            <a:avLst/>
          </a:prstGeom>
        </p:spPr>
      </p:pic>
      <p:pic>
        <p:nvPicPr>
          <p:cNvPr id="8" name="Picture 7">
            <a:extLst>
              <a:ext uri="{FF2B5EF4-FFF2-40B4-BE49-F238E27FC236}">
                <a16:creationId xmlns:a16="http://schemas.microsoft.com/office/drawing/2014/main" id="{FC502483-A215-334D-9CE4-44459000FCB9}"/>
              </a:ext>
            </a:extLst>
          </p:cNvPr>
          <p:cNvPicPr>
            <a:picLocks noChangeAspect="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69236" y="3360929"/>
            <a:ext cx="958855" cy="794877"/>
          </a:xfrm>
          <a:prstGeom prst="rect">
            <a:avLst/>
          </a:prstGeom>
        </p:spPr>
      </p:pic>
      <p:pic>
        <p:nvPicPr>
          <p:cNvPr id="10" name="Picture 9">
            <a:extLst>
              <a:ext uri="{FF2B5EF4-FFF2-40B4-BE49-F238E27FC236}">
                <a16:creationId xmlns:a16="http://schemas.microsoft.com/office/drawing/2014/main" id="{BB1C3685-88C6-C14B-BDFE-2E7640322373}"/>
              </a:ext>
            </a:extLst>
          </p:cNvPr>
          <p:cNvPicPr>
            <a:picLocks noChangeAspect="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489917" y="2280511"/>
            <a:ext cx="1087203" cy="920183"/>
          </a:xfrm>
          <a:prstGeom prst="rect">
            <a:avLst/>
          </a:prstGeom>
        </p:spPr>
      </p:pic>
      <p:sp>
        <p:nvSpPr>
          <p:cNvPr id="19" name="Title 1">
            <a:extLst>
              <a:ext uri="{FF2B5EF4-FFF2-40B4-BE49-F238E27FC236}">
                <a16:creationId xmlns:a16="http://schemas.microsoft.com/office/drawing/2014/main" id="{FEAF1185-26EF-1540-8E54-9DCE30AF1670}"/>
              </a:ext>
            </a:extLst>
          </p:cNvPr>
          <p:cNvSpPr>
            <a:spLocks noGrp="1"/>
          </p:cNvSpPr>
          <p:nvPr>
            <p:ph type="title"/>
          </p:nvPr>
        </p:nvSpPr>
        <p:spPr>
          <a:xfrm>
            <a:off x="457200" y="274638"/>
            <a:ext cx="8229600" cy="1143000"/>
          </a:xfrm>
        </p:spPr>
        <p:txBody>
          <a:bodyPr/>
          <a:lstStyle/>
          <a:p>
            <a:r>
              <a:rPr lang="en-GB" sz="3000" dirty="0">
                <a:solidFill>
                  <a:schemeClr val="tx2"/>
                </a:solidFill>
              </a:rPr>
              <a:t>Issues addressed by women through coordination</a:t>
            </a:r>
          </a:p>
        </p:txBody>
      </p:sp>
    </p:spTree>
    <p:extLst>
      <p:ext uri="{BB962C8B-B14F-4D97-AF65-F5344CB8AC3E}">
        <p14:creationId xmlns:p14="http://schemas.microsoft.com/office/powerpoint/2010/main" val="133326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13E7A599-9D18-624C-8575-944B26D7B40D}"/>
              </a:ext>
            </a:extLst>
          </p:cNvPr>
          <p:cNvSpPr/>
          <p:nvPr/>
        </p:nvSpPr>
        <p:spPr>
          <a:xfrm>
            <a:off x="739687" y="2164153"/>
            <a:ext cx="2330245" cy="2199080"/>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16" name="TextBox 15">
            <a:extLst>
              <a:ext uri="{FF2B5EF4-FFF2-40B4-BE49-F238E27FC236}">
                <a16:creationId xmlns:a16="http://schemas.microsoft.com/office/drawing/2014/main" id="{937B087D-0BA3-0A47-8CA7-FBD4F21F9194}"/>
              </a:ext>
            </a:extLst>
          </p:cNvPr>
          <p:cNvSpPr txBox="1"/>
          <p:nvPr/>
        </p:nvSpPr>
        <p:spPr>
          <a:xfrm>
            <a:off x="867117" y="4600184"/>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Afghanistan</a:t>
            </a:r>
          </a:p>
        </p:txBody>
      </p:sp>
      <p:sp>
        <p:nvSpPr>
          <p:cNvPr id="22" name="Rounded Rectangle 21">
            <a:extLst>
              <a:ext uri="{FF2B5EF4-FFF2-40B4-BE49-F238E27FC236}">
                <a16:creationId xmlns:a16="http://schemas.microsoft.com/office/drawing/2014/main" id="{63266F8C-CE0D-0C4A-8AD2-1CD16AD4E47A}"/>
              </a:ext>
            </a:extLst>
          </p:cNvPr>
          <p:cNvSpPr/>
          <p:nvPr/>
        </p:nvSpPr>
        <p:spPr>
          <a:xfrm>
            <a:off x="3473998" y="2169141"/>
            <a:ext cx="2330245" cy="2199080"/>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25" name="TextBox 24">
            <a:extLst>
              <a:ext uri="{FF2B5EF4-FFF2-40B4-BE49-F238E27FC236}">
                <a16:creationId xmlns:a16="http://schemas.microsoft.com/office/drawing/2014/main" id="{2B609FDC-1F2B-5948-8FDA-F2410ED53158}"/>
              </a:ext>
            </a:extLst>
          </p:cNvPr>
          <p:cNvSpPr txBox="1"/>
          <p:nvPr/>
        </p:nvSpPr>
        <p:spPr>
          <a:xfrm>
            <a:off x="3623523" y="4618995"/>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Iraq</a:t>
            </a:r>
          </a:p>
        </p:txBody>
      </p:sp>
      <p:sp>
        <p:nvSpPr>
          <p:cNvPr id="26" name="Rounded Rectangle 25">
            <a:extLst>
              <a:ext uri="{FF2B5EF4-FFF2-40B4-BE49-F238E27FC236}">
                <a16:creationId xmlns:a16="http://schemas.microsoft.com/office/drawing/2014/main" id="{33BF5B7F-38CA-C040-BEC8-9F3F8F417C5B}"/>
              </a:ext>
            </a:extLst>
          </p:cNvPr>
          <p:cNvSpPr/>
          <p:nvPr/>
        </p:nvSpPr>
        <p:spPr>
          <a:xfrm>
            <a:off x="6210567" y="2164153"/>
            <a:ext cx="2330245" cy="219908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endParaRPr lang="en-US" altLang="en-US" sz="2000" dirty="0">
              <a:solidFill>
                <a:schemeClr val="tx1">
                  <a:lumMod val="65000"/>
                  <a:lumOff val="35000"/>
                </a:schemeClr>
              </a:solidFill>
              <a:latin typeface="Franklin Gothic Book" panose="020B0503020102020204" pitchFamily="34" charset="0"/>
              <a:cs typeface="Franklin Gothic Book" panose="020B0503020102020204" pitchFamily="34" charset="0"/>
            </a:endParaRPr>
          </a:p>
        </p:txBody>
      </p:sp>
      <p:sp>
        <p:nvSpPr>
          <p:cNvPr id="31" name="TextBox 30">
            <a:extLst>
              <a:ext uri="{FF2B5EF4-FFF2-40B4-BE49-F238E27FC236}">
                <a16:creationId xmlns:a16="http://schemas.microsoft.com/office/drawing/2014/main" id="{3671638C-F530-3C40-A9A3-74BF600BD78F}"/>
              </a:ext>
            </a:extLst>
          </p:cNvPr>
          <p:cNvSpPr txBox="1"/>
          <p:nvPr/>
        </p:nvSpPr>
        <p:spPr>
          <a:xfrm>
            <a:off x="6379929" y="4618995"/>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Kenya and Tanzania</a:t>
            </a:r>
          </a:p>
        </p:txBody>
      </p:sp>
      <p:pic>
        <p:nvPicPr>
          <p:cNvPr id="4" name="Picture 3">
            <a:extLst>
              <a:ext uri="{FF2B5EF4-FFF2-40B4-BE49-F238E27FC236}">
                <a16:creationId xmlns:a16="http://schemas.microsoft.com/office/drawing/2014/main" id="{B5A389B9-074F-F741-944C-FE8BB0382F9E}"/>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320468" y="2346110"/>
            <a:ext cx="1055221" cy="917583"/>
          </a:xfrm>
          <a:prstGeom prst="rect">
            <a:avLst/>
          </a:prstGeom>
        </p:spPr>
      </p:pic>
      <p:pic>
        <p:nvPicPr>
          <p:cNvPr id="6" name="Picture 5">
            <a:extLst>
              <a:ext uri="{FF2B5EF4-FFF2-40B4-BE49-F238E27FC236}">
                <a16:creationId xmlns:a16="http://schemas.microsoft.com/office/drawing/2014/main" id="{2BFC7E87-C930-754B-8D52-917279A77E1D}"/>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395525" y="2385863"/>
            <a:ext cx="926063" cy="783799"/>
          </a:xfrm>
          <a:prstGeom prst="rect">
            <a:avLst/>
          </a:prstGeom>
        </p:spPr>
      </p:pic>
      <p:pic>
        <p:nvPicPr>
          <p:cNvPr id="8" name="Picture 7">
            <a:extLst>
              <a:ext uri="{FF2B5EF4-FFF2-40B4-BE49-F238E27FC236}">
                <a16:creationId xmlns:a16="http://schemas.microsoft.com/office/drawing/2014/main" id="{4609E433-86D5-AB42-99CC-199ADC76B2C9}"/>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395525" y="3263693"/>
            <a:ext cx="1055221" cy="1055221"/>
          </a:xfrm>
          <a:prstGeom prst="rect">
            <a:avLst/>
          </a:prstGeom>
        </p:spPr>
      </p:pic>
      <p:pic>
        <p:nvPicPr>
          <p:cNvPr id="10" name="Picture 9">
            <a:extLst>
              <a:ext uri="{FF2B5EF4-FFF2-40B4-BE49-F238E27FC236}">
                <a16:creationId xmlns:a16="http://schemas.microsoft.com/office/drawing/2014/main" id="{0869D0E0-E337-2748-B39F-4672C9F03F64}"/>
              </a:ext>
            </a:extLst>
          </p:cNvPr>
          <p:cNvPicPr>
            <a:picLocks noChangeAspect="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47492" y="3105503"/>
            <a:ext cx="1412753" cy="1371600"/>
          </a:xfrm>
          <a:prstGeom prst="rect">
            <a:avLst/>
          </a:prstGeom>
        </p:spPr>
      </p:pic>
      <p:sp>
        <p:nvSpPr>
          <p:cNvPr id="19" name="Title 1">
            <a:extLst>
              <a:ext uri="{FF2B5EF4-FFF2-40B4-BE49-F238E27FC236}">
                <a16:creationId xmlns:a16="http://schemas.microsoft.com/office/drawing/2014/main" id="{41E8725E-EBDA-AC49-BDD4-C263A992FE4E}"/>
              </a:ext>
            </a:extLst>
          </p:cNvPr>
          <p:cNvSpPr>
            <a:spLocks noGrp="1"/>
          </p:cNvSpPr>
          <p:nvPr>
            <p:ph type="title"/>
          </p:nvPr>
        </p:nvSpPr>
        <p:spPr>
          <a:xfrm>
            <a:off x="457200" y="274638"/>
            <a:ext cx="8229600" cy="1143000"/>
          </a:xfrm>
        </p:spPr>
        <p:txBody>
          <a:bodyPr/>
          <a:lstStyle/>
          <a:p>
            <a:r>
              <a:rPr lang="en-GB" sz="3000" dirty="0">
                <a:solidFill>
                  <a:schemeClr val="tx2"/>
                </a:solidFill>
              </a:rPr>
              <a:t>Issues addressed by women through coordination</a:t>
            </a:r>
          </a:p>
        </p:txBody>
      </p:sp>
    </p:spTree>
    <p:extLst>
      <p:ext uri="{BB962C8B-B14F-4D97-AF65-F5344CB8AC3E}">
        <p14:creationId xmlns:p14="http://schemas.microsoft.com/office/powerpoint/2010/main" val="205655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CBF-6A7F-0C49-B17A-89198CC4EA2B}"/>
              </a:ext>
            </a:extLst>
          </p:cNvPr>
          <p:cNvSpPr>
            <a:spLocks noGrp="1"/>
          </p:cNvSpPr>
          <p:nvPr>
            <p:ph type="title"/>
          </p:nvPr>
        </p:nvSpPr>
        <p:spPr>
          <a:xfrm>
            <a:off x="852321" y="296947"/>
            <a:ext cx="5605629" cy="994172"/>
          </a:xfrm>
        </p:spPr>
        <p:txBody>
          <a:bodyPr vert="horz" lIns="91440" tIns="45720" rIns="91440" bIns="45720" rtlCol="0" anchor="ctr">
            <a:normAutofit fontScale="90000"/>
          </a:bodyPr>
          <a:lstStyle/>
          <a:p>
            <a:pPr algn="l" defTabSz="914400" eaLnBrk="1" hangingPunct="1">
              <a:lnSpc>
                <a:spcPct val="90000"/>
              </a:lnSpc>
            </a:pPr>
            <a:r>
              <a:rPr lang="en-US" sz="3000" kern="1200" dirty="0">
                <a:solidFill>
                  <a:schemeClr val="tx1">
                    <a:lumMod val="50000"/>
                    <a:lumOff val="50000"/>
                  </a:schemeClr>
                </a:solidFill>
                <a:latin typeface="Franklin Gothic Book" panose="020B0503020102020204" pitchFamily="34" charset="0"/>
                <a:ea typeface="+mj-ea"/>
                <a:cs typeface="+mj-cs"/>
              </a:rPr>
              <a:t>What are the barriers for women’s participation in coordination?</a:t>
            </a:r>
          </a:p>
        </p:txBody>
      </p:sp>
      <p:sp>
        <p:nvSpPr>
          <p:cNvPr id="3" name="Content Placeholder 2">
            <a:extLst>
              <a:ext uri="{FF2B5EF4-FFF2-40B4-BE49-F238E27FC236}">
                <a16:creationId xmlns:a16="http://schemas.microsoft.com/office/drawing/2014/main" id="{8B2991CC-F2E7-354A-AAC2-5B663F2675DB}"/>
              </a:ext>
            </a:extLst>
          </p:cNvPr>
          <p:cNvSpPr>
            <a:spLocks noGrp="1"/>
          </p:cNvSpPr>
          <p:nvPr>
            <p:ph idx="4294967295"/>
          </p:nvPr>
        </p:nvSpPr>
        <p:spPr>
          <a:xfrm>
            <a:off x="852321" y="2227943"/>
            <a:ext cx="5033221" cy="3788227"/>
          </a:xfrm>
        </p:spPr>
        <p:txBody>
          <a:bodyPr vert="horz" lIns="91440" tIns="45720" rIns="91440" bIns="45720" rtlCol="0" anchor="ctr">
            <a:normAutofit/>
          </a:bodyPr>
          <a:lstStyle/>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7DC4F3D7-56F4-5B4D-8FAF-5B8BD401BF11}"/>
              </a:ext>
            </a:extLst>
          </p:cNvPr>
          <p:cNvGrpSpPr/>
          <p:nvPr/>
        </p:nvGrpSpPr>
        <p:grpSpPr>
          <a:xfrm>
            <a:off x="6540076" y="2943567"/>
            <a:ext cx="1175718" cy="1006313"/>
            <a:chOff x="2863125" y="2925843"/>
            <a:chExt cx="1175718" cy="1006313"/>
          </a:xfrm>
        </p:grpSpPr>
        <p:pic>
          <p:nvPicPr>
            <p:cNvPr id="24" name="Picture 23">
              <a:extLst>
                <a:ext uri="{FF2B5EF4-FFF2-40B4-BE49-F238E27FC236}">
                  <a16:creationId xmlns:a16="http://schemas.microsoft.com/office/drawing/2014/main" id="{E6BC4E36-80D2-634B-B8CA-82D6F3CBC1B3}"/>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04747" y="3089500"/>
              <a:ext cx="544025" cy="544025"/>
            </a:xfrm>
            <a:prstGeom prst="rect">
              <a:avLst/>
            </a:prstGeom>
          </p:spPr>
        </p:pic>
        <p:pic>
          <p:nvPicPr>
            <p:cNvPr id="23" name="Picture 22">
              <a:extLst>
                <a:ext uri="{FF2B5EF4-FFF2-40B4-BE49-F238E27FC236}">
                  <a16:creationId xmlns:a16="http://schemas.microsoft.com/office/drawing/2014/main" id="{75B068D9-DEBD-C94F-9FE7-58EEF7F7DCA6}"/>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63125" y="2925843"/>
              <a:ext cx="1175718" cy="1006313"/>
            </a:xfrm>
            <a:prstGeom prst="rect">
              <a:avLst/>
            </a:prstGeom>
          </p:spPr>
        </p:pic>
      </p:grpSp>
      <p:pic>
        <p:nvPicPr>
          <p:cNvPr id="55" name="Picture 54">
            <a:extLst>
              <a:ext uri="{FF2B5EF4-FFF2-40B4-BE49-F238E27FC236}">
                <a16:creationId xmlns:a16="http://schemas.microsoft.com/office/drawing/2014/main" id="{260070C7-D843-B241-A747-F0E693DB2172}"/>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377997" y="2202314"/>
            <a:ext cx="3338807" cy="2897870"/>
          </a:xfrm>
          <a:prstGeom prst="rect">
            <a:avLst/>
          </a:prstGeom>
        </p:spPr>
      </p:pic>
      <p:sp>
        <p:nvSpPr>
          <p:cNvPr id="57" name="Oval 56">
            <a:extLst>
              <a:ext uri="{FF2B5EF4-FFF2-40B4-BE49-F238E27FC236}">
                <a16:creationId xmlns:a16="http://schemas.microsoft.com/office/drawing/2014/main" id="{DBAC9013-9E4A-D742-BB1B-EC2746BDBC13}"/>
              </a:ext>
            </a:extLst>
          </p:cNvPr>
          <p:cNvSpPr/>
          <p:nvPr/>
        </p:nvSpPr>
        <p:spPr>
          <a:xfrm>
            <a:off x="1208314" y="1698171"/>
            <a:ext cx="3886200" cy="378822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7006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CBF-6A7F-0C49-B17A-89198CC4EA2B}"/>
              </a:ext>
            </a:extLst>
          </p:cNvPr>
          <p:cNvSpPr>
            <a:spLocks noGrp="1"/>
          </p:cNvSpPr>
          <p:nvPr>
            <p:ph type="title"/>
          </p:nvPr>
        </p:nvSpPr>
        <p:spPr>
          <a:xfrm>
            <a:off x="852321" y="296947"/>
            <a:ext cx="5605629" cy="994172"/>
          </a:xfrm>
        </p:spPr>
        <p:txBody>
          <a:bodyPr vert="horz" lIns="91440" tIns="45720" rIns="91440" bIns="45720" rtlCol="0" anchor="ctr">
            <a:normAutofit fontScale="90000"/>
          </a:bodyPr>
          <a:lstStyle/>
          <a:p>
            <a:pPr algn="l" defTabSz="914400" eaLnBrk="1" hangingPunct="1">
              <a:lnSpc>
                <a:spcPct val="90000"/>
              </a:lnSpc>
            </a:pPr>
            <a:r>
              <a:rPr lang="en-US" sz="3000" kern="1200" dirty="0">
                <a:solidFill>
                  <a:schemeClr val="tx1">
                    <a:lumMod val="50000"/>
                    <a:lumOff val="50000"/>
                  </a:schemeClr>
                </a:solidFill>
                <a:latin typeface="Franklin Gothic Book" panose="020B0503020102020204" pitchFamily="34" charset="0"/>
                <a:ea typeface="+mj-ea"/>
                <a:cs typeface="+mj-cs"/>
              </a:rPr>
              <a:t>What are the barriers for women’s participation in coordination?</a:t>
            </a:r>
          </a:p>
        </p:txBody>
      </p:sp>
      <p:sp>
        <p:nvSpPr>
          <p:cNvPr id="3" name="Content Placeholder 2">
            <a:extLst>
              <a:ext uri="{FF2B5EF4-FFF2-40B4-BE49-F238E27FC236}">
                <a16:creationId xmlns:a16="http://schemas.microsoft.com/office/drawing/2014/main" id="{8B2991CC-F2E7-354A-AAC2-5B663F2675DB}"/>
              </a:ext>
            </a:extLst>
          </p:cNvPr>
          <p:cNvSpPr>
            <a:spLocks noGrp="1"/>
          </p:cNvSpPr>
          <p:nvPr>
            <p:ph idx="4294967295"/>
          </p:nvPr>
        </p:nvSpPr>
        <p:spPr>
          <a:xfrm>
            <a:off x="852321" y="2227943"/>
            <a:ext cx="5033221" cy="3788227"/>
          </a:xfrm>
        </p:spPr>
        <p:txBody>
          <a:bodyPr vert="horz" lIns="91440" tIns="45720" rIns="91440" bIns="45720" rtlCol="0" anchor="ctr">
            <a:normAutofit/>
          </a:bodyPr>
          <a:lstStyle/>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7DC4F3D7-56F4-5B4D-8FAF-5B8BD401BF11}"/>
              </a:ext>
            </a:extLst>
          </p:cNvPr>
          <p:cNvGrpSpPr/>
          <p:nvPr/>
        </p:nvGrpSpPr>
        <p:grpSpPr>
          <a:xfrm>
            <a:off x="6540076" y="2943567"/>
            <a:ext cx="1175718" cy="1006313"/>
            <a:chOff x="2863125" y="2925843"/>
            <a:chExt cx="1175718" cy="1006313"/>
          </a:xfrm>
        </p:grpSpPr>
        <p:pic>
          <p:nvPicPr>
            <p:cNvPr id="24" name="Picture 23">
              <a:extLst>
                <a:ext uri="{FF2B5EF4-FFF2-40B4-BE49-F238E27FC236}">
                  <a16:creationId xmlns:a16="http://schemas.microsoft.com/office/drawing/2014/main" id="{E6BC4E36-80D2-634B-B8CA-82D6F3CBC1B3}"/>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04747" y="3089500"/>
              <a:ext cx="544025" cy="544025"/>
            </a:xfrm>
            <a:prstGeom prst="rect">
              <a:avLst/>
            </a:prstGeom>
          </p:spPr>
        </p:pic>
        <p:pic>
          <p:nvPicPr>
            <p:cNvPr id="23" name="Picture 22">
              <a:extLst>
                <a:ext uri="{FF2B5EF4-FFF2-40B4-BE49-F238E27FC236}">
                  <a16:creationId xmlns:a16="http://schemas.microsoft.com/office/drawing/2014/main" id="{75B068D9-DEBD-C94F-9FE7-58EEF7F7DCA6}"/>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63125" y="2925843"/>
              <a:ext cx="1175718" cy="1006313"/>
            </a:xfrm>
            <a:prstGeom prst="rect">
              <a:avLst/>
            </a:prstGeom>
          </p:spPr>
        </p:pic>
      </p:grpSp>
      <p:sp>
        <p:nvSpPr>
          <p:cNvPr id="34" name="Down Arrow 33">
            <a:extLst>
              <a:ext uri="{FF2B5EF4-FFF2-40B4-BE49-F238E27FC236}">
                <a16:creationId xmlns:a16="http://schemas.microsoft.com/office/drawing/2014/main" id="{106940CC-EAA3-AB48-A0BE-7F6A1B10D2C2}"/>
              </a:ext>
            </a:extLst>
          </p:cNvPr>
          <p:cNvSpPr/>
          <p:nvPr/>
        </p:nvSpPr>
        <p:spPr>
          <a:xfrm rot="13714826">
            <a:off x="4065534" y="4283390"/>
            <a:ext cx="523632" cy="562065"/>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own Arrow 34">
            <a:extLst>
              <a:ext uri="{FF2B5EF4-FFF2-40B4-BE49-F238E27FC236}">
                <a16:creationId xmlns:a16="http://schemas.microsoft.com/office/drawing/2014/main" id="{E32077D2-E14D-A940-8DB1-6BB1FA27AAC3}"/>
              </a:ext>
            </a:extLst>
          </p:cNvPr>
          <p:cNvSpPr/>
          <p:nvPr/>
        </p:nvSpPr>
        <p:spPr>
          <a:xfrm rot="13427884">
            <a:off x="2160529" y="2391516"/>
            <a:ext cx="526743" cy="653307"/>
          </a:xfrm>
          <a:prstGeom prst="downArrow">
            <a:avLst>
              <a:gd name="adj1" fmla="val 39163"/>
              <a:gd name="adj2" fmla="val 4726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own Arrow 35">
            <a:extLst>
              <a:ext uri="{FF2B5EF4-FFF2-40B4-BE49-F238E27FC236}">
                <a16:creationId xmlns:a16="http://schemas.microsoft.com/office/drawing/2014/main" id="{045F28B8-CFC4-2742-A76B-835009D48040}"/>
              </a:ext>
            </a:extLst>
          </p:cNvPr>
          <p:cNvSpPr/>
          <p:nvPr/>
        </p:nvSpPr>
        <p:spPr>
          <a:xfrm rot="19065755">
            <a:off x="2174493" y="4333338"/>
            <a:ext cx="477677" cy="59890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Up-Down Arrow 36">
            <a:extLst>
              <a:ext uri="{FF2B5EF4-FFF2-40B4-BE49-F238E27FC236}">
                <a16:creationId xmlns:a16="http://schemas.microsoft.com/office/drawing/2014/main" id="{B9CFEA02-C9F8-614D-A9FB-BD3E56A6BA5E}"/>
              </a:ext>
            </a:extLst>
          </p:cNvPr>
          <p:cNvSpPr/>
          <p:nvPr/>
        </p:nvSpPr>
        <p:spPr>
          <a:xfrm rot="19246380">
            <a:off x="4062930" y="2378835"/>
            <a:ext cx="426103" cy="794251"/>
          </a:xfrm>
          <a:prstGeom prst="up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Down Arrow 38">
            <a:extLst>
              <a:ext uri="{FF2B5EF4-FFF2-40B4-BE49-F238E27FC236}">
                <a16:creationId xmlns:a16="http://schemas.microsoft.com/office/drawing/2014/main" id="{570F8C00-9D56-B24B-87E1-357C430D3311}"/>
              </a:ext>
            </a:extLst>
          </p:cNvPr>
          <p:cNvSpPr/>
          <p:nvPr/>
        </p:nvSpPr>
        <p:spPr>
          <a:xfrm rot="5400000">
            <a:off x="3100283" y="2946919"/>
            <a:ext cx="534878" cy="1669002"/>
          </a:xfrm>
          <a:prstGeom prst="up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C4E86F5-24F1-4C46-854F-E09BF7379424}"/>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594179" y="4738582"/>
            <a:ext cx="1529853" cy="1303701"/>
          </a:xfrm>
          <a:prstGeom prst="rect">
            <a:avLst/>
          </a:prstGeom>
        </p:spPr>
      </p:pic>
      <p:pic>
        <p:nvPicPr>
          <p:cNvPr id="17" name="Picture 16">
            <a:extLst>
              <a:ext uri="{FF2B5EF4-FFF2-40B4-BE49-F238E27FC236}">
                <a16:creationId xmlns:a16="http://schemas.microsoft.com/office/drawing/2014/main" id="{32AB9C5C-FB12-C149-9A0C-AA0A3EAE60E1}"/>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32890" y="1277274"/>
            <a:ext cx="1372510" cy="1137791"/>
          </a:xfrm>
          <a:prstGeom prst="rect">
            <a:avLst/>
          </a:prstGeom>
        </p:spPr>
      </p:pic>
      <p:sp>
        <p:nvSpPr>
          <p:cNvPr id="42" name="Down Arrow 41">
            <a:extLst>
              <a:ext uri="{FF2B5EF4-FFF2-40B4-BE49-F238E27FC236}">
                <a16:creationId xmlns:a16="http://schemas.microsoft.com/office/drawing/2014/main" id="{9B388FAB-E212-2940-8EFD-9743B1419505}"/>
              </a:ext>
            </a:extLst>
          </p:cNvPr>
          <p:cNvSpPr/>
          <p:nvPr/>
        </p:nvSpPr>
        <p:spPr>
          <a:xfrm rot="10800000">
            <a:off x="3055865" y="2862708"/>
            <a:ext cx="548004" cy="1650903"/>
          </a:xfrm>
          <a:prstGeom prst="downArrow">
            <a:avLst>
              <a:gd name="adj1" fmla="val 49999"/>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45DE83DA-0267-074F-868E-DBD4785DDD1F}"/>
              </a:ext>
            </a:extLst>
          </p:cNvPr>
          <p:cNvSpPr/>
          <p:nvPr/>
        </p:nvSpPr>
        <p:spPr>
          <a:xfrm>
            <a:off x="2594179" y="1291119"/>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2B3C007-8203-744B-A9F6-23DB744A58CF}"/>
              </a:ext>
            </a:extLst>
          </p:cNvPr>
          <p:cNvSpPr/>
          <p:nvPr/>
        </p:nvSpPr>
        <p:spPr>
          <a:xfrm>
            <a:off x="2632890" y="4666996"/>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260070C7-D843-B241-A747-F0E693DB2172}"/>
              </a:ext>
            </a:extLst>
          </p:cNvPr>
          <p:cNvPicPr>
            <a:picLocks noChangeAspect="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948573" y="3131511"/>
            <a:ext cx="1304239" cy="1092537"/>
          </a:xfrm>
          <a:prstGeom prst="rect">
            <a:avLst/>
          </a:prstGeom>
        </p:spPr>
      </p:pic>
      <p:pic>
        <p:nvPicPr>
          <p:cNvPr id="56" name="Picture 55">
            <a:extLst>
              <a:ext uri="{FF2B5EF4-FFF2-40B4-BE49-F238E27FC236}">
                <a16:creationId xmlns:a16="http://schemas.microsoft.com/office/drawing/2014/main" id="{0D48EDF6-D6F8-354A-B2F6-BC521DC076D5}"/>
              </a:ext>
            </a:extLst>
          </p:cNvPr>
          <p:cNvPicPr>
            <a:picLocks noChangeAspect="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382842" y="2964690"/>
            <a:ext cx="1563325" cy="1371425"/>
          </a:xfrm>
          <a:prstGeom prst="rect">
            <a:avLst/>
          </a:prstGeom>
        </p:spPr>
      </p:pic>
      <p:sp>
        <p:nvSpPr>
          <p:cNvPr id="57" name="Oval 56">
            <a:extLst>
              <a:ext uri="{FF2B5EF4-FFF2-40B4-BE49-F238E27FC236}">
                <a16:creationId xmlns:a16="http://schemas.microsoft.com/office/drawing/2014/main" id="{DBAC9013-9E4A-D742-BB1B-EC2746BDBC13}"/>
              </a:ext>
            </a:extLst>
          </p:cNvPr>
          <p:cNvSpPr/>
          <p:nvPr/>
        </p:nvSpPr>
        <p:spPr>
          <a:xfrm>
            <a:off x="869573" y="2927777"/>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Oval 57">
            <a:extLst>
              <a:ext uri="{FF2B5EF4-FFF2-40B4-BE49-F238E27FC236}">
                <a16:creationId xmlns:a16="http://schemas.microsoft.com/office/drawing/2014/main" id="{60546A30-5AF7-0A4B-97F4-E181EEF9AEF0}"/>
              </a:ext>
            </a:extLst>
          </p:cNvPr>
          <p:cNvSpPr/>
          <p:nvPr/>
        </p:nvSpPr>
        <p:spPr>
          <a:xfrm>
            <a:off x="4415878" y="2900817"/>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3" name="Straight Connector 62">
            <a:extLst>
              <a:ext uri="{FF2B5EF4-FFF2-40B4-BE49-F238E27FC236}">
                <a16:creationId xmlns:a16="http://schemas.microsoft.com/office/drawing/2014/main" id="{3FCE0E0D-04D2-424E-86E0-082A846FAC59}"/>
              </a:ext>
            </a:extLst>
          </p:cNvPr>
          <p:cNvCxnSpPr>
            <a:cxnSpLocks/>
          </p:cNvCxnSpPr>
          <p:nvPr/>
        </p:nvCxnSpPr>
        <p:spPr>
          <a:xfrm flipV="1">
            <a:off x="1604405" y="2041121"/>
            <a:ext cx="989774" cy="886656"/>
          </a:xfrm>
          <a:prstGeom prst="line">
            <a:avLst/>
          </a:prstGeom>
        </p:spPr>
        <p:style>
          <a:lnRef idx="1">
            <a:schemeClr val="accent6"/>
          </a:lnRef>
          <a:fillRef idx="0">
            <a:schemeClr val="accent6"/>
          </a:fillRef>
          <a:effectRef idx="0">
            <a:schemeClr val="accent6"/>
          </a:effectRef>
          <a:fontRef idx="minor">
            <a:schemeClr val="tx1"/>
          </a:fontRef>
        </p:style>
      </p:cxnSp>
      <p:cxnSp>
        <p:nvCxnSpPr>
          <p:cNvPr id="64" name="Straight Connector 63">
            <a:extLst>
              <a:ext uri="{FF2B5EF4-FFF2-40B4-BE49-F238E27FC236}">
                <a16:creationId xmlns:a16="http://schemas.microsoft.com/office/drawing/2014/main" id="{206FA047-9A46-D944-BCC6-C9141F4B217B}"/>
              </a:ext>
            </a:extLst>
          </p:cNvPr>
          <p:cNvCxnSpPr>
            <a:cxnSpLocks/>
          </p:cNvCxnSpPr>
          <p:nvPr/>
        </p:nvCxnSpPr>
        <p:spPr>
          <a:xfrm>
            <a:off x="1604405" y="4427780"/>
            <a:ext cx="1028485" cy="989218"/>
          </a:xfrm>
          <a:prstGeom prst="line">
            <a:avLst/>
          </a:prstGeom>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F8985DBE-1875-9944-9E7E-EFBED4975C19}"/>
              </a:ext>
            </a:extLst>
          </p:cNvPr>
          <p:cNvCxnSpPr>
            <a:cxnSpLocks/>
          </p:cNvCxnSpPr>
          <p:nvPr/>
        </p:nvCxnSpPr>
        <p:spPr>
          <a:xfrm>
            <a:off x="4063843" y="2041121"/>
            <a:ext cx="1086867" cy="859696"/>
          </a:xfrm>
          <a:prstGeom prst="line">
            <a:avLst/>
          </a:prstGeom>
        </p:spPr>
        <p:style>
          <a:lnRef idx="1">
            <a:schemeClr val="accent6"/>
          </a:lnRef>
          <a:fillRef idx="0">
            <a:schemeClr val="accent6"/>
          </a:fillRef>
          <a:effectRef idx="0">
            <a:schemeClr val="accent6"/>
          </a:effectRef>
          <a:fontRef idx="minor">
            <a:schemeClr val="tx1"/>
          </a:fontRef>
        </p:style>
      </p:cxnSp>
      <p:cxnSp>
        <p:nvCxnSpPr>
          <p:cNvPr id="66" name="Straight Connector 65">
            <a:extLst>
              <a:ext uri="{FF2B5EF4-FFF2-40B4-BE49-F238E27FC236}">
                <a16:creationId xmlns:a16="http://schemas.microsoft.com/office/drawing/2014/main" id="{88029FBB-BB8B-CC47-BEA8-A295E1667C63}"/>
              </a:ext>
            </a:extLst>
          </p:cNvPr>
          <p:cNvCxnSpPr>
            <a:cxnSpLocks/>
          </p:cNvCxnSpPr>
          <p:nvPr/>
        </p:nvCxnSpPr>
        <p:spPr>
          <a:xfrm flipH="1">
            <a:off x="4124032" y="4400820"/>
            <a:ext cx="1026678" cy="989613"/>
          </a:xfrm>
          <a:prstGeom prst="line">
            <a:avLst/>
          </a:prstGeom>
        </p:spPr>
        <p:style>
          <a:lnRef idx="1">
            <a:schemeClr val="accent6"/>
          </a:lnRef>
          <a:fillRef idx="0">
            <a:schemeClr val="accent6"/>
          </a:fillRef>
          <a:effectRef idx="0">
            <a:schemeClr val="accent6"/>
          </a:effectRef>
          <a:fontRef idx="minor">
            <a:schemeClr val="tx1"/>
          </a:fontRef>
        </p:style>
      </p:cxnSp>
      <p:cxnSp>
        <p:nvCxnSpPr>
          <p:cNvPr id="67" name="Straight Connector 66">
            <a:extLst>
              <a:ext uri="{FF2B5EF4-FFF2-40B4-BE49-F238E27FC236}">
                <a16:creationId xmlns:a16="http://schemas.microsoft.com/office/drawing/2014/main" id="{EDB6A142-07FA-814C-9F85-D2211B39B588}"/>
              </a:ext>
            </a:extLst>
          </p:cNvPr>
          <p:cNvCxnSpPr>
            <a:cxnSpLocks/>
          </p:cNvCxnSpPr>
          <p:nvPr/>
        </p:nvCxnSpPr>
        <p:spPr>
          <a:xfrm>
            <a:off x="3848616" y="1510789"/>
            <a:ext cx="3340819" cy="844537"/>
          </a:xfrm>
          <a:prstGeom prst="line">
            <a:avLst/>
          </a:prstGeom>
        </p:spPr>
        <p:style>
          <a:lnRef idx="1">
            <a:schemeClr val="accent6"/>
          </a:lnRef>
          <a:fillRef idx="0">
            <a:schemeClr val="accent6"/>
          </a:fillRef>
          <a:effectRef idx="0">
            <a:schemeClr val="accent6"/>
          </a:effectRef>
          <a:fontRef idx="minor">
            <a:schemeClr val="tx1"/>
          </a:fontRef>
        </p:style>
      </p:cxnSp>
      <p:cxnSp>
        <p:nvCxnSpPr>
          <p:cNvPr id="68" name="Straight Connector 67">
            <a:extLst>
              <a:ext uri="{FF2B5EF4-FFF2-40B4-BE49-F238E27FC236}">
                <a16:creationId xmlns:a16="http://schemas.microsoft.com/office/drawing/2014/main" id="{5F009241-FCD3-6047-AA63-D48E6DB9C2D2}"/>
              </a:ext>
            </a:extLst>
          </p:cNvPr>
          <p:cNvCxnSpPr>
            <a:cxnSpLocks/>
          </p:cNvCxnSpPr>
          <p:nvPr/>
        </p:nvCxnSpPr>
        <p:spPr>
          <a:xfrm flipV="1">
            <a:off x="3887327" y="4488868"/>
            <a:ext cx="3340819" cy="145846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160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9"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3FD9A0F-731D-AE48-B409-5AA19242BCB6}"/>
              </a:ext>
            </a:extLst>
          </p:cNvPr>
          <p:cNvSpPr>
            <a:spLocks noGrp="1"/>
          </p:cNvSpPr>
          <p:nvPr>
            <p:ph type="title"/>
          </p:nvPr>
        </p:nvSpPr>
        <p:spPr>
          <a:xfrm>
            <a:off x="206478" y="254000"/>
            <a:ext cx="8229600" cy="1143000"/>
          </a:xfrm>
        </p:spPr>
        <p:txBody>
          <a:bodyPr/>
          <a:lstStyle/>
          <a:p>
            <a:r>
              <a:rPr lang="en-US" altLang="en-US" dirty="0">
                <a:solidFill>
                  <a:schemeClr val="tx2"/>
                </a:solidFill>
                <a:latin typeface="Franklin Gothic Book" panose="020B0503020102020204" pitchFamily="34" charset="0"/>
                <a:cs typeface="Franklin Gothic Book" panose="020B0503020102020204" pitchFamily="34" charset="0"/>
              </a:rPr>
              <a:t>Project background</a:t>
            </a:r>
          </a:p>
        </p:txBody>
      </p:sp>
      <p:graphicFrame>
        <p:nvGraphicFramePr>
          <p:cNvPr id="3" name="Diagram 2">
            <a:extLst>
              <a:ext uri="{FF2B5EF4-FFF2-40B4-BE49-F238E27FC236}">
                <a16:creationId xmlns:a16="http://schemas.microsoft.com/office/drawing/2014/main" id="{D6E8D089-9246-D242-9E34-B7627BA1705E}"/>
              </a:ext>
            </a:extLst>
          </p:cNvPr>
          <p:cNvGraphicFramePr/>
          <p:nvPr>
            <p:extLst>
              <p:ext uri="{D42A27DB-BD31-4B8C-83A1-F6EECF244321}">
                <p14:modId xmlns:p14="http://schemas.microsoft.com/office/powerpoint/2010/main" val="872762893"/>
              </p:ext>
            </p:extLst>
          </p:nvPr>
        </p:nvGraphicFramePr>
        <p:xfrm>
          <a:off x="508819" y="2003732"/>
          <a:ext cx="8126361" cy="2850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693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CBF-6A7F-0C49-B17A-89198CC4EA2B}"/>
              </a:ext>
            </a:extLst>
          </p:cNvPr>
          <p:cNvSpPr>
            <a:spLocks noGrp="1"/>
          </p:cNvSpPr>
          <p:nvPr>
            <p:ph type="title"/>
          </p:nvPr>
        </p:nvSpPr>
        <p:spPr>
          <a:xfrm>
            <a:off x="852321" y="296947"/>
            <a:ext cx="5605629" cy="994172"/>
          </a:xfrm>
        </p:spPr>
        <p:txBody>
          <a:bodyPr vert="horz" lIns="91440" tIns="45720" rIns="91440" bIns="45720" rtlCol="0" anchor="ctr">
            <a:normAutofit fontScale="90000"/>
          </a:bodyPr>
          <a:lstStyle/>
          <a:p>
            <a:pPr algn="l" defTabSz="914400" eaLnBrk="1" hangingPunct="1">
              <a:lnSpc>
                <a:spcPct val="90000"/>
              </a:lnSpc>
            </a:pPr>
            <a:r>
              <a:rPr lang="en-US" sz="3000" kern="1200" dirty="0">
                <a:solidFill>
                  <a:schemeClr val="tx1">
                    <a:lumMod val="50000"/>
                    <a:lumOff val="50000"/>
                  </a:schemeClr>
                </a:solidFill>
                <a:latin typeface="Franklin Gothic Book" panose="020B0503020102020204" pitchFamily="34" charset="0"/>
                <a:ea typeface="+mj-ea"/>
                <a:cs typeface="+mj-cs"/>
              </a:rPr>
              <a:t>What are the barriers for women’s participation in coordination?</a:t>
            </a:r>
          </a:p>
        </p:txBody>
      </p:sp>
      <p:sp>
        <p:nvSpPr>
          <p:cNvPr id="3" name="Content Placeholder 2">
            <a:extLst>
              <a:ext uri="{FF2B5EF4-FFF2-40B4-BE49-F238E27FC236}">
                <a16:creationId xmlns:a16="http://schemas.microsoft.com/office/drawing/2014/main" id="{8B2991CC-F2E7-354A-AAC2-5B663F2675DB}"/>
              </a:ext>
            </a:extLst>
          </p:cNvPr>
          <p:cNvSpPr>
            <a:spLocks noGrp="1"/>
          </p:cNvSpPr>
          <p:nvPr>
            <p:ph idx="4294967295"/>
          </p:nvPr>
        </p:nvSpPr>
        <p:spPr>
          <a:xfrm>
            <a:off x="852321" y="2227943"/>
            <a:ext cx="5033221" cy="3788227"/>
          </a:xfrm>
        </p:spPr>
        <p:txBody>
          <a:bodyPr vert="horz" lIns="91440" tIns="45720" rIns="91440" bIns="45720" rtlCol="0" anchor="ctr">
            <a:normAutofit/>
          </a:bodyPr>
          <a:lstStyle/>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7DC4F3D7-56F4-5B4D-8FAF-5B8BD401BF11}"/>
              </a:ext>
            </a:extLst>
          </p:cNvPr>
          <p:cNvGrpSpPr/>
          <p:nvPr/>
        </p:nvGrpSpPr>
        <p:grpSpPr>
          <a:xfrm>
            <a:off x="6540076" y="2943567"/>
            <a:ext cx="1175718" cy="1006313"/>
            <a:chOff x="2863125" y="2925843"/>
            <a:chExt cx="1175718" cy="1006313"/>
          </a:xfrm>
        </p:grpSpPr>
        <p:pic>
          <p:nvPicPr>
            <p:cNvPr id="24" name="Picture 23">
              <a:extLst>
                <a:ext uri="{FF2B5EF4-FFF2-40B4-BE49-F238E27FC236}">
                  <a16:creationId xmlns:a16="http://schemas.microsoft.com/office/drawing/2014/main" id="{E6BC4E36-80D2-634B-B8CA-82D6F3CBC1B3}"/>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04747" y="3089500"/>
              <a:ext cx="544025" cy="544025"/>
            </a:xfrm>
            <a:prstGeom prst="rect">
              <a:avLst/>
            </a:prstGeom>
          </p:spPr>
        </p:pic>
        <p:pic>
          <p:nvPicPr>
            <p:cNvPr id="23" name="Picture 22">
              <a:extLst>
                <a:ext uri="{FF2B5EF4-FFF2-40B4-BE49-F238E27FC236}">
                  <a16:creationId xmlns:a16="http://schemas.microsoft.com/office/drawing/2014/main" id="{75B068D9-DEBD-C94F-9FE7-58EEF7F7DCA6}"/>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63125" y="2925843"/>
              <a:ext cx="1175718" cy="1006313"/>
            </a:xfrm>
            <a:prstGeom prst="rect">
              <a:avLst/>
            </a:prstGeom>
          </p:spPr>
        </p:pic>
      </p:grpSp>
      <p:pic>
        <p:nvPicPr>
          <p:cNvPr id="5" name="Picture 4">
            <a:extLst>
              <a:ext uri="{FF2B5EF4-FFF2-40B4-BE49-F238E27FC236}">
                <a16:creationId xmlns:a16="http://schemas.microsoft.com/office/drawing/2014/main" id="{2FAEE3A4-1113-334C-9721-78154666FF5D}"/>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948573" y="3131511"/>
            <a:ext cx="1304239" cy="1092537"/>
          </a:xfrm>
          <a:prstGeom prst="rect">
            <a:avLst/>
          </a:prstGeom>
        </p:spPr>
      </p:pic>
      <p:pic>
        <p:nvPicPr>
          <p:cNvPr id="7" name="Picture 6">
            <a:extLst>
              <a:ext uri="{FF2B5EF4-FFF2-40B4-BE49-F238E27FC236}">
                <a16:creationId xmlns:a16="http://schemas.microsoft.com/office/drawing/2014/main" id="{6C4E86F5-24F1-4C46-854F-E09BF7379424}"/>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594179" y="4756885"/>
            <a:ext cx="1508375" cy="1285398"/>
          </a:xfrm>
          <a:prstGeom prst="rect">
            <a:avLst/>
          </a:prstGeom>
        </p:spPr>
      </p:pic>
      <p:pic>
        <p:nvPicPr>
          <p:cNvPr id="14" name="Picture 13">
            <a:extLst>
              <a:ext uri="{FF2B5EF4-FFF2-40B4-BE49-F238E27FC236}">
                <a16:creationId xmlns:a16="http://schemas.microsoft.com/office/drawing/2014/main" id="{EB3E63BF-5CAB-9540-94A3-61DA270C0D77}"/>
              </a:ext>
            </a:extLst>
          </p:cNvPr>
          <p:cNvPicPr>
            <a:picLocks noChangeAspect="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382842" y="2964690"/>
            <a:ext cx="1563325" cy="1371425"/>
          </a:xfrm>
          <a:prstGeom prst="rect">
            <a:avLst/>
          </a:prstGeom>
        </p:spPr>
      </p:pic>
      <p:pic>
        <p:nvPicPr>
          <p:cNvPr id="17" name="Picture 16">
            <a:extLst>
              <a:ext uri="{FF2B5EF4-FFF2-40B4-BE49-F238E27FC236}">
                <a16:creationId xmlns:a16="http://schemas.microsoft.com/office/drawing/2014/main" id="{32AB9C5C-FB12-C149-9A0C-AA0A3EAE60E1}"/>
              </a:ext>
            </a:extLst>
          </p:cNvPr>
          <p:cNvPicPr>
            <a:picLocks noChangeAspect="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32890" y="1391200"/>
            <a:ext cx="1372510" cy="1137791"/>
          </a:xfrm>
          <a:prstGeom prst="rect">
            <a:avLst/>
          </a:prstGeom>
        </p:spPr>
      </p:pic>
      <p:sp>
        <p:nvSpPr>
          <p:cNvPr id="43" name="Oval 42">
            <a:extLst>
              <a:ext uri="{FF2B5EF4-FFF2-40B4-BE49-F238E27FC236}">
                <a16:creationId xmlns:a16="http://schemas.microsoft.com/office/drawing/2014/main" id="{45DE83DA-0267-074F-868E-DBD4785DDD1F}"/>
              </a:ext>
            </a:extLst>
          </p:cNvPr>
          <p:cNvSpPr/>
          <p:nvPr/>
        </p:nvSpPr>
        <p:spPr>
          <a:xfrm>
            <a:off x="2594179" y="1291119"/>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a:extLst>
              <a:ext uri="{FF2B5EF4-FFF2-40B4-BE49-F238E27FC236}">
                <a16:creationId xmlns:a16="http://schemas.microsoft.com/office/drawing/2014/main" id="{92B3C007-8203-744B-A9F6-23DB744A58CF}"/>
              </a:ext>
            </a:extLst>
          </p:cNvPr>
          <p:cNvSpPr/>
          <p:nvPr/>
        </p:nvSpPr>
        <p:spPr>
          <a:xfrm>
            <a:off x="2632890" y="4666996"/>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6" name="Straight Connector 45">
            <a:extLst>
              <a:ext uri="{FF2B5EF4-FFF2-40B4-BE49-F238E27FC236}">
                <a16:creationId xmlns:a16="http://schemas.microsoft.com/office/drawing/2014/main" id="{3F488BD5-EAA7-8E4C-ADD2-7DDCA23823BB}"/>
              </a:ext>
            </a:extLst>
          </p:cNvPr>
          <p:cNvCxnSpPr>
            <a:cxnSpLocks/>
            <a:stCxn id="43" idx="7"/>
          </p:cNvCxnSpPr>
          <p:nvPr/>
        </p:nvCxnSpPr>
        <p:spPr>
          <a:xfrm>
            <a:off x="3848616" y="1510789"/>
            <a:ext cx="3340819" cy="844537"/>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59A74CAD-19D9-594F-A141-ACD81EA7627A}"/>
              </a:ext>
            </a:extLst>
          </p:cNvPr>
          <p:cNvCxnSpPr>
            <a:cxnSpLocks/>
            <a:stCxn id="44" idx="5"/>
          </p:cNvCxnSpPr>
          <p:nvPr/>
        </p:nvCxnSpPr>
        <p:spPr>
          <a:xfrm flipV="1">
            <a:off x="3887327" y="4488868"/>
            <a:ext cx="3340819" cy="1458461"/>
          </a:xfrm>
          <a:prstGeom prst="line">
            <a:avLst/>
          </a:prstGeom>
        </p:spPr>
        <p:style>
          <a:lnRef idx="1">
            <a:schemeClr val="accent6"/>
          </a:lnRef>
          <a:fillRef idx="0">
            <a:schemeClr val="accent6"/>
          </a:fillRef>
          <a:effectRef idx="0">
            <a:schemeClr val="accent6"/>
          </a:effectRef>
          <a:fontRef idx="minor">
            <a:schemeClr val="tx1"/>
          </a:fontRef>
        </p:style>
      </p:cxnSp>
      <p:sp>
        <p:nvSpPr>
          <p:cNvPr id="25" name="TextBox 24">
            <a:extLst>
              <a:ext uri="{FF2B5EF4-FFF2-40B4-BE49-F238E27FC236}">
                <a16:creationId xmlns:a16="http://schemas.microsoft.com/office/drawing/2014/main" id="{6230E288-D0E5-5141-8139-4FEE0888AF26}"/>
              </a:ext>
            </a:extLst>
          </p:cNvPr>
          <p:cNvSpPr txBox="1"/>
          <p:nvPr/>
        </p:nvSpPr>
        <p:spPr>
          <a:xfrm>
            <a:off x="2291468" y="2830040"/>
            <a:ext cx="203119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Structural Exclusion</a:t>
            </a:r>
          </a:p>
        </p:txBody>
      </p:sp>
      <p:sp>
        <p:nvSpPr>
          <p:cNvPr id="26" name="TextBox 25">
            <a:extLst>
              <a:ext uri="{FF2B5EF4-FFF2-40B4-BE49-F238E27FC236}">
                <a16:creationId xmlns:a16="http://schemas.microsoft.com/office/drawing/2014/main" id="{B285AB78-9808-B249-9F5F-1139046E09AA}"/>
              </a:ext>
            </a:extLst>
          </p:cNvPr>
          <p:cNvSpPr txBox="1"/>
          <p:nvPr/>
        </p:nvSpPr>
        <p:spPr>
          <a:xfrm>
            <a:off x="2291467" y="4091369"/>
            <a:ext cx="2031193" cy="584775"/>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Lack of Capacities and Resources</a:t>
            </a:r>
          </a:p>
        </p:txBody>
      </p:sp>
      <p:sp>
        <p:nvSpPr>
          <p:cNvPr id="29" name="Oval 28">
            <a:extLst>
              <a:ext uri="{FF2B5EF4-FFF2-40B4-BE49-F238E27FC236}">
                <a16:creationId xmlns:a16="http://schemas.microsoft.com/office/drawing/2014/main" id="{F6939F9E-F165-A241-8CD5-A6D294E4EDF8}"/>
              </a:ext>
            </a:extLst>
          </p:cNvPr>
          <p:cNvSpPr/>
          <p:nvPr/>
        </p:nvSpPr>
        <p:spPr>
          <a:xfrm>
            <a:off x="869573" y="2927777"/>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a:extLst>
              <a:ext uri="{FF2B5EF4-FFF2-40B4-BE49-F238E27FC236}">
                <a16:creationId xmlns:a16="http://schemas.microsoft.com/office/drawing/2014/main" id="{1436EDEF-C517-B441-B36B-92B0BA3B52AB}"/>
              </a:ext>
            </a:extLst>
          </p:cNvPr>
          <p:cNvSpPr/>
          <p:nvPr/>
        </p:nvSpPr>
        <p:spPr>
          <a:xfrm>
            <a:off x="4415878" y="2900817"/>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a:extLst>
              <a:ext uri="{FF2B5EF4-FFF2-40B4-BE49-F238E27FC236}">
                <a16:creationId xmlns:a16="http://schemas.microsoft.com/office/drawing/2014/main" id="{E8F2CFD9-EFDC-5846-B68E-144162DBFD78}"/>
              </a:ext>
            </a:extLst>
          </p:cNvPr>
          <p:cNvCxnSpPr>
            <a:cxnSpLocks/>
            <a:stCxn id="29" idx="0"/>
            <a:endCxn id="43" idx="2"/>
          </p:cNvCxnSpPr>
          <p:nvPr/>
        </p:nvCxnSpPr>
        <p:spPr>
          <a:xfrm flipV="1">
            <a:off x="1604405" y="2041121"/>
            <a:ext cx="989774" cy="886656"/>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Straight Connector 37">
            <a:extLst>
              <a:ext uri="{FF2B5EF4-FFF2-40B4-BE49-F238E27FC236}">
                <a16:creationId xmlns:a16="http://schemas.microsoft.com/office/drawing/2014/main" id="{5821E056-6980-0B4F-A936-AC71AE53BD8B}"/>
              </a:ext>
            </a:extLst>
          </p:cNvPr>
          <p:cNvCxnSpPr>
            <a:cxnSpLocks/>
            <a:stCxn id="29" idx="4"/>
            <a:endCxn id="44" idx="2"/>
          </p:cNvCxnSpPr>
          <p:nvPr/>
        </p:nvCxnSpPr>
        <p:spPr>
          <a:xfrm>
            <a:off x="1604405" y="4427780"/>
            <a:ext cx="1028485" cy="989218"/>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a:extLst>
              <a:ext uri="{FF2B5EF4-FFF2-40B4-BE49-F238E27FC236}">
                <a16:creationId xmlns:a16="http://schemas.microsoft.com/office/drawing/2014/main" id="{CA72A0BF-A2B8-E943-8699-839F11817DE6}"/>
              </a:ext>
            </a:extLst>
          </p:cNvPr>
          <p:cNvCxnSpPr>
            <a:cxnSpLocks/>
            <a:stCxn id="43" idx="6"/>
            <a:endCxn id="30" idx="0"/>
          </p:cNvCxnSpPr>
          <p:nvPr/>
        </p:nvCxnSpPr>
        <p:spPr>
          <a:xfrm>
            <a:off x="4063843" y="2041121"/>
            <a:ext cx="1086867" cy="859696"/>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Straight Connector 40">
            <a:extLst>
              <a:ext uri="{FF2B5EF4-FFF2-40B4-BE49-F238E27FC236}">
                <a16:creationId xmlns:a16="http://schemas.microsoft.com/office/drawing/2014/main" id="{D8A83A3B-7D11-0743-B041-906BB1B46D2D}"/>
              </a:ext>
            </a:extLst>
          </p:cNvPr>
          <p:cNvCxnSpPr>
            <a:cxnSpLocks/>
            <a:stCxn id="30" idx="4"/>
            <a:endCxn id="7" idx="3"/>
          </p:cNvCxnSpPr>
          <p:nvPr/>
        </p:nvCxnSpPr>
        <p:spPr>
          <a:xfrm flipH="1">
            <a:off x="4102554" y="4400820"/>
            <a:ext cx="1048156" cy="998764"/>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8467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CBF-6A7F-0C49-B17A-89198CC4EA2B}"/>
              </a:ext>
            </a:extLst>
          </p:cNvPr>
          <p:cNvSpPr>
            <a:spLocks noGrp="1"/>
          </p:cNvSpPr>
          <p:nvPr>
            <p:ph type="title"/>
          </p:nvPr>
        </p:nvSpPr>
        <p:spPr>
          <a:xfrm>
            <a:off x="852321" y="168660"/>
            <a:ext cx="5605629" cy="994172"/>
          </a:xfrm>
        </p:spPr>
        <p:txBody>
          <a:bodyPr vert="horz" lIns="91440" tIns="45720" rIns="91440" bIns="45720" rtlCol="0" anchor="ctr">
            <a:normAutofit/>
          </a:bodyPr>
          <a:lstStyle/>
          <a:p>
            <a:pPr algn="l" defTabSz="914400" eaLnBrk="1" hangingPunct="1">
              <a:lnSpc>
                <a:spcPct val="90000"/>
              </a:lnSpc>
            </a:pPr>
            <a:r>
              <a:rPr lang="en-US" sz="3000" dirty="0">
                <a:solidFill>
                  <a:schemeClr val="tx1">
                    <a:lumMod val="50000"/>
                    <a:lumOff val="50000"/>
                  </a:schemeClr>
                </a:solidFill>
                <a:latin typeface="Franklin Gothic Book" panose="020B0503020102020204" pitchFamily="34" charset="0"/>
                <a:ea typeface="+mj-ea"/>
                <a:cs typeface="+mj-cs"/>
              </a:rPr>
              <a:t>How can Camp Management agencies overcome the barriers</a:t>
            </a:r>
            <a:r>
              <a:rPr lang="en-US" sz="3000" kern="1200" dirty="0">
                <a:solidFill>
                  <a:schemeClr val="tx1">
                    <a:lumMod val="50000"/>
                    <a:lumOff val="50000"/>
                  </a:schemeClr>
                </a:solidFill>
                <a:latin typeface="Franklin Gothic Book" panose="020B0503020102020204" pitchFamily="34" charset="0"/>
                <a:ea typeface="+mj-ea"/>
                <a:cs typeface="+mj-cs"/>
              </a:rPr>
              <a:t>?</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75B068D9-DEBD-C94F-9FE7-58EEF7F7DCA6}"/>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540076" y="2943567"/>
            <a:ext cx="1175718" cy="1006313"/>
          </a:xfrm>
          <a:prstGeom prst="rect">
            <a:avLst/>
          </a:prstGeom>
        </p:spPr>
      </p:pic>
      <p:pic>
        <p:nvPicPr>
          <p:cNvPr id="24" name="Picture 23">
            <a:extLst>
              <a:ext uri="{FF2B5EF4-FFF2-40B4-BE49-F238E27FC236}">
                <a16:creationId xmlns:a16="http://schemas.microsoft.com/office/drawing/2014/main" id="{E6BC4E36-80D2-634B-B8CA-82D6F3CBC1B3}"/>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81698" y="3107224"/>
            <a:ext cx="544025" cy="544025"/>
          </a:xfrm>
          <a:prstGeom prst="rect">
            <a:avLst/>
          </a:prstGeom>
        </p:spPr>
      </p:pic>
      <p:sp>
        <p:nvSpPr>
          <p:cNvPr id="43" name="Oval 42">
            <a:extLst>
              <a:ext uri="{FF2B5EF4-FFF2-40B4-BE49-F238E27FC236}">
                <a16:creationId xmlns:a16="http://schemas.microsoft.com/office/drawing/2014/main" id="{45DE83DA-0267-074F-868E-DBD4785DDD1F}"/>
              </a:ext>
            </a:extLst>
          </p:cNvPr>
          <p:cNvSpPr/>
          <p:nvPr/>
        </p:nvSpPr>
        <p:spPr>
          <a:xfrm>
            <a:off x="2594179" y="1291119"/>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a:extLst>
              <a:ext uri="{FF2B5EF4-FFF2-40B4-BE49-F238E27FC236}">
                <a16:creationId xmlns:a16="http://schemas.microsoft.com/office/drawing/2014/main" id="{92B3C007-8203-744B-A9F6-23DB744A58CF}"/>
              </a:ext>
            </a:extLst>
          </p:cNvPr>
          <p:cNvSpPr/>
          <p:nvPr/>
        </p:nvSpPr>
        <p:spPr>
          <a:xfrm>
            <a:off x="2632890" y="4666996"/>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a:extLst>
              <a:ext uri="{FF2B5EF4-FFF2-40B4-BE49-F238E27FC236}">
                <a16:creationId xmlns:a16="http://schemas.microsoft.com/office/drawing/2014/main" id="{DBAC9013-9E4A-D742-BB1B-EC2746BDBC13}"/>
              </a:ext>
            </a:extLst>
          </p:cNvPr>
          <p:cNvSpPr/>
          <p:nvPr/>
        </p:nvSpPr>
        <p:spPr>
          <a:xfrm>
            <a:off x="869573" y="2927777"/>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Oval 57">
            <a:extLst>
              <a:ext uri="{FF2B5EF4-FFF2-40B4-BE49-F238E27FC236}">
                <a16:creationId xmlns:a16="http://schemas.microsoft.com/office/drawing/2014/main" id="{60546A30-5AF7-0A4B-97F4-E181EEF9AEF0}"/>
              </a:ext>
            </a:extLst>
          </p:cNvPr>
          <p:cNvSpPr/>
          <p:nvPr/>
        </p:nvSpPr>
        <p:spPr>
          <a:xfrm>
            <a:off x="4415878" y="2900817"/>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3" name="Straight Connector 62">
            <a:extLst>
              <a:ext uri="{FF2B5EF4-FFF2-40B4-BE49-F238E27FC236}">
                <a16:creationId xmlns:a16="http://schemas.microsoft.com/office/drawing/2014/main" id="{3FCE0E0D-04D2-424E-86E0-082A846FAC59}"/>
              </a:ext>
            </a:extLst>
          </p:cNvPr>
          <p:cNvCxnSpPr>
            <a:cxnSpLocks/>
          </p:cNvCxnSpPr>
          <p:nvPr/>
        </p:nvCxnSpPr>
        <p:spPr>
          <a:xfrm flipV="1">
            <a:off x="1604405" y="2041121"/>
            <a:ext cx="989774" cy="886656"/>
          </a:xfrm>
          <a:prstGeom prst="line">
            <a:avLst/>
          </a:prstGeom>
        </p:spPr>
        <p:style>
          <a:lnRef idx="1">
            <a:schemeClr val="accent6"/>
          </a:lnRef>
          <a:fillRef idx="0">
            <a:schemeClr val="accent6"/>
          </a:fillRef>
          <a:effectRef idx="0">
            <a:schemeClr val="accent6"/>
          </a:effectRef>
          <a:fontRef idx="minor">
            <a:schemeClr val="tx1"/>
          </a:fontRef>
        </p:style>
      </p:cxnSp>
      <p:cxnSp>
        <p:nvCxnSpPr>
          <p:cNvPr id="64" name="Straight Connector 63">
            <a:extLst>
              <a:ext uri="{FF2B5EF4-FFF2-40B4-BE49-F238E27FC236}">
                <a16:creationId xmlns:a16="http://schemas.microsoft.com/office/drawing/2014/main" id="{206FA047-9A46-D944-BCC6-C9141F4B217B}"/>
              </a:ext>
            </a:extLst>
          </p:cNvPr>
          <p:cNvCxnSpPr>
            <a:cxnSpLocks/>
          </p:cNvCxnSpPr>
          <p:nvPr/>
        </p:nvCxnSpPr>
        <p:spPr>
          <a:xfrm>
            <a:off x="1604405" y="4427780"/>
            <a:ext cx="1028485" cy="989218"/>
          </a:xfrm>
          <a:prstGeom prst="line">
            <a:avLst/>
          </a:prstGeom>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F8985DBE-1875-9944-9E7E-EFBED4975C19}"/>
              </a:ext>
            </a:extLst>
          </p:cNvPr>
          <p:cNvCxnSpPr>
            <a:cxnSpLocks/>
          </p:cNvCxnSpPr>
          <p:nvPr/>
        </p:nvCxnSpPr>
        <p:spPr>
          <a:xfrm>
            <a:off x="4063843" y="2041121"/>
            <a:ext cx="1086867" cy="859696"/>
          </a:xfrm>
          <a:prstGeom prst="line">
            <a:avLst/>
          </a:prstGeom>
        </p:spPr>
        <p:style>
          <a:lnRef idx="1">
            <a:schemeClr val="accent6"/>
          </a:lnRef>
          <a:fillRef idx="0">
            <a:schemeClr val="accent6"/>
          </a:fillRef>
          <a:effectRef idx="0">
            <a:schemeClr val="accent6"/>
          </a:effectRef>
          <a:fontRef idx="minor">
            <a:schemeClr val="tx1"/>
          </a:fontRef>
        </p:style>
      </p:cxnSp>
      <p:cxnSp>
        <p:nvCxnSpPr>
          <p:cNvPr id="66" name="Straight Connector 65">
            <a:extLst>
              <a:ext uri="{FF2B5EF4-FFF2-40B4-BE49-F238E27FC236}">
                <a16:creationId xmlns:a16="http://schemas.microsoft.com/office/drawing/2014/main" id="{88029FBB-BB8B-CC47-BEA8-A295E1667C63}"/>
              </a:ext>
            </a:extLst>
          </p:cNvPr>
          <p:cNvCxnSpPr>
            <a:cxnSpLocks/>
          </p:cNvCxnSpPr>
          <p:nvPr/>
        </p:nvCxnSpPr>
        <p:spPr>
          <a:xfrm flipH="1">
            <a:off x="4124032" y="4400820"/>
            <a:ext cx="1026678" cy="989613"/>
          </a:xfrm>
          <a:prstGeom prst="line">
            <a:avLst/>
          </a:prstGeom>
        </p:spPr>
        <p:style>
          <a:lnRef idx="1">
            <a:schemeClr val="accent6"/>
          </a:lnRef>
          <a:fillRef idx="0">
            <a:schemeClr val="accent6"/>
          </a:fillRef>
          <a:effectRef idx="0">
            <a:schemeClr val="accent6"/>
          </a:effectRef>
          <a:fontRef idx="minor">
            <a:schemeClr val="tx1"/>
          </a:fontRef>
        </p:style>
      </p:cxnSp>
      <p:cxnSp>
        <p:nvCxnSpPr>
          <p:cNvPr id="67" name="Straight Connector 66">
            <a:extLst>
              <a:ext uri="{FF2B5EF4-FFF2-40B4-BE49-F238E27FC236}">
                <a16:creationId xmlns:a16="http://schemas.microsoft.com/office/drawing/2014/main" id="{EDB6A142-07FA-814C-9F85-D2211B39B588}"/>
              </a:ext>
            </a:extLst>
          </p:cNvPr>
          <p:cNvCxnSpPr>
            <a:cxnSpLocks/>
          </p:cNvCxnSpPr>
          <p:nvPr/>
        </p:nvCxnSpPr>
        <p:spPr>
          <a:xfrm>
            <a:off x="3848616" y="1510789"/>
            <a:ext cx="3340819" cy="844537"/>
          </a:xfrm>
          <a:prstGeom prst="line">
            <a:avLst/>
          </a:prstGeom>
        </p:spPr>
        <p:style>
          <a:lnRef idx="1">
            <a:schemeClr val="accent6"/>
          </a:lnRef>
          <a:fillRef idx="0">
            <a:schemeClr val="accent6"/>
          </a:fillRef>
          <a:effectRef idx="0">
            <a:schemeClr val="accent6"/>
          </a:effectRef>
          <a:fontRef idx="minor">
            <a:schemeClr val="tx1"/>
          </a:fontRef>
        </p:style>
      </p:cxnSp>
      <p:cxnSp>
        <p:nvCxnSpPr>
          <p:cNvPr id="68" name="Straight Connector 67">
            <a:extLst>
              <a:ext uri="{FF2B5EF4-FFF2-40B4-BE49-F238E27FC236}">
                <a16:creationId xmlns:a16="http://schemas.microsoft.com/office/drawing/2014/main" id="{5F009241-FCD3-6047-AA63-D48E6DB9C2D2}"/>
              </a:ext>
            </a:extLst>
          </p:cNvPr>
          <p:cNvCxnSpPr>
            <a:cxnSpLocks/>
          </p:cNvCxnSpPr>
          <p:nvPr/>
        </p:nvCxnSpPr>
        <p:spPr>
          <a:xfrm flipV="1">
            <a:off x="3887327" y="4488868"/>
            <a:ext cx="3340819" cy="1458461"/>
          </a:xfrm>
          <a:prstGeom prst="line">
            <a:avLst/>
          </a:prstGeom>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a16="http://schemas.microsoft.com/office/drawing/2014/main" id="{BB2CE806-DF0A-B748-9AED-AC86D2C24C39}"/>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70517" y="2999945"/>
            <a:ext cx="1669002" cy="1393763"/>
          </a:xfrm>
          <a:prstGeom prst="rect">
            <a:avLst/>
          </a:prstGeom>
        </p:spPr>
      </p:pic>
      <p:pic>
        <p:nvPicPr>
          <p:cNvPr id="8" name="Picture 7">
            <a:extLst>
              <a:ext uri="{FF2B5EF4-FFF2-40B4-BE49-F238E27FC236}">
                <a16:creationId xmlns:a16="http://schemas.microsoft.com/office/drawing/2014/main" id="{DF06CDFD-53D4-0F4E-A32C-A0FAF084CF3D}"/>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83055" y="1402048"/>
            <a:ext cx="1295173" cy="1123187"/>
          </a:xfrm>
          <a:prstGeom prst="rect">
            <a:avLst/>
          </a:prstGeom>
        </p:spPr>
      </p:pic>
      <p:pic>
        <p:nvPicPr>
          <p:cNvPr id="11" name="Picture 10">
            <a:extLst>
              <a:ext uri="{FF2B5EF4-FFF2-40B4-BE49-F238E27FC236}">
                <a16:creationId xmlns:a16="http://schemas.microsoft.com/office/drawing/2014/main" id="{4677CCD9-67E0-B44C-BA35-49F1F87551DA}"/>
              </a:ext>
            </a:extLst>
          </p:cNvPr>
          <p:cNvPicPr>
            <a:picLocks noChangeAspect="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153399" y="2812769"/>
            <a:ext cx="2034813" cy="1607258"/>
          </a:xfrm>
          <a:prstGeom prst="rect">
            <a:avLst/>
          </a:prstGeom>
        </p:spPr>
      </p:pic>
      <p:pic>
        <p:nvPicPr>
          <p:cNvPr id="14" name="Picture 13">
            <a:extLst>
              <a:ext uri="{FF2B5EF4-FFF2-40B4-BE49-F238E27FC236}">
                <a16:creationId xmlns:a16="http://schemas.microsoft.com/office/drawing/2014/main" id="{E465AFDB-EC6F-214B-A302-59CDE8553740}"/>
              </a:ext>
            </a:extLst>
          </p:cNvPr>
          <p:cNvPicPr>
            <a:picLocks noChangeAspect="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73460" y="4772871"/>
            <a:ext cx="1469664" cy="1274508"/>
          </a:xfrm>
          <a:prstGeom prst="rect">
            <a:avLst/>
          </a:prstGeom>
        </p:spPr>
      </p:pic>
      <p:sp>
        <p:nvSpPr>
          <p:cNvPr id="41" name="TextBox 40">
            <a:extLst>
              <a:ext uri="{FF2B5EF4-FFF2-40B4-BE49-F238E27FC236}">
                <a16:creationId xmlns:a16="http://schemas.microsoft.com/office/drawing/2014/main" id="{6E179C94-1691-3641-95EA-B986BA370F31}"/>
              </a:ext>
            </a:extLst>
          </p:cNvPr>
          <p:cNvSpPr txBox="1"/>
          <p:nvPr/>
        </p:nvSpPr>
        <p:spPr>
          <a:xfrm>
            <a:off x="2339907" y="2798320"/>
            <a:ext cx="2031193" cy="584775"/>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Support to structural inclusion</a:t>
            </a:r>
          </a:p>
        </p:txBody>
      </p:sp>
      <p:sp>
        <p:nvSpPr>
          <p:cNvPr id="45" name="TextBox 44">
            <a:extLst>
              <a:ext uri="{FF2B5EF4-FFF2-40B4-BE49-F238E27FC236}">
                <a16:creationId xmlns:a16="http://schemas.microsoft.com/office/drawing/2014/main" id="{3F422E79-8C08-A242-82DA-F09B939AB370}"/>
              </a:ext>
            </a:extLst>
          </p:cNvPr>
          <p:cNvSpPr txBox="1"/>
          <p:nvPr/>
        </p:nvSpPr>
        <p:spPr>
          <a:xfrm>
            <a:off x="2291086" y="3880786"/>
            <a:ext cx="2247137" cy="830997"/>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Support to development of capacities and resources</a:t>
            </a:r>
          </a:p>
        </p:txBody>
      </p:sp>
    </p:spTree>
    <p:extLst>
      <p:ext uri="{BB962C8B-B14F-4D97-AF65-F5344CB8AC3E}">
        <p14:creationId xmlns:p14="http://schemas.microsoft.com/office/powerpoint/2010/main" val="388092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CBF-6A7F-0C49-B17A-89198CC4EA2B}"/>
              </a:ext>
            </a:extLst>
          </p:cNvPr>
          <p:cNvSpPr>
            <a:spLocks noGrp="1"/>
          </p:cNvSpPr>
          <p:nvPr>
            <p:ph type="title"/>
          </p:nvPr>
        </p:nvSpPr>
        <p:spPr/>
        <p:txBody>
          <a:bodyPr vert="horz" lIns="91440" tIns="45720" rIns="91440" bIns="45720" rtlCol="0" anchor="ctr">
            <a:normAutofit/>
          </a:bodyPr>
          <a:lstStyle/>
          <a:p>
            <a:pPr defTabSz="914400" eaLnBrk="1" hangingPunct="1">
              <a:lnSpc>
                <a:spcPct val="90000"/>
              </a:lnSpc>
            </a:pPr>
            <a:r>
              <a:rPr lang="en-US" sz="3000" dirty="0">
                <a:solidFill>
                  <a:schemeClr val="tx1">
                    <a:lumMod val="50000"/>
                    <a:lumOff val="50000"/>
                  </a:schemeClr>
                </a:solidFill>
                <a:latin typeface="Franklin Gothic Book" panose="020B0503020102020204" pitchFamily="34" charset="0"/>
                <a:ea typeface="+mj-ea"/>
                <a:cs typeface="+mj-cs"/>
              </a:rPr>
              <a:t>How can Camp Management agencies overcome the barriers</a:t>
            </a:r>
            <a:r>
              <a:rPr lang="en-US" sz="3000" kern="1200" dirty="0">
                <a:solidFill>
                  <a:schemeClr val="tx1">
                    <a:lumMod val="50000"/>
                    <a:lumOff val="50000"/>
                  </a:schemeClr>
                </a:solidFill>
                <a:latin typeface="Franklin Gothic Book" panose="020B0503020102020204" pitchFamily="34" charset="0"/>
                <a:ea typeface="+mj-ea"/>
                <a:cs typeface="+mj-cs"/>
              </a:rPr>
              <a:t>?</a:t>
            </a:r>
          </a:p>
        </p:txBody>
      </p:sp>
      <p:sp>
        <p:nvSpPr>
          <p:cNvPr id="3" name="Content Placeholder 2">
            <a:extLst>
              <a:ext uri="{FF2B5EF4-FFF2-40B4-BE49-F238E27FC236}">
                <a16:creationId xmlns:a16="http://schemas.microsoft.com/office/drawing/2014/main" id="{8B2991CC-F2E7-354A-AAC2-5B663F2675DB}"/>
              </a:ext>
            </a:extLst>
          </p:cNvPr>
          <p:cNvSpPr>
            <a:spLocks noGrp="1"/>
          </p:cNvSpPr>
          <p:nvPr>
            <p:ph idx="4294967295"/>
          </p:nvPr>
        </p:nvSpPr>
        <p:spPr>
          <a:xfrm>
            <a:off x="0" y="2227263"/>
            <a:ext cx="5032375" cy="3789362"/>
          </a:xfrm>
        </p:spPr>
        <p:txBody>
          <a:bodyPr vert="horz" lIns="91440" tIns="45720" rIns="91440" bIns="45720" rtlCol="0" anchor="ctr">
            <a:normAutofit/>
          </a:bodyPr>
          <a:lstStyle/>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p:txBody>
      </p:sp>
      <p:sp>
        <p:nvSpPr>
          <p:cNvPr id="43" name="Oval 42">
            <a:extLst>
              <a:ext uri="{FF2B5EF4-FFF2-40B4-BE49-F238E27FC236}">
                <a16:creationId xmlns:a16="http://schemas.microsoft.com/office/drawing/2014/main" id="{45DE83DA-0267-074F-868E-DBD4785DDD1F}"/>
              </a:ext>
            </a:extLst>
          </p:cNvPr>
          <p:cNvSpPr/>
          <p:nvPr/>
        </p:nvSpPr>
        <p:spPr>
          <a:xfrm>
            <a:off x="1634731" y="1473433"/>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a:extLst>
              <a:ext uri="{FF2B5EF4-FFF2-40B4-BE49-F238E27FC236}">
                <a16:creationId xmlns:a16="http://schemas.microsoft.com/office/drawing/2014/main" id="{92B3C007-8203-744B-A9F6-23DB744A58CF}"/>
              </a:ext>
            </a:extLst>
          </p:cNvPr>
          <p:cNvSpPr/>
          <p:nvPr/>
        </p:nvSpPr>
        <p:spPr>
          <a:xfrm>
            <a:off x="6039605" y="1505069"/>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F06CDFD-53D4-0F4E-A32C-A0FAF084CF3D}"/>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701355" y="1543568"/>
            <a:ext cx="1295173" cy="1123187"/>
          </a:xfrm>
          <a:prstGeom prst="rect">
            <a:avLst/>
          </a:prstGeom>
        </p:spPr>
      </p:pic>
      <p:pic>
        <p:nvPicPr>
          <p:cNvPr id="14" name="Picture 13">
            <a:extLst>
              <a:ext uri="{FF2B5EF4-FFF2-40B4-BE49-F238E27FC236}">
                <a16:creationId xmlns:a16="http://schemas.microsoft.com/office/drawing/2014/main" id="{E465AFDB-EC6F-214B-A302-59CDE8553740}"/>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037430" y="1586180"/>
            <a:ext cx="1469664" cy="1274508"/>
          </a:xfrm>
          <a:prstGeom prst="rect">
            <a:avLst/>
          </a:prstGeom>
        </p:spPr>
      </p:pic>
      <p:sp>
        <p:nvSpPr>
          <p:cNvPr id="27" name="Oval 26">
            <a:extLst>
              <a:ext uri="{FF2B5EF4-FFF2-40B4-BE49-F238E27FC236}">
                <a16:creationId xmlns:a16="http://schemas.microsoft.com/office/drawing/2014/main" id="{3AF8574B-66B7-2C41-8F50-319670372610}"/>
              </a:ext>
            </a:extLst>
          </p:cNvPr>
          <p:cNvSpPr/>
          <p:nvPr/>
        </p:nvSpPr>
        <p:spPr>
          <a:xfrm>
            <a:off x="3709684" y="1473432"/>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CEF3ECEF-2E78-A04A-BA7C-531B8B1317C5}"/>
              </a:ext>
            </a:extLst>
          </p:cNvPr>
          <p:cNvCxnSpPr>
            <a:cxnSpLocks/>
            <a:stCxn id="43" idx="6"/>
            <a:endCxn id="27" idx="2"/>
          </p:cNvCxnSpPr>
          <p:nvPr/>
        </p:nvCxnSpPr>
        <p:spPr>
          <a:xfrm flipV="1">
            <a:off x="3104395" y="2223434"/>
            <a:ext cx="605289" cy="1"/>
          </a:xfrm>
          <a:prstGeom prst="line">
            <a:avLst/>
          </a:prstGeom>
          <a:ln>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B5E32D52-3026-3340-8867-CAA6A222531F}"/>
              </a:ext>
            </a:extLst>
          </p:cNvPr>
          <p:cNvCxnSpPr>
            <a:cxnSpLocks/>
            <a:stCxn id="27" idx="6"/>
            <a:endCxn id="14" idx="1"/>
          </p:cNvCxnSpPr>
          <p:nvPr/>
        </p:nvCxnSpPr>
        <p:spPr>
          <a:xfrm>
            <a:off x="5179348" y="2223434"/>
            <a:ext cx="858082" cy="0"/>
          </a:xfrm>
          <a:prstGeom prst="line">
            <a:avLst/>
          </a:prstGeom>
          <a:ln>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33" name="Rounded Rectangle 32">
            <a:extLst>
              <a:ext uri="{FF2B5EF4-FFF2-40B4-BE49-F238E27FC236}">
                <a16:creationId xmlns:a16="http://schemas.microsoft.com/office/drawing/2014/main" id="{03A87DB1-C3F5-0843-8D00-3D7646034A7A}"/>
              </a:ext>
            </a:extLst>
          </p:cNvPr>
          <p:cNvSpPr/>
          <p:nvPr/>
        </p:nvSpPr>
        <p:spPr>
          <a:xfrm>
            <a:off x="315855" y="3319405"/>
            <a:ext cx="4111765" cy="2734074"/>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rabicPeriod"/>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Formalise women’s role in governance and coordination, and ensure recognition by stakeholders</a:t>
            </a:r>
          </a:p>
          <a:p>
            <a:pPr marL="342900" indent="-342900">
              <a:buFont typeface="+mj-lt"/>
              <a:buAutoNum type="arabicPeriod"/>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Manage meetings to enable women’s participation</a:t>
            </a:r>
          </a:p>
          <a:p>
            <a:pPr marL="342900" indent="-342900">
              <a:buFont typeface="+mj-lt"/>
              <a:buAutoNum type="arabicPeriod"/>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Facilitate access to a women’s only physical space for coordination</a:t>
            </a:r>
          </a:p>
          <a:p>
            <a:pPr marL="342900" indent="-342900">
              <a:buFont typeface="+mj-lt"/>
              <a:buAutoNum type="arabicPeriod"/>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Develop multiple methods of coordination, including through use of digital technologies</a:t>
            </a:r>
          </a:p>
          <a:p>
            <a:pPr marL="342900" indent="-342900">
              <a:buFont typeface="+mj-lt"/>
              <a:buAutoNum type="arabicPeriod"/>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Cultivate women’s social and professional networks</a:t>
            </a:r>
          </a:p>
          <a:p>
            <a:pPr marL="342900" indent="-342900">
              <a:buFont typeface="+mj-lt"/>
              <a:buAutoNum type="arabicPeriod"/>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Ensure female representation in CM team</a:t>
            </a:r>
          </a:p>
        </p:txBody>
      </p:sp>
      <p:sp>
        <p:nvSpPr>
          <p:cNvPr id="34" name="Rounded Rectangle 33">
            <a:extLst>
              <a:ext uri="{FF2B5EF4-FFF2-40B4-BE49-F238E27FC236}">
                <a16:creationId xmlns:a16="http://schemas.microsoft.com/office/drawing/2014/main" id="{E6B398D0-260E-E54D-972C-35A6C6BAF4E6}"/>
              </a:ext>
            </a:extLst>
          </p:cNvPr>
          <p:cNvSpPr/>
          <p:nvPr/>
        </p:nvSpPr>
        <p:spPr>
          <a:xfrm>
            <a:off x="4716380" y="3306946"/>
            <a:ext cx="4111765" cy="2697219"/>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rabicPeriod" startAt="7"/>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Design and implement a capacity building plan covering essential topics, as well as literacy and language (if needed)</a:t>
            </a:r>
          </a:p>
          <a:p>
            <a:pPr marL="342900" indent="-342900">
              <a:buFont typeface="+mj-lt"/>
              <a:buAutoNum type="arabicPeriod" startAt="7"/>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Provide ongoing coaching and support, as well as tangible inputs for problem solving</a:t>
            </a:r>
          </a:p>
          <a:p>
            <a:pPr marL="342900" indent="-342900">
              <a:buFont typeface="+mj-lt"/>
              <a:buAutoNum type="arabicPeriod" startAt="7"/>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Provide material resources to aid coordination, as well as access to livelihoods opportunities</a:t>
            </a:r>
          </a:p>
        </p:txBody>
      </p:sp>
      <p:cxnSp>
        <p:nvCxnSpPr>
          <p:cNvPr id="16" name="Straight Arrow Connector 15">
            <a:extLst>
              <a:ext uri="{FF2B5EF4-FFF2-40B4-BE49-F238E27FC236}">
                <a16:creationId xmlns:a16="http://schemas.microsoft.com/office/drawing/2014/main" id="{31BE5554-A4C7-A140-A34A-799B6E13937F}"/>
              </a:ext>
            </a:extLst>
          </p:cNvPr>
          <p:cNvCxnSpPr>
            <a:stCxn id="43" idx="4"/>
            <a:endCxn id="33" idx="0"/>
          </p:cNvCxnSpPr>
          <p:nvPr/>
        </p:nvCxnSpPr>
        <p:spPr>
          <a:xfrm>
            <a:off x="2369563" y="2973436"/>
            <a:ext cx="2175" cy="34596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198FBA93-9D86-EB41-B8D6-28AB95DAF442}"/>
              </a:ext>
            </a:extLst>
          </p:cNvPr>
          <p:cNvCxnSpPr>
            <a:cxnSpLocks/>
            <a:stCxn id="44" idx="4"/>
            <a:endCxn id="34" idx="0"/>
          </p:cNvCxnSpPr>
          <p:nvPr/>
        </p:nvCxnSpPr>
        <p:spPr>
          <a:xfrm flipH="1">
            <a:off x="6772263" y="3005072"/>
            <a:ext cx="2174" cy="30187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59" name="Picture 58">
            <a:extLst>
              <a:ext uri="{FF2B5EF4-FFF2-40B4-BE49-F238E27FC236}">
                <a16:creationId xmlns:a16="http://schemas.microsoft.com/office/drawing/2014/main" id="{3BC6192B-F300-384A-9A76-A4566B6127D5}"/>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32166" y="1605926"/>
            <a:ext cx="1238846" cy="1238846"/>
          </a:xfrm>
          <a:prstGeom prst="rect">
            <a:avLst/>
          </a:prstGeom>
        </p:spPr>
      </p:pic>
      <p:pic>
        <p:nvPicPr>
          <p:cNvPr id="60" name="Picture 59">
            <a:extLst>
              <a:ext uri="{FF2B5EF4-FFF2-40B4-BE49-F238E27FC236}">
                <a16:creationId xmlns:a16="http://schemas.microsoft.com/office/drawing/2014/main" id="{AF544553-65AF-A946-A8F6-0BF0F7F44E14}"/>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57794" y="1953607"/>
            <a:ext cx="581332" cy="581332"/>
          </a:xfrm>
          <a:prstGeom prst="rect">
            <a:avLst/>
          </a:prstGeom>
        </p:spPr>
      </p:pic>
    </p:spTree>
    <p:extLst>
      <p:ext uri="{BB962C8B-B14F-4D97-AF65-F5344CB8AC3E}">
        <p14:creationId xmlns:p14="http://schemas.microsoft.com/office/powerpoint/2010/main" val="293503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2CBF-6A7F-0C49-B17A-89198CC4EA2B}"/>
              </a:ext>
            </a:extLst>
          </p:cNvPr>
          <p:cNvSpPr>
            <a:spLocks noGrp="1"/>
          </p:cNvSpPr>
          <p:nvPr>
            <p:ph type="title"/>
          </p:nvPr>
        </p:nvSpPr>
        <p:spPr/>
        <p:txBody>
          <a:bodyPr vert="horz" lIns="91440" tIns="45720" rIns="91440" bIns="45720" rtlCol="0" anchor="ctr">
            <a:normAutofit/>
          </a:bodyPr>
          <a:lstStyle/>
          <a:p>
            <a:pPr defTabSz="914400" eaLnBrk="1" hangingPunct="1">
              <a:lnSpc>
                <a:spcPct val="90000"/>
              </a:lnSpc>
            </a:pPr>
            <a:r>
              <a:rPr lang="en-US" sz="3200" dirty="0">
                <a:solidFill>
                  <a:schemeClr val="tx1">
                    <a:lumMod val="50000"/>
                    <a:lumOff val="50000"/>
                  </a:schemeClr>
                </a:solidFill>
                <a:latin typeface="Franklin Gothic Book" panose="020B0503020102020204" pitchFamily="34" charset="0"/>
              </a:rPr>
              <a:t>How can women’s safety be improved through their role in coordination</a:t>
            </a:r>
            <a:r>
              <a:rPr lang="en-US" sz="3000" kern="1200" dirty="0">
                <a:solidFill>
                  <a:schemeClr val="tx1">
                    <a:lumMod val="50000"/>
                    <a:lumOff val="50000"/>
                  </a:schemeClr>
                </a:solidFill>
                <a:latin typeface="Franklin Gothic Book" panose="020B0503020102020204" pitchFamily="34" charset="0"/>
                <a:ea typeface="+mj-ea"/>
                <a:cs typeface="+mj-cs"/>
              </a:rPr>
              <a:t>?</a:t>
            </a:r>
          </a:p>
        </p:txBody>
      </p:sp>
      <p:sp>
        <p:nvSpPr>
          <p:cNvPr id="3" name="Content Placeholder 2">
            <a:extLst>
              <a:ext uri="{FF2B5EF4-FFF2-40B4-BE49-F238E27FC236}">
                <a16:creationId xmlns:a16="http://schemas.microsoft.com/office/drawing/2014/main" id="{8B2991CC-F2E7-354A-AAC2-5B663F2675DB}"/>
              </a:ext>
            </a:extLst>
          </p:cNvPr>
          <p:cNvSpPr>
            <a:spLocks noGrp="1"/>
          </p:cNvSpPr>
          <p:nvPr>
            <p:ph idx="4294967295"/>
          </p:nvPr>
        </p:nvSpPr>
        <p:spPr>
          <a:xfrm>
            <a:off x="0" y="2227263"/>
            <a:ext cx="5032375" cy="3789362"/>
          </a:xfrm>
        </p:spPr>
        <p:txBody>
          <a:bodyPr vert="horz" lIns="91440" tIns="45720" rIns="91440" bIns="45720" rtlCol="0" anchor="ctr">
            <a:normAutofit/>
          </a:bodyPr>
          <a:lstStyle/>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a:p>
            <a:pPr indent="-228600" defTabSz="914400" eaLnBrk="1" hangingPunct="1">
              <a:lnSpc>
                <a:spcPct val="90000"/>
              </a:lnSpc>
              <a:buFont typeface="Arial" panose="020B0604020202020204" pitchFamily="34" charset="0"/>
              <a:buChar char="•"/>
            </a:pPr>
            <a:endParaRPr lang="en-US" sz="2100" dirty="0">
              <a:solidFill>
                <a:schemeClr val="tx1"/>
              </a:solidFill>
              <a:latin typeface="+mn-lt"/>
              <a:ea typeface="+mn-ea"/>
              <a:cs typeface="+mn-cs"/>
            </a:endParaRPr>
          </a:p>
        </p:txBody>
      </p:sp>
      <p:sp>
        <p:nvSpPr>
          <p:cNvPr id="43" name="Oval 42">
            <a:extLst>
              <a:ext uri="{FF2B5EF4-FFF2-40B4-BE49-F238E27FC236}">
                <a16:creationId xmlns:a16="http://schemas.microsoft.com/office/drawing/2014/main" id="{45DE83DA-0267-074F-868E-DBD4785DDD1F}"/>
              </a:ext>
            </a:extLst>
          </p:cNvPr>
          <p:cNvSpPr/>
          <p:nvPr/>
        </p:nvSpPr>
        <p:spPr>
          <a:xfrm>
            <a:off x="1634731" y="1473433"/>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a:extLst>
              <a:ext uri="{FF2B5EF4-FFF2-40B4-BE49-F238E27FC236}">
                <a16:creationId xmlns:a16="http://schemas.microsoft.com/office/drawing/2014/main" id="{92B3C007-8203-744B-A9F6-23DB744A58CF}"/>
              </a:ext>
            </a:extLst>
          </p:cNvPr>
          <p:cNvSpPr/>
          <p:nvPr/>
        </p:nvSpPr>
        <p:spPr>
          <a:xfrm>
            <a:off x="6039605" y="1505069"/>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F06CDFD-53D4-0F4E-A32C-A0FAF084CF3D}"/>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701355" y="1543568"/>
            <a:ext cx="1295173" cy="1123187"/>
          </a:xfrm>
          <a:prstGeom prst="rect">
            <a:avLst/>
          </a:prstGeom>
        </p:spPr>
      </p:pic>
      <p:pic>
        <p:nvPicPr>
          <p:cNvPr id="14" name="Picture 13">
            <a:extLst>
              <a:ext uri="{FF2B5EF4-FFF2-40B4-BE49-F238E27FC236}">
                <a16:creationId xmlns:a16="http://schemas.microsoft.com/office/drawing/2014/main" id="{E465AFDB-EC6F-214B-A302-59CDE8553740}"/>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037430" y="1586180"/>
            <a:ext cx="1469664" cy="1274508"/>
          </a:xfrm>
          <a:prstGeom prst="rect">
            <a:avLst/>
          </a:prstGeom>
        </p:spPr>
      </p:pic>
      <p:sp>
        <p:nvSpPr>
          <p:cNvPr id="27" name="Oval 26">
            <a:extLst>
              <a:ext uri="{FF2B5EF4-FFF2-40B4-BE49-F238E27FC236}">
                <a16:creationId xmlns:a16="http://schemas.microsoft.com/office/drawing/2014/main" id="{3AF8574B-66B7-2C41-8F50-319670372610}"/>
              </a:ext>
            </a:extLst>
          </p:cNvPr>
          <p:cNvSpPr/>
          <p:nvPr/>
        </p:nvSpPr>
        <p:spPr>
          <a:xfrm>
            <a:off x="3709684" y="1473432"/>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CEF3ECEF-2E78-A04A-BA7C-531B8B1317C5}"/>
              </a:ext>
            </a:extLst>
          </p:cNvPr>
          <p:cNvCxnSpPr>
            <a:cxnSpLocks/>
            <a:stCxn id="43" idx="6"/>
            <a:endCxn id="27" idx="2"/>
          </p:cNvCxnSpPr>
          <p:nvPr/>
        </p:nvCxnSpPr>
        <p:spPr>
          <a:xfrm flipV="1">
            <a:off x="3104395" y="2223434"/>
            <a:ext cx="605289" cy="1"/>
          </a:xfrm>
          <a:prstGeom prst="line">
            <a:avLst/>
          </a:prstGeom>
          <a:ln>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B5E32D52-3026-3340-8867-CAA6A222531F}"/>
              </a:ext>
            </a:extLst>
          </p:cNvPr>
          <p:cNvCxnSpPr>
            <a:cxnSpLocks/>
            <a:stCxn id="27" idx="6"/>
            <a:endCxn id="14" idx="1"/>
          </p:cNvCxnSpPr>
          <p:nvPr/>
        </p:nvCxnSpPr>
        <p:spPr>
          <a:xfrm>
            <a:off x="5179348" y="2223434"/>
            <a:ext cx="858082" cy="0"/>
          </a:xfrm>
          <a:prstGeom prst="line">
            <a:avLst/>
          </a:prstGeom>
          <a:ln>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33" name="Rounded Rectangle 32">
            <a:extLst>
              <a:ext uri="{FF2B5EF4-FFF2-40B4-BE49-F238E27FC236}">
                <a16:creationId xmlns:a16="http://schemas.microsoft.com/office/drawing/2014/main" id="{03A87DB1-C3F5-0843-8D00-3D7646034A7A}"/>
              </a:ext>
            </a:extLst>
          </p:cNvPr>
          <p:cNvSpPr/>
          <p:nvPr/>
        </p:nvSpPr>
        <p:spPr>
          <a:xfrm>
            <a:off x="315855" y="3319405"/>
            <a:ext cx="4111765" cy="2734074"/>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UcPeriod"/>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Facilitate a coordinated and complementary approach between community-based protection mechanisms (e.g. protection focal points)</a:t>
            </a:r>
          </a:p>
          <a:p>
            <a:pPr marL="342900" indent="-342900">
              <a:buFont typeface="+mj-lt"/>
              <a:buAutoNum type="alphaUcPeriod"/>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Arrange for women from governance structures to meet with agencies who implement services that impact on women’s safety (not only women’s protection agencies)</a:t>
            </a:r>
          </a:p>
          <a:p>
            <a:pPr marL="342900" indent="-342900">
              <a:buFont typeface="+mj-lt"/>
              <a:buAutoNum type="alphaUcPeriod"/>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Ensure that gender segregated meetings take place</a:t>
            </a:r>
          </a:p>
        </p:txBody>
      </p:sp>
      <p:sp>
        <p:nvSpPr>
          <p:cNvPr id="34" name="Rounded Rectangle 33">
            <a:extLst>
              <a:ext uri="{FF2B5EF4-FFF2-40B4-BE49-F238E27FC236}">
                <a16:creationId xmlns:a16="http://schemas.microsoft.com/office/drawing/2014/main" id="{E6B398D0-260E-E54D-972C-35A6C6BAF4E6}"/>
              </a:ext>
            </a:extLst>
          </p:cNvPr>
          <p:cNvSpPr/>
          <p:nvPr/>
        </p:nvSpPr>
        <p:spPr>
          <a:xfrm>
            <a:off x="4716380" y="3306946"/>
            <a:ext cx="4111765" cy="2697219"/>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UcPeriod" startAt="4"/>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Train and support women to map safety risks and to present these to stakeholders; consider assigning resources for responding to issues raised</a:t>
            </a:r>
          </a:p>
          <a:p>
            <a:pPr marL="342900" indent="-342900">
              <a:buFont typeface="+mj-lt"/>
              <a:buAutoNum type="alphaUcPeriod" startAt="4"/>
            </a:pPr>
            <a:r>
              <a:rPr lang="en-GB" altLang="en-US" sz="1400" dirty="0">
                <a:solidFill>
                  <a:schemeClr val="tx1">
                    <a:lumMod val="50000"/>
                    <a:lumOff val="50000"/>
                  </a:schemeClr>
                </a:solidFill>
                <a:latin typeface="Franklin Gothic Book" panose="020B0503020102020204" pitchFamily="34" charset="0"/>
                <a:cs typeface="Franklin Gothic Book" panose="020B0503020102020204" pitchFamily="34" charset="0"/>
              </a:rPr>
              <a:t>Ensure women from governance structures are trained on GBV response and prevention, including referral principles and pathways</a:t>
            </a:r>
          </a:p>
        </p:txBody>
      </p:sp>
      <p:cxnSp>
        <p:nvCxnSpPr>
          <p:cNvPr id="16" name="Straight Arrow Connector 15">
            <a:extLst>
              <a:ext uri="{FF2B5EF4-FFF2-40B4-BE49-F238E27FC236}">
                <a16:creationId xmlns:a16="http://schemas.microsoft.com/office/drawing/2014/main" id="{31BE5554-A4C7-A140-A34A-799B6E13937F}"/>
              </a:ext>
            </a:extLst>
          </p:cNvPr>
          <p:cNvCxnSpPr>
            <a:stCxn id="43" idx="4"/>
            <a:endCxn id="33" idx="0"/>
          </p:cNvCxnSpPr>
          <p:nvPr/>
        </p:nvCxnSpPr>
        <p:spPr>
          <a:xfrm>
            <a:off x="2369563" y="2973436"/>
            <a:ext cx="2175" cy="34596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198FBA93-9D86-EB41-B8D6-28AB95DAF442}"/>
              </a:ext>
            </a:extLst>
          </p:cNvPr>
          <p:cNvCxnSpPr>
            <a:cxnSpLocks/>
            <a:stCxn id="44" idx="4"/>
            <a:endCxn id="34" idx="0"/>
          </p:cNvCxnSpPr>
          <p:nvPr/>
        </p:nvCxnSpPr>
        <p:spPr>
          <a:xfrm flipH="1">
            <a:off x="6772263" y="3005072"/>
            <a:ext cx="2174" cy="30187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17" name="Group 16">
            <a:extLst>
              <a:ext uri="{FF2B5EF4-FFF2-40B4-BE49-F238E27FC236}">
                <a16:creationId xmlns:a16="http://schemas.microsoft.com/office/drawing/2014/main" id="{DE3407F5-72E1-A848-A4C5-BDB6FD46636C}"/>
              </a:ext>
            </a:extLst>
          </p:cNvPr>
          <p:cNvGrpSpPr/>
          <p:nvPr/>
        </p:nvGrpSpPr>
        <p:grpSpPr>
          <a:xfrm>
            <a:off x="3854610" y="1710110"/>
            <a:ext cx="1177765" cy="1150578"/>
            <a:chOff x="5191094" y="1897728"/>
            <a:chExt cx="1595207" cy="1595207"/>
          </a:xfrm>
        </p:grpSpPr>
        <p:pic>
          <p:nvPicPr>
            <p:cNvPr id="18" name="Picture 17">
              <a:extLst>
                <a:ext uri="{FF2B5EF4-FFF2-40B4-BE49-F238E27FC236}">
                  <a16:creationId xmlns:a16="http://schemas.microsoft.com/office/drawing/2014/main" id="{6651850A-04F5-6A45-9624-F5091101C8DC}"/>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91094" y="1897728"/>
              <a:ext cx="1595207" cy="1595207"/>
            </a:xfrm>
            <a:prstGeom prst="rect">
              <a:avLst/>
            </a:prstGeom>
          </p:spPr>
        </p:pic>
        <p:pic>
          <p:nvPicPr>
            <p:cNvPr id="19" name="Picture 18">
              <a:extLst>
                <a:ext uri="{FF2B5EF4-FFF2-40B4-BE49-F238E27FC236}">
                  <a16:creationId xmlns:a16="http://schemas.microsoft.com/office/drawing/2014/main" id="{34BDF0BF-78BD-C64C-B43E-3D9B60133D9C}"/>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16684" y="2048628"/>
              <a:ext cx="544025" cy="544025"/>
            </a:xfrm>
            <a:prstGeom prst="rect">
              <a:avLst/>
            </a:prstGeom>
          </p:spPr>
        </p:pic>
      </p:grpSp>
    </p:spTree>
    <p:extLst>
      <p:ext uri="{BB962C8B-B14F-4D97-AF65-F5344CB8AC3E}">
        <p14:creationId xmlns:p14="http://schemas.microsoft.com/office/powerpoint/2010/main" val="2747251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45DE83DA-0267-074F-868E-DBD4785DDD1F}"/>
              </a:ext>
            </a:extLst>
          </p:cNvPr>
          <p:cNvSpPr/>
          <p:nvPr/>
        </p:nvSpPr>
        <p:spPr>
          <a:xfrm>
            <a:off x="1634731" y="2315175"/>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a:extLst>
              <a:ext uri="{FF2B5EF4-FFF2-40B4-BE49-F238E27FC236}">
                <a16:creationId xmlns:a16="http://schemas.microsoft.com/office/drawing/2014/main" id="{92B3C007-8203-744B-A9F6-23DB744A58CF}"/>
              </a:ext>
            </a:extLst>
          </p:cNvPr>
          <p:cNvSpPr/>
          <p:nvPr/>
        </p:nvSpPr>
        <p:spPr>
          <a:xfrm>
            <a:off x="6062276" y="2377929"/>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F06CDFD-53D4-0F4E-A32C-A0FAF084CF3D}"/>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701793" y="2426679"/>
            <a:ext cx="1295173" cy="1123187"/>
          </a:xfrm>
          <a:prstGeom prst="rect">
            <a:avLst/>
          </a:prstGeom>
        </p:spPr>
      </p:pic>
      <p:pic>
        <p:nvPicPr>
          <p:cNvPr id="14" name="Picture 13">
            <a:extLst>
              <a:ext uri="{FF2B5EF4-FFF2-40B4-BE49-F238E27FC236}">
                <a16:creationId xmlns:a16="http://schemas.microsoft.com/office/drawing/2014/main" id="{E465AFDB-EC6F-214B-A302-59CDE8553740}"/>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053021" y="2427922"/>
            <a:ext cx="1469664" cy="1274508"/>
          </a:xfrm>
          <a:prstGeom prst="rect">
            <a:avLst/>
          </a:prstGeom>
        </p:spPr>
      </p:pic>
      <p:sp>
        <p:nvSpPr>
          <p:cNvPr id="27" name="Oval 26">
            <a:extLst>
              <a:ext uri="{FF2B5EF4-FFF2-40B4-BE49-F238E27FC236}">
                <a16:creationId xmlns:a16="http://schemas.microsoft.com/office/drawing/2014/main" id="{3AF8574B-66B7-2C41-8F50-319670372610}"/>
              </a:ext>
            </a:extLst>
          </p:cNvPr>
          <p:cNvSpPr/>
          <p:nvPr/>
        </p:nvSpPr>
        <p:spPr>
          <a:xfrm>
            <a:off x="3805732" y="2315175"/>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CEF3ECEF-2E78-A04A-BA7C-531B8B1317C5}"/>
              </a:ext>
            </a:extLst>
          </p:cNvPr>
          <p:cNvCxnSpPr>
            <a:cxnSpLocks/>
            <a:stCxn id="43" idx="6"/>
            <a:endCxn id="27" idx="2"/>
          </p:cNvCxnSpPr>
          <p:nvPr/>
        </p:nvCxnSpPr>
        <p:spPr>
          <a:xfrm>
            <a:off x="3104395" y="3065177"/>
            <a:ext cx="701337" cy="0"/>
          </a:xfrm>
          <a:prstGeom prst="line">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B5E32D52-3026-3340-8867-CAA6A222531F}"/>
              </a:ext>
            </a:extLst>
          </p:cNvPr>
          <p:cNvCxnSpPr>
            <a:cxnSpLocks/>
            <a:stCxn id="27" idx="6"/>
            <a:endCxn id="14" idx="1"/>
          </p:cNvCxnSpPr>
          <p:nvPr/>
        </p:nvCxnSpPr>
        <p:spPr>
          <a:xfrm flipV="1">
            <a:off x="5275396" y="3065176"/>
            <a:ext cx="777625" cy="1"/>
          </a:xfrm>
          <a:prstGeom prst="line">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31BE5554-A4C7-A140-A34A-799B6E13937F}"/>
              </a:ext>
            </a:extLst>
          </p:cNvPr>
          <p:cNvCxnSpPr>
            <a:cxnSpLocks/>
            <a:stCxn id="43" idx="4"/>
          </p:cNvCxnSpPr>
          <p:nvPr/>
        </p:nvCxnSpPr>
        <p:spPr>
          <a:xfrm>
            <a:off x="2369563" y="3815178"/>
            <a:ext cx="1469663" cy="1513198"/>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198FBA93-9D86-EB41-B8D6-28AB95DAF442}"/>
              </a:ext>
            </a:extLst>
          </p:cNvPr>
          <p:cNvCxnSpPr>
            <a:cxnSpLocks/>
            <a:stCxn id="44" idx="4"/>
            <a:endCxn id="20" idx="6"/>
          </p:cNvCxnSpPr>
          <p:nvPr/>
        </p:nvCxnSpPr>
        <p:spPr>
          <a:xfrm flipH="1">
            <a:off x="5284651" y="3877932"/>
            <a:ext cx="1512457" cy="1362053"/>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pic>
        <p:nvPicPr>
          <p:cNvPr id="19" name="Picture 18">
            <a:extLst>
              <a:ext uri="{FF2B5EF4-FFF2-40B4-BE49-F238E27FC236}">
                <a16:creationId xmlns:a16="http://schemas.microsoft.com/office/drawing/2014/main" id="{13C9AE86-890C-E74A-93AC-D6BC1060B6E5}"/>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498129" y="100454"/>
            <a:ext cx="2034813" cy="1607258"/>
          </a:xfrm>
          <a:prstGeom prst="rect">
            <a:avLst/>
          </a:prstGeom>
        </p:spPr>
      </p:pic>
      <p:sp>
        <p:nvSpPr>
          <p:cNvPr id="20" name="Oval 19">
            <a:extLst>
              <a:ext uri="{FF2B5EF4-FFF2-40B4-BE49-F238E27FC236}">
                <a16:creationId xmlns:a16="http://schemas.microsoft.com/office/drawing/2014/main" id="{B45708F8-2E65-C749-92E4-0B8C5DA76829}"/>
              </a:ext>
            </a:extLst>
          </p:cNvPr>
          <p:cNvSpPr/>
          <p:nvPr/>
        </p:nvSpPr>
        <p:spPr>
          <a:xfrm>
            <a:off x="3814987" y="4489983"/>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D1257F35-B770-274A-9C27-817A1CBB9B58}"/>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715318" y="4549865"/>
            <a:ext cx="1669002" cy="1393763"/>
          </a:xfrm>
          <a:prstGeom prst="rect">
            <a:avLst/>
          </a:prstGeom>
        </p:spPr>
      </p:pic>
      <p:cxnSp>
        <p:nvCxnSpPr>
          <p:cNvPr id="29" name="Straight Connector 28">
            <a:extLst>
              <a:ext uri="{FF2B5EF4-FFF2-40B4-BE49-F238E27FC236}">
                <a16:creationId xmlns:a16="http://schemas.microsoft.com/office/drawing/2014/main" id="{74925A39-16E1-244B-8E9F-5444E8321020}"/>
              </a:ext>
            </a:extLst>
          </p:cNvPr>
          <p:cNvCxnSpPr>
            <a:cxnSpLocks/>
            <a:stCxn id="20" idx="0"/>
            <a:endCxn id="27" idx="4"/>
          </p:cNvCxnSpPr>
          <p:nvPr/>
        </p:nvCxnSpPr>
        <p:spPr>
          <a:xfrm flipH="1" flipV="1">
            <a:off x="4540564" y="3815178"/>
            <a:ext cx="9255" cy="674805"/>
          </a:xfrm>
          <a:prstGeom prst="line">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sp>
        <p:nvSpPr>
          <p:cNvPr id="21" name="Oval 20">
            <a:extLst>
              <a:ext uri="{FF2B5EF4-FFF2-40B4-BE49-F238E27FC236}">
                <a16:creationId xmlns:a16="http://schemas.microsoft.com/office/drawing/2014/main" id="{D9A3BD87-0FB5-B543-92C4-1538AAFDD42C}"/>
              </a:ext>
            </a:extLst>
          </p:cNvPr>
          <p:cNvSpPr/>
          <p:nvPr/>
        </p:nvSpPr>
        <p:spPr>
          <a:xfrm>
            <a:off x="3780704" y="188806"/>
            <a:ext cx="1469664" cy="15000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2" name="Straight Connector 21">
            <a:extLst>
              <a:ext uri="{FF2B5EF4-FFF2-40B4-BE49-F238E27FC236}">
                <a16:creationId xmlns:a16="http://schemas.microsoft.com/office/drawing/2014/main" id="{D86C69B3-7466-4449-9C6D-1144DBCC86C4}"/>
              </a:ext>
            </a:extLst>
          </p:cNvPr>
          <p:cNvCxnSpPr>
            <a:cxnSpLocks/>
            <a:stCxn id="27" idx="0"/>
          </p:cNvCxnSpPr>
          <p:nvPr/>
        </p:nvCxnSpPr>
        <p:spPr>
          <a:xfrm flipV="1">
            <a:off x="4540564" y="1710549"/>
            <a:ext cx="9255" cy="604626"/>
          </a:xfrm>
          <a:prstGeom prst="line">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grpSp>
        <p:nvGrpSpPr>
          <p:cNvPr id="30" name="Group 29">
            <a:extLst>
              <a:ext uri="{FF2B5EF4-FFF2-40B4-BE49-F238E27FC236}">
                <a16:creationId xmlns:a16="http://schemas.microsoft.com/office/drawing/2014/main" id="{A34334E9-F47D-2242-BC97-5024F9993D51}"/>
              </a:ext>
            </a:extLst>
          </p:cNvPr>
          <p:cNvGrpSpPr/>
          <p:nvPr/>
        </p:nvGrpSpPr>
        <p:grpSpPr>
          <a:xfrm>
            <a:off x="4063244" y="2627897"/>
            <a:ext cx="978386" cy="971436"/>
            <a:chOff x="5191094" y="1897728"/>
            <a:chExt cx="1595207" cy="1595207"/>
          </a:xfrm>
        </p:grpSpPr>
        <p:pic>
          <p:nvPicPr>
            <p:cNvPr id="31" name="Picture 30">
              <a:extLst>
                <a:ext uri="{FF2B5EF4-FFF2-40B4-BE49-F238E27FC236}">
                  <a16:creationId xmlns:a16="http://schemas.microsoft.com/office/drawing/2014/main" id="{732FA7C4-3B56-2D46-901E-7C10E074BCBC}"/>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91094" y="1897728"/>
              <a:ext cx="1595207" cy="1595207"/>
            </a:xfrm>
            <a:prstGeom prst="rect">
              <a:avLst/>
            </a:prstGeom>
          </p:spPr>
        </p:pic>
        <p:pic>
          <p:nvPicPr>
            <p:cNvPr id="33" name="Picture 32">
              <a:extLst>
                <a:ext uri="{FF2B5EF4-FFF2-40B4-BE49-F238E27FC236}">
                  <a16:creationId xmlns:a16="http://schemas.microsoft.com/office/drawing/2014/main" id="{283A3ED5-12E3-7C47-980D-1860CD346A44}"/>
                </a:ext>
              </a:extLst>
            </p:cNvPr>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16684" y="2048628"/>
              <a:ext cx="544025" cy="544025"/>
            </a:xfrm>
            <a:prstGeom prst="rect">
              <a:avLst/>
            </a:prstGeom>
          </p:spPr>
        </p:pic>
      </p:grpSp>
      <p:cxnSp>
        <p:nvCxnSpPr>
          <p:cNvPr id="34" name="Straight Arrow Connector 33">
            <a:extLst>
              <a:ext uri="{FF2B5EF4-FFF2-40B4-BE49-F238E27FC236}">
                <a16:creationId xmlns:a16="http://schemas.microsoft.com/office/drawing/2014/main" id="{4CB36BAC-AB03-D040-93BB-2F937F8C5931}"/>
              </a:ext>
            </a:extLst>
          </p:cNvPr>
          <p:cNvCxnSpPr>
            <a:cxnSpLocks/>
            <a:endCxn id="44" idx="0"/>
          </p:cNvCxnSpPr>
          <p:nvPr/>
        </p:nvCxnSpPr>
        <p:spPr>
          <a:xfrm>
            <a:off x="5275396" y="953122"/>
            <a:ext cx="1521712" cy="1424807"/>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6" name="Straight Arrow Connector 35">
            <a:extLst>
              <a:ext uri="{FF2B5EF4-FFF2-40B4-BE49-F238E27FC236}">
                <a16:creationId xmlns:a16="http://schemas.microsoft.com/office/drawing/2014/main" id="{E8B27446-7502-9743-B46B-BB2E4338BAA4}"/>
              </a:ext>
            </a:extLst>
          </p:cNvPr>
          <p:cNvCxnSpPr>
            <a:cxnSpLocks/>
            <a:stCxn id="43" idx="0"/>
            <a:endCxn id="21" idx="2"/>
          </p:cNvCxnSpPr>
          <p:nvPr/>
        </p:nvCxnSpPr>
        <p:spPr>
          <a:xfrm flipV="1">
            <a:off x="2369563" y="938808"/>
            <a:ext cx="1411141" cy="1376367"/>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sp>
        <p:nvSpPr>
          <p:cNvPr id="26" name="Text Placeholder 2">
            <a:extLst>
              <a:ext uri="{FF2B5EF4-FFF2-40B4-BE49-F238E27FC236}">
                <a16:creationId xmlns:a16="http://schemas.microsoft.com/office/drawing/2014/main" id="{E01C50DA-3AEE-FF4F-851E-E46D38028F21}"/>
              </a:ext>
            </a:extLst>
          </p:cNvPr>
          <p:cNvSpPr>
            <a:spLocks noGrp="1"/>
          </p:cNvSpPr>
          <p:nvPr>
            <p:ph type="body" idx="1"/>
          </p:nvPr>
        </p:nvSpPr>
        <p:spPr>
          <a:xfrm>
            <a:off x="6335486" y="4701209"/>
            <a:ext cx="2876532" cy="1500187"/>
          </a:xfrm>
        </p:spPr>
        <p:txBody>
          <a:bodyPr/>
          <a:lstStyle/>
          <a:p>
            <a:r>
              <a:rPr lang="en-GB" sz="1600" dirty="0"/>
              <a:t>anna.hirsch-holland@nrc.no</a:t>
            </a:r>
          </a:p>
          <a:p>
            <a:r>
              <a:rPr lang="en-GB" sz="1600" dirty="0"/>
              <a:t>anna.hirschholland@gmail.com</a:t>
            </a:r>
          </a:p>
        </p:txBody>
      </p:sp>
    </p:spTree>
    <p:extLst>
      <p:ext uri="{BB962C8B-B14F-4D97-AF65-F5344CB8AC3E}">
        <p14:creationId xmlns:p14="http://schemas.microsoft.com/office/powerpoint/2010/main" val="307419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53CEFE6-206B-4B45-B7F2-18D29BE7EEF3}"/>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75005" y="2041815"/>
            <a:ext cx="683088" cy="683088"/>
          </a:xfrm>
          <a:prstGeom prst="rect">
            <a:avLst/>
          </a:prstGeom>
        </p:spPr>
      </p:pic>
      <p:pic>
        <p:nvPicPr>
          <p:cNvPr id="14" name="Picture 13">
            <a:extLst>
              <a:ext uri="{FF2B5EF4-FFF2-40B4-BE49-F238E27FC236}">
                <a16:creationId xmlns:a16="http://schemas.microsoft.com/office/drawing/2014/main" id="{FA071A42-9E15-0B4C-9436-7D651CE459E4}"/>
              </a:ext>
            </a:extLst>
          </p:cNvPr>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9847" y="1924224"/>
            <a:ext cx="2216988" cy="1897551"/>
          </a:xfrm>
          <a:prstGeom prst="rect">
            <a:avLst/>
          </a:prstGeom>
        </p:spPr>
      </p:pic>
      <p:sp>
        <p:nvSpPr>
          <p:cNvPr id="10242" name="Title 1">
            <a:extLst>
              <a:ext uri="{FF2B5EF4-FFF2-40B4-BE49-F238E27FC236}">
                <a16:creationId xmlns:a16="http://schemas.microsoft.com/office/drawing/2014/main" id="{92066AC9-623E-2442-8609-DDD9961C8C96}"/>
              </a:ext>
            </a:extLst>
          </p:cNvPr>
          <p:cNvSpPr>
            <a:spLocks noGrp="1"/>
          </p:cNvSpPr>
          <p:nvPr>
            <p:ph type="title"/>
          </p:nvPr>
        </p:nvSpPr>
        <p:spPr/>
        <p:txBody>
          <a:bodyPr/>
          <a:lstStyle/>
          <a:p>
            <a:r>
              <a:rPr lang="en-US" altLang="en-US" dirty="0">
                <a:solidFill>
                  <a:schemeClr val="tx1">
                    <a:lumMod val="50000"/>
                    <a:lumOff val="50000"/>
                  </a:schemeClr>
                </a:solidFill>
                <a:latin typeface="Franklin Gothic Book" panose="020B0503020102020204" pitchFamily="34" charset="0"/>
                <a:cs typeface="Franklin Gothic Book" panose="020B0503020102020204" pitchFamily="34" charset="0"/>
              </a:rPr>
              <a:t>Research objectives</a:t>
            </a:r>
          </a:p>
        </p:txBody>
      </p:sp>
      <p:sp>
        <p:nvSpPr>
          <p:cNvPr id="3" name="Rounded Rectangle 2">
            <a:extLst>
              <a:ext uri="{FF2B5EF4-FFF2-40B4-BE49-F238E27FC236}">
                <a16:creationId xmlns:a16="http://schemas.microsoft.com/office/drawing/2014/main" id="{3D975379-F304-9D48-BF0C-205D6CCC7762}"/>
              </a:ext>
            </a:extLst>
          </p:cNvPr>
          <p:cNvSpPr/>
          <p:nvPr/>
        </p:nvSpPr>
        <p:spPr>
          <a:xfrm>
            <a:off x="6283756" y="3767670"/>
            <a:ext cx="2403044" cy="1943100"/>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lumMod val="50000"/>
                    <a:lumOff val="50000"/>
                  </a:schemeClr>
                </a:solidFill>
                <a:latin typeface="Franklin Gothic Book" panose="020B0503020102020204" pitchFamily="34" charset="0"/>
              </a:rPr>
              <a:t>How can women’s improved role in coordination address the safety and protection of women and girls?</a:t>
            </a:r>
          </a:p>
        </p:txBody>
      </p:sp>
      <p:grpSp>
        <p:nvGrpSpPr>
          <p:cNvPr id="9" name="Group 8">
            <a:extLst>
              <a:ext uri="{FF2B5EF4-FFF2-40B4-BE49-F238E27FC236}">
                <a16:creationId xmlns:a16="http://schemas.microsoft.com/office/drawing/2014/main" id="{EF2737A5-8C85-A04E-9B5C-442E24A102AA}"/>
              </a:ext>
            </a:extLst>
          </p:cNvPr>
          <p:cNvGrpSpPr/>
          <p:nvPr/>
        </p:nvGrpSpPr>
        <p:grpSpPr>
          <a:xfrm>
            <a:off x="6687674" y="1890915"/>
            <a:ext cx="1595207" cy="1595207"/>
            <a:chOff x="5191094" y="1897728"/>
            <a:chExt cx="1595207" cy="1595207"/>
          </a:xfrm>
        </p:grpSpPr>
        <p:pic>
          <p:nvPicPr>
            <p:cNvPr id="5" name="Picture 4">
              <a:extLst>
                <a:ext uri="{FF2B5EF4-FFF2-40B4-BE49-F238E27FC236}">
                  <a16:creationId xmlns:a16="http://schemas.microsoft.com/office/drawing/2014/main" id="{F64524E7-5EDF-0D4E-9583-A69E0CA29520}"/>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91094" y="1897728"/>
              <a:ext cx="1595207" cy="1595207"/>
            </a:xfrm>
            <a:prstGeom prst="rect">
              <a:avLst/>
            </a:prstGeom>
          </p:spPr>
        </p:pic>
        <p:pic>
          <p:nvPicPr>
            <p:cNvPr id="11" name="Picture 10">
              <a:extLst>
                <a:ext uri="{FF2B5EF4-FFF2-40B4-BE49-F238E27FC236}">
                  <a16:creationId xmlns:a16="http://schemas.microsoft.com/office/drawing/2014/main" id="{5D821EBE-7178-6947-B863-9F9AFBFEB6ED}"/>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16684" y="2048628"/>
              <a:ext cx="544025" cy="544025"/>
            </a:xfrm>
            <a:prstGeom prst="rect">
              <a:avLst/>
            </a:prstGeom>
          </p:spPr>
        </p:pic>
      </p:grpSp>
      <p:pic>
        <p:nvPicPr>
          <p:cNvPr id="6" name="Picture 5">
            <a:extLst>
              <a:ext uri="{FF2B5EF4-FFF2-40B4-BE49-F238E27FC236}">
                <a16:creationId xmlns:a16="http://schemas.microsoft.com/office/drawing/2014/main" id="{35336EE0-2516-7E45-AB65-6DA4DBE3569C}"/>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84966" y="1544205"/>
            <a:ext cx="2361396" cy="2361396"/>
          </a:xfrm>
          <a:prstGeom prst="rect">
            <a:avLst/>
          </a:prstGeom>
        </p:spPr>
      </p:pic>
      <p:pic>
        <p:nvPicPr>
          <p:cNvPr id="12" name="Picture 11">
            <a:extLst>
              <a:ext uri="{FF2B5EF4-FFF2-40B4-BE49-F238E27FC236}">
                <a16:creationId xmlns:a16="http://schemas.microsoft.com/office/drawing/2014/main" id="{53B74076-6803-4D4A-ABE0-C8D8A8B18FC8}"/>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93651" y="2416505"/>
            <a:ext cx="544025" cy="544025"/>
          </a:xfrm>
          <a:prstGeom prst="rect">
            <a:avLst/>
          </a:prstGeom>
        </p:spPr>
      </p:pic>
      <p:sp>
        <p:nvSpPr>
          <p:cNvPr id="15" name="Rounded Rectangle 14">
            <a:extLst>
              <a:ext uri="{FF2B5EF4-FFF2-40B4-BE49-F238E27FC236}">
                <a16:creationId xmlns:a16="http://schemas.microsoft.com/office/drawing/2014/main" id="{AC667B40-2745-0A4D-9F9A-EF7514518A75}"/>
              </a:ext>
            </a:extLst>
          </p:cNvPr>
          <p:cNvSpPr/>
          <p:nvPr/>
        </p:nvSpPr>
        <p:spPr>
          <a:xfrm>
            <a:off x="3255000" y="3767670"/>
            <a:ext cx="2586540" cy="1943100"/>
          </a:xfrm>
          <a:prstGeom prst="round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en-US" sz="2000" dirty="0">
                <a:solidFill>
                  <a:schemeClr val="tx1">
                    <a:lumMod val="50000"/>
                    <a:lumOff val="50000"/>
                  </a:schemeClr>
                </a:solidFill>
                <a:latin typeface="Franklin Gothic Book" panose="020B0503020102020204" pitchFamily="34" charset="0"/>
                <a:cs typeface="Franklin Gothic Book" panose="020B0503020102020204" pitchFamily="34" charset="0"/>
              </a:rPr>
              <a:t>How can CM agencies enhance women’s participation in and influence through coordination?</a:t>
            </a:r>
          </a:p>
        </p:txBody>
      </p:sp>
      <p:sp>
        <p:nvSpPr>
          <p:cNvPr id="16" name="Rounded Rectangle 15">
            <a:extLst>
              <a:ext uri="{FF2B5EF4-FFF2-40B4-BE49-F238E27FC236}">
                <a16:creationId xmlns:a16="http://schemas.microsoft.com/office/drawing/2014/main" id="{86BB1187-5794-AC49-A800-C7C80BF3F640}"/>
              </a:ext>
            </a:extLst>
          </p:cNvPr>
          <p:cNvSpPr/>
          <p:nvPr/>
        </p:nvSpPr>
        <p:spPr>
          <a:xfrm>
            <a:off x="315856" y="3767670"/>
            <a:ext cx="2586540" cy="1943100"/>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marL="0" indent="0">
              <a:buNone/>
            </a:pPr>
            <a:r>
              <a:rPr lang="en-US" altLang="en-US" sz="2000" dirty="0">
                <a:solidFill>
                  <a:schemeClr val="tx1">
                    <a:lumMod val="50000"/>
                    <a:lumOff val="50000"/>
                  </a:schemeClr>
                </a:solidFill>
                <a:latin typeface="Franklin Gothic Book" panose="020B0503020102020204" pitchFamily="34" charset="0"/>
                <a:cs typeface="Franklin Gothic Book" panose="020B0503020102020204" pitchFamily="34" charset="0"/>
              </a:rPr>
              <a:t>What do women contribute to coordination?  What are the barriers and enablers for their participation in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2BB3B5C-F834-744C-AB8D-999C867BD1FC}"/>
              </a:ext>
            </a:extLst>
          </p:cNvPr>
          <p:cNvSpPr>
            <a:spLocks noGrp="1"/>
          </p:cNvSpPr>
          <p:nvPr>
            <p:ph type="title"/>
          </p:nvPr>
        </p:nvSpPr>
        <p:spPr/>
        <p:txBody>
          <a:bodyPr/>
          <a:lstStyle/>
          <a:p>
            <a:r>
              <a:rPr lang="en-US" altLang="en-US" dirty="0">
                <a:solidFill>
                  <a:schemeClr val="tx1">
                    <a:lumMod val="50000"/>
                    <a:lumOff val="50000"/>
                  </a:schemeClr>
                </a:solidFill>
                <a:latin typeface="Franklin Gothic Book" panose="020B0503020102020204" pitchFamily="34" charset="0"/>
                <a:cs typeface="Franklin Gothic Book" panose="020B0503020102020204" pitchFamily="34" charset="0"/>
              </a:rPr>
              <a:t>Research activities</a:t>
            </a:r>
          </a:p>
        </p:txBody>
      </p:sp>
      <p:sp>
        <p:nvSpPr>
          <p:cNvPr id="11267" name="Content Placeholder 2">
            <a:extLst>
              <a:ext uri="{FF2B5EF4-FFF2-40B4-BE49-F238E27FC236}">
                <a16:creationId xmlns:a16="http://schemas.microsoft.com/office/drawing/2014/main" id="{12764E9D-0C90-0949-AC60-F8538E72DF21}"/>
              </a:ext>
            </a:extLst>
          </p:cNvPr>
          <p:cNvSpPr>
            <a:spLocks noGrp="1"/>
          </p:cNvSpPr>
          <p:nvPr>
            <p:ph idx="4294967295"/>
          </p:nvPr>
        </p:nvSpPr>
        <p:spPr>
          <a:xfrm>
            <a:off x="457200" y="2334986"/>
            <a:ext cx="2979738" cy="3289814"/>
          </a:xfrm>
        </p:spPr>
        <p:txBody>
          <a:bodyPr/>
          <a:lstStyle/>
          <a:p>
            <a:r>
              <a:rPr lang="en-US" altLang="en-US" sz="2400" dirty="0">
                <a:solidFill>
                  <a:schemeClr val="tx1">
                    <a:lumMod val="50000"/>
                    <a:lumOff val="50000"/>
                  </a:schemeClr>
                </a:solidFill>
                <a:latin typeface="Franklin Gothic Book" panose="020B0503020102020204" pitchFamily="34" charset="0"/>
                <a:cs typeface="Franklin Gothic Book" panose="020B0503020102020204" pitchFamily="34" charset="0"/>
              </a:rPr>
              <a:t>Desk review</a:t>
            </a:r>
          </a:p>
          <a:p>
            <a:r>
              <a:rPr lang="en-US" altLang="en-US" sz="2400" dirty="0">
                <a:solidFill>
                  <a:schemeClr val="tx1">
                    <a:lumMod val="50000"/>
                    <a:lumOff val="50000"/>
                  </a:schemeClr>
                </a:solidFill>
                <a:latin typeface="Franklin Gothic Book" panose="020B0503020102020204" pitchFamily="34" charset="0"/>
                <a:cs typeface="Franklin Gothic Book" panose="020B0503020102020204" pitchFamily="34" charset="0"/>
              </a:rPr>
              <a:t>Field work (Iraq, Afghanistan, Kenya, Tanzania)</a:t>
            </a:r>
          </a:p>
          <a:p>
            <a:r>
              <a:rPr lang="en-US" altLang="en-US" sz="2400" dirty="0">
                <a:solidFill>
                  <a:schemeClr val="tx1">
                    <a:lumMod val="50000"/>
                    <a:lumOff val="50000"/>
                  </a:schemeClr>
                </a:solidFill>
                <a:latin typeface="Franklin Gothic Book" panose="020B0503020102020204" pitchFamily="34" charset="0"/>
                <a:cs typeface="Franklin Gothic Book" panose="020B0503020102020204" pitchFamily="34" charset="0"/>
              </a:rPr>
              <a:t>Interviews with CM staff (Myanmar, Bangladesh)</a:t>
            </a:r>
          </a:p>
          <a:p>
            <a:pPr marL="0" indent="0">
              <a:buNone/>
            </a:pPr>
            <a:endParaRPr lang="en-US" altLang="en-US" sz="2400" dirty="0">
              <a:solidFill>
                <a:schemeClr val="tx1">
                  <a:lumMod val="50000"/>
                  <a:lumOff val="50000"/>
                </a:schemeClr>
              </a:solidFill>
              <a:latin typeface="Franklin Gothic Book" panose="020B0503020102020204" pitchFamily="34" charset="0"/>
              <a:cs typeface="Franklin Gothic Book" panose="020B0503020102020204" pitchFamily="34" charset="0"/>
            </a:endParaRPr>
          </a:p>
        </p:txBody>
      </p:sp>
      <p:grpSp>
        <p:nvGrpSpPr>
          <p:cNvPr id="21" name="Group 20">
            <a:extLst>
              <a:ext uri="{FF2B5EF4-FFF2-40B4-BE49-F238E27FC236}">
                <a16:creationId xmlns:a16="http://schemas.microsoft.com/office/drawing/2014/main" id="{C41E714E-D518-7740-8F57-8B1B1DD17093}"/>
              </a:ext>
            </a:extLst>
          </p:cNvPr>
          <p:cNvGrpSpPr/>
          <p:nvPr/>
        </p:nvGrpSpPr>
        <p:grpSpPr>
          <a:xfrm>
            <a:off x="3552458" y="1722356"/>
            <a:ext cx="4608595" cy="4013938"/>
            <a:chOff x="4053903" y="1498754"/>
            <a:chExt cx="4608595" cy="4013938"/>
          </a:xfrm>
        </p:grpSpPr>
        <p:pic>
          <p:nvPicPr>
            <p:cNvPr id="6" name="Picture 5">
              <a:extLst>
                <a:ext uri="{FF2B5EF4-FFF2-40B4-BE49-F238E27FC236}">
                  <a16:creationId xmlns:a16="http://schemas.microsoft.com/office/drawing/2014/main" id="{07AE2707-BD4C-4E42-B783-BC8B1B1C75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3903" y="1498754"/>
              <a:ext cx="4608595" cy="4013938"/>
            </a:xfrm>
            <a:prstGeom prst="rect">
              <a:avLst/>
            </a:prstGeom>
          </p:spPr>
        </p:pic>
        <p:pic>
          <p:nvPicPr>
            <p:cNvPr id="3" name="Picture 2">
              <a:extLst>
                <a:ext uri="{FF2B5EF4-FFF2-40B4-BE49-F238E27FC236}">
                  <a16:creationId xmlns:a16="http://schemas.microsoft.com/office/drawing/2014/main" id="{E94326CC-D734-154E-B235-BACE274BDF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15260" y="4168936"/>
              <a:ext cx="311712" cy="25558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2DA0E7-88D6-004D-B636-63D735CB82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941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4DFC7B-8653-1447-8473-E5782A16AD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187522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9E1E01-4E3A-B541-A4C0-BEF8E5A172F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85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272588-568F-804F-BD71-06DF45E397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773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E670AD3C-DE3B-CC4B-B560-7E30FFBD5BD9}"/>
              </a:ext>
            </a:extLst>
          </p:cNvPr>
          <p:cNvGraphicFramePr/>
          <p:nvPr>
            <p:extLst>
              <p:ext uri="{D42A27DB-BD31-4B8C-83A1-F6EECF244321}">
                <p14:modId xmlns:p14="http://schemas.microsoft.com/office/powerpoint/2010/main" val="2091094211"/>
              </p:ext>
            </p:extLst>
          </p:nvPr>
        </p:nvGraphicFramePr>
        <p:xfrm>
          <a:off x="5435673" y="937807"/>
          <a:ext cx="3103649" cy="2142224"/>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a:extLst>
              <a:ext uri="{FF2B5EF4-FFF2-40B4-BE49-F238E27FC236}">
                <a16:creationId xmlns:a16="http://schemas.microsoft.com/office/drawing/2014/main" id="{E3ED1B76-0EB0-EE46-A547-085B4084E958}"/>
              </a:ext>
            </a:extLst>
          </p:cNvPr>
          <p:cNvSpPr>
            <a:spLocks noGrp="1"/>
          </p:cNvSpPr>
          <p:nvPr>
            <p:ph type="title"/>
          </p:nvPr>
        </p:nvSpPr>
        <p:spPr>
          <a:xfrm>
            <a:off x="457200" y="-51620"/>
            <a:ext cx="8229600" cy="1143000"/>
          </a:xfrm>
        </p:spPr>
        <p:txBody>
          <a:bodyPr/>
          <a:lstStyle/>
          <a:p>
            <a:r>
              <a:rPr lang="en-US" altLang="en-US" dirty="0">
                <a:solidFill>
                  <a:schemeClr val="tx1">
                    <a:lumMod val="50000"/>
                    <a:lumOff val="50000"/>
                  </a:schemeClr>
                </a:solidFill>
                <a:latin typeface="Franklin Gothic Book" panose="020B0503020102020204" pitchFamily="34" charset="0"/>
                <a:cs typeface="Franklin Gothic Book" panose="020B0503020102020204" pitchFamily="34" charset="0"/>
              </a:rPr>
              <a:t>Informants</a:t>
            </a:r>
          </a:p>
        </p:txBody>
      </p:sp>
      <p:grpSp>
        <p:nvGrpSpPr>
          <p:cNvPr id="14" name="Group 13">
            <a:extLst>
              <a:ext uri="{FF2B5EF4-FFF2-40B4-BE49-F238E27FC236}">
                <a16:creationId xmlns:a16="http://schemas.microsoft.com/office/drawing/2014/main" id="{F13A1867-A20A-524D-90B0-90F9D73030F9}"/>
              </a:ext>
            </a:extLst>
          </p:cNvPr>
          <p:cNvGrpSpPr/>
          <p:nvPr/>
        </p:nvGrpSpPr>
        <p:grpSpPr>
          <a:xfrm>
            <a:off x="6495742" y="1881522"/>
            <a:ext cx="3664981" cy="3664981"/>
            <a:chOff x="4093595" y="1909193"/>
            <a:chExt cx="3664981" cy="3664981"/>
          </a:xfrm>
        </p:grpSpPr>
        <p:pic>
          <p:nvPicPr>
            <p:cNvPr id="11" name="Picture 10">
              <a:extLst>
                <a:ext uri="{FF2B5EF4-FFF2-40B4-BE49-F238E27FC236}">
                  <a16:creationId xmlns:a16="http://schemas.microsoft.com/office/drawing/2014/main" id="{B43FA9CB-E59C-5F46-9EE7-EB742994DCC3}"/>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093595" y="1909193"/>
              <a:ext cx="3664981" cy="3664981"/>
            </a:xfrm>
            <a:prstGeom prst="rect">
              <a:avLst/>
            </a:prstGeom>
          </p:spPr>
        </p:pic>
        <p:sp>
          <p:nvSpPr>
            <p:cNvPr id="15" name="TextBox 14">
              <a:extLst>
                <a:ext uri="{FF2B5EF4-FFF2-40B4-BE49-F238E27FC236}">
                  <a16:creationId xmlns:a16="http://schemas.microsoft.com/office/drawing/2014/main" id="{F888B715-5D35-9A4B-93FE-F23A8996B39D}"/>
                </a:ext>
              </a:extLst>
            </p:cNvPr>
            <p:cNvSpPr txBox="1"/>
            <p:nvPr/>
          </p:nvSpPr>
          <p:spPr>
            <a:xfrm>
              <a:off x="5635727" y="2766131"/>
              <a:ext cx="575187" cy="338554"/>
            </a:xfrm>
            <a:prstGeom prst="rect">
              <a:avLst/>
            </a:prstGeom>
            <a:noFill/>
          </p:spPr>
          <p:txBody>
            <a:bodyPr wrap="square" rtlCol="0">
              <a:spAutoFit/>
            </a:bodyPr>
            <a:lstStyle/>
            <a:p>
              <a:r>
                <a:rPr lang="en-GB" sz="1600" b="1" dirty="0">
                  <a:solidFill>
                    <a:schemeClr val="accent3"/>
                  </a:solidFill>
                  <a:latin typeface="Franklin Gothic Book" panose="020B0503020102020204" pitchFamily="34" charset="0"/>
                </a:rPr>
                <a:t>152</a:t>
              </a:r>
            </a:p>
          </p:txBody>
        </p:sp>
      </p:grpSp>
      <p:pic>
        <p:nvPicPr>
          <p:cNvPr id="7" name="Picture 6">
            <a:extLst>
              <a:ext uri="{FF2B5EF4-FFF2-40B4-BE49-F238E27FC236}">
                <a16:creationId xmlns:a16="http://schemas.microsoft.com/office/drawing/2014/main" id="{0E9FCEB6-4649-ED42-BE62-027E41C004D0}"/>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761760" y="1918397"/>
            <a:ext cx="3591232" cy="3591232"/>
          </a:xfrm>
          <a:prstGeom prst="rect">
            <a:avLst/>
          </a:prstGeom>
        </p:spPr>
      </p:pic>
      <p:sp>
        <p:nvSpPr>
          <p:cNvPr id="16" name="TextBox 15">
            <a:extLst>
              <a:ext uri="{FF2B5EF4-FFF2-40B4-BE49-F238E27FC236}">
                <a16:creationId xmlns:a16="http://schemas.microsoft.com/office/drawing/2014/main" id="{34460E40-19B1-CB4D-8B0C-56B9B0866CAF}"/>
              </a:ext>
            </a:extLst>
          </p:cNvPr>
          <p:cNvSpPr txBox="1"/>
          <p:nvPr/>
        </p:nvSpPr>
        <p:spPr>
          <a:xfrm>
            <a:off x="5318646" y="2738460"/>
            <a:ext cx="523558" cy="338554"/>
          </a:xfrm>
          <a:prstGeom prst="rect">
            <a:avLst/>
          </a:prstGeom>
          <a:noFill/>
        </p:spPr>
        <p:txBody>
          <a:bodyPr wrap="square" rtlCol="0">
            <a:spAutoFit/>
          </a:bodyPr>
          <a:lstStyle/>
          <a:p>
            <a:r>
              <a:rPr lang="en-GB" sz="1600" b="1" dirty="0">
                <a:solidFill>
                  <a:schemeClr val="accent3"/>
                </a:solidFill>
                <a:latin typeface="Franklin Gothic Book" panose="020B0503020102020204" pitchFamily="34" charset="0"/>
              </a:rPr>
              <a:t>54</a:t>
            </a:r>
          </a:p>
        </p:txBody>
      </p:sp>
      <p:sp>
        <p:nvSpPr>
          <p:cNvPr id="19" name="TextBox 18">
            <a:extLst>
              <a:ext uri="{FF2B5EF4-FFF2-40B4-BE49-F238E27FC236}">
                <a16:creationId xmlns:a16="http://schemas.microsoft.com/office/drawing/2014/main" id="{902A5995-2A6B-044E-AC1C-130C7890A1B0}"/>
              </a:ext>
            </a:extLst>
          </p:cNvPr>
          <p:cNvSpPr txBox="1"/>
          <p:nvPr/>
        </p:nvSpPr>
        <p:spPr>
          <a:xfrm>
            <a:off x="6619263" y="3421626"/>
            <a:ext cx="733729" cy="584775"/>
          </a:xfrm>
          <a:prstGeom prst="rect">
            <a:avLst/>
          </a:prstGeom>
          <a:noFill/>
        </p:spPr>
        <p:txBody>
          <a:bodyPr wrap="square" rtlCol="0">
            <a:spAutoFit/>
          </a:bodyPr>
          <a:lstStyle/>
          <a:p>
            <a:pPr algn="ctr"/>
            <a:r>
              <a:rPr lang="en-GB" sz="1600" b="1" dirty="0">
                <a:solidFill>
                  <a:schemeClr val="tx1">
                    <a:lumMod val="50000"/>
                    <a:lumOff val="50000"/>
                  </a:schemeClr>
                </a:solidFill>
                <a:latin typeface="Franklin Gothic Book" panose="020B0503020102020204" pitchFamily="34" charset="0"/>
              </a:rPr>
              <a:t>Total:206</a:t>
            </a:r>
          </a:p>
        </p:txBody>
      </p:sp>
      <p:graphicFrame>
        <p:nvGraphicFramePr>
          <p:cNvPr id="12" name="Chart 11">
            <a:extLst>
              <a:ext uri="{FF2B5EF4-FFF2-40B4-BE49-F238E27FC236}">
                <a16:creationId xmlns:a16="http://schemas.microsoft.com/office/drawing/2014/main" id="{080A446B-8949-CD4A-ADFC-9CAD1CD54AF9}"/>
              </a:ext>
            </a:extLst>
          </p:cNvPr>
          <p:cNvGraphicFramePr/>
          <p:nvPr>
            <p:extLst>
              <p:ext uri="{D42A27DB-BD31-4B8C-83A1-F6EECF244321}">
                <p14:modId xmlns:p14="http://schemas.microsoft.com/office/powerpoint/2010/main" val="108590445"/>
              </p:ext>
            </p:extLst>
          </p:nvPr>
        </p:nvGraphicFramePr>
        <p:xfrm>
          <a:off x="162232" y="1563330"/>
          <a:ext cx="4409768" cy="424233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1_Office Theme">
  <a:themeElements>
    <a:clrScheme name="NRC orange">
      <a:dk1>
        <a:sysClr val="windowText" lastClr="000000"/>
      </a:dk1>
      <a:lt1>
        <a:sysClr val="window" lastClr="FFFFFF"/>
      </a:lt1>
      <a:dk2>
        <a:srgbClr val="808080"/>
      </a:dk2>
      <a:lt2>
        <a:srgbClr val="EEECE1"/>
      </a:lt2>
      <a:accent1>
        <a:srgbClr val="FF7600"/>
      </a:accent1>
      <a:accent2>
        <a:srgbClr val="72C7E7"/>
      </a:accent2>
      <a:accent3>
        <a:srgbClr val="0094B3"/>
      </a:accent3>
      <a:accent4>
        <a:srgbClr val="CE5C43"/>
      </a:accent4>
      <a:accent5>
        <a:srgbClr val="FDC82F"/>
      </a:accent5>
      <a:accent6>
        <a:srgbClr val="F79646"/>
      </a:accent6>
      <a:hlink>
        <a:srgbClr val="0000FF"/>
      </a:hlink>
      <a:folHlink>
        <a:srgbClr val="FF7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1765</Words>
  <Application>Microsoft Office PowerPoint</Application>
  <PresentationFormat>On-screen Show (4:3)</PresentationFormat>
  <Paragraphs>171</Paragraphs>
  <Slides>24</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3" baseType="lpstr">
      <vt:lpstr>Arial Unicode MS</vt:lpstr>
      <vt:lpstr>Arial</vt:lpstr>
      <vt:lpstr>Calibri</vt:lpstr>
      <vt:lpstr>Franklin Gothic Book</vt:lpstr>
      <vt:lpstr>Franklin Gothic Medium</vt:lpstr>
      <vt:lpstr>Gill Sans</vt:lpstr>
      <vt:lpstr>Wingdings</vt:lpstr>
      <vt:lpstr>1_Office Theme</vt:lpstr>
      <vt:lpstr>PowerPoint Presentation</vt:lpstr>
      <vt:lpstr>Project background</vt:lpstr>
      <vt:lpstr>Research objectives</vt:lpstr>
      <vt:lpstr>Research activities</vt:lpstr>
      <vt:lpstr>PowerPoint Presentation</vt:lpstr>
      <vt:lpstr>PowerPoint Presentation</vt:lpstr>
      <vt:lpstr>PowerPoint Presentation</vt:lpstr>
      <vt:lpstr>PowerPoint Presentation</vt:lpstr>
      <vt:lpstr>Informants</vt:lpstr>
      <vt:lpstr>What is the relevance of this research for Camp Management?</vt:lpstr>
      <vt:lpstr>PowerPoint Presentation</vt:lpstr>
      <vt:lpstr>PowerPoint Presentation</vt:lpstr>
      <vt:lpstr>What is women’s contribution to coordination?</vt:lpstr>
      <vt:lpstr>Issues addressed by women through coordination</vt:lpstr>
      <vt:lpstr>Issues addressed by women through coordination</vt:lpstr>
      <vt:lpstr>Issues addressed by women through coordination</vt:lpstr>
      <vt:lpstr>Issues addressed by women through coordination</vt:lpstr>
      <vt:lpstr>What are the barriers for women’s participation in coordination?</vt:lpstr>
      <vt:lpstr>What are the barriers for women’s participation in coordination?</vt:lpstr>
      <vt:lpstr>What are the barriers for women’s participation in coordination?</vt:lpstr>
      <vt:lpstr>How can Camp Management agencies overcome the barriers?</vt:lpstr>
      <vt:lpstr>How can Camp Management agencies overcome the barriers?</vt:lpstr>
      <vt:lpstr>How can women’s safety be improved through their role in coordination?</vt:lpstr>
      <vt:lpstr>PowerPoint Presentation</vt:lpstr>
      <vt:lpstr>Custom Show 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 Hirsch-Holland</dc:creator>
  <cp:keywords/>
  <dc:description/>
  <cp:lastModifiedBy>ROELANDT Marjolein</cp:lastModifiedBy>
  <cp:revision>2</cp:revision>
  <cp:lastPrinted>2019-11-05T11:32:52Z</cp:lastPrinted>
  <dcterms:created xsi:type="dcterms:W3CDTF">2019-10-09T15:58:13Z</dcterms:created>
  <dcterms:modified xsi:type="dcterms:W3CDTF">2019-11-08T14:43:12Z</dcterms:modified>
  <cp:category/>
</cp:coreProperties>
</file>