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64" r:id="rId6"/>
    <p:sldId id="266" r:id="rId7"/>
    <p:sldId id="265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397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2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356" y="66"/>
      </p:cViewPr>
      <p:guideLst>
        <p:guide orient="horz" pos="2160"/>
        <p:guide pos="2880"/>
        <p:guide pos="5397"/>
        <p:guide pos="363"/>
        <p:guide orient="horz" pos="32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6F60A-CBE5-4A35-B953-FDB8E42DA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947E7-F206-4516-A4FA-FF224A757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356F4-442E-4723-8553-B8F3EAB0B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270E-3434-4DDF-9703-B278879D44B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23130-9164-4F2F-90C1-730209AA2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F98D5-47AD-4FD0-A4DF-CACD14FD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4F01-3DCE-4CAF-B496-E23996F33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0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8E605-28A3-4616-8AE0-2DC99EBB1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C0FE1F-5026-4589-A6C7-85DDC41D3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65D51-94F3-4C27-8C8C-7CC4AE8BC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270E-3434-4DDF-9703-B278879D44B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F021C-8893-4195-BF9A-D3F6291CE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66BD7-F132-4499-9704-D0FE72283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4F01-3DCE-4CAF-B496-E23996F33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4A74BE-444C-4AD4-8655-6D0491C522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85A5F0-81E9-41A2-BD3C-04DA47805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C19CB-654F-44E6-8316-7843BA738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270E-3434-4DDF-9703-B278879D44B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B5D51-0062-4D83-9F84-BA48F24B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13888-95FE-43D3-AA34-0BAD8004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4F01-3DCE-4CAF-B496-E23996F33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39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CCM - TItle - Repor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6973763" cy="6863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25" noProof="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24827" y="3110557"/>
            <a:ext cx="5563597" cy="1822397"/>
          </a:xfrm>
          <a:prstGeom prst="rect">
            <a:avLst/>
          </a:prstGeom>
          <a:noFill/>
        </p:spPr>
        <p:txBody>
          <a:bodyPr lIns="90000" tIns="90000" rIns="90000" bIns="90000" anchor="b">
            <a:normAutofit/>
          </a:bodyPr>
          <a:lstStyle>
            <a:lvl1pPr algn="l">
              <a:defRPr sz="2177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24827" y="4999791"/>
            <a:ext cx="5563597" cy="648072"/>
          </a:xfrm>
        </p:spPr>
        <p:txBody>
          <a:bodyPr anchor="t">
            <a:normAutofit/>
          </a:bodyPr>
          <a:lstStyle>
            <a:lvl1pPr marL="0" indent="0" algn="l">
              <a:buNone/>
              <a:defRPr sz="136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311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3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4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397242" y="4528154"/>
            <a:ext cx="1695136" cy="1865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612" noProof="0" dirty="0">
                <a:solidFill>
                  <a:schemeClr val="accent1"/>
                </a:solidFill>
                <a:latin typeface="+mn-lt"/>
              </a:rPr>
              <a:t>www.globalcccmcluster.org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397242" y="4827263"/>
            <a:ext cx="1695136" cy="1865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612" noProof="0" dirty="0">
                <a:solidFill>
                  <a:schemeClr val="accent1"/>
                </a:solidFill>
                <a:latin typeface="+mn-lt"/>
              </a:rPr>
              <a:t>globalsupport@cccmcluster.org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97242" y="5126372"/>
            <a:ext cx="1695136" cy="1865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709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12" noProof="0" dirty="0">
                <a:solidFill>
                  <a:schemeClr val="accent1"/>
                </a:solidFill>
                <a:latin typeface="+mn-lt"/>
              </a:rPr>
              <a:t>@</a:t>
            </a:r>
            <a:r>
              <a:rPr lang="en-GB" sz="612" noProof="0" dirty="0" err="1">
                <a:solidFill>
                  <a:schemeClr val="accent1"/>
                </a:solidFill>
                <a:latin typeface="+mn-lt"/>
              </a:rPr>
              <a:t>CCCMCluster</a:t>
            </a:r>
            <a:endParaRPr lang="en-GB" sz="612" noProof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7397242" y="5425479"/>
            <a:ext cx="1695136" cy="1865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709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12" noProof="0" dirty="0" err="1">
                <a:solidFill>
                  <a:schemeClr val="accent1"/>
                </a:solidFill>
                <a:latin typeface="+mn-lt"/>
              </a:rPr>
              <a:t>GlobalCCCMCluster</a:t>
            </a:r>
            <a:endParaRPr lang="en-GB" sz="612" noProof="0" dirty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07478" y="4278216"/>
            <a:ext cx="13759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424828" y="304871"/>
            <a:ext cx="1843890" cy="1865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612" noProof="0" dirty="0">
                <a:solidFill>
                  <a:schemeClr val="bg1"/>
                </a:solidFill>
                <a:latin typeface="+mn-lt"/>
              </a:rPr>
              <a:t>WWW.GLOBALCCCMCLUSTER.ORG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4956" y="6132423"/>
            <a:ext cx="1843735" cy="246266"/>
          </a:xfrm>
        </p:spPr>
        <p:txBody>
          <a:bodyPr>
            <a:noAutofit/>
          </a:bodyPr>
          <a:lstStyle>
            <a:lvl1pPr marL="0" indent="0">
              <a:buNone/>
              <a:defRPr sz="749">
                <a:solidFill>
                  <a:schemeClr val="bg1"/>
                </a:solidFill>
              </a:defRPr>
            </a:lvl1pPr>
            <a:lvl2pPr>
              <a:defRPr sz="715">
                <a:solidFill>
                  <a:schemeClr val="bg1"/>
                </a:solidFill>
              </a:defRPr>
            </a:lvl2pPr>
            <a:lvl3pPr>
              <a:defRPr sz="680">
                <a:solidFill>
                  <a:schemeClr val="bg1"/>
                </a:solidFill>
              </a:defRPr>
            </a:lvl3pPr>
            <a:lvl4pPr>
              <a:defRPr sz="612">
                <a:solidFill>
                  <a:schemeClr val="bg1"/>
                </a:solidFill>
              </a:defRPr>
            </a:lvl4pPr>
            <a:lvl5pPr>
              <a:defRPr sz="612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REPORT DATE | v 1.0</a:t>
            </a:r>
          </a:p>
        </p:txBody>
      </p:sp>
      <p:pic>
        <p:nvPicPr>
          <p:cNvPr id="1030" name="Picture 6" descr="Image result for unhcr logo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8" t="8900" r="10541" b="10504"/>
          <a:stretch/>
        </p:blipFill>
        <p:spPr bwMode="auto">
          <a:xfrm>
            <a:off x="7269721" y="6046745"/>
            <a:ext cx="537278" cy="5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iom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438" y="6045520"/>
            <a:ext cx="504125" cy="5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 userDrawn="1"/>
        </p:nvGrpSpPr>
        <p:grpSpPr>
          <a:xfrm>
            <a:off x="7170573" y="4350409"/>
            <a:ext cx="1675072" cy="1485961"/>
            <a:chOff x="8384341" y="4715941"/>
            <a:chExt cx="1608808" cy="171757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8384341" y="4715941"/>
              <a:ext cx="1608808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8384341" y="6433517"/>
              <a:ext cx="1608808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83" y="293432"/>
            <a:ext cx="1529961" cy="11044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lum bright="1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79" y="4863245"/>
            <a:ext cx="128727" cy="136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89" y="4565119"/>
            <a:ext cx="139707" cy="148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 cstate="print">
            <a:lum bright="17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t="6184" r="10946" b="17614"/>
          <a:stretch/>
        </p:blipFill>
        <p:spPr>
          <a:xfrm>
            <a:off x="7239259" y="5149124"/>
            <a:ext cx="123167" cy="122963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 noChangeArrowheads="1"/>
          </p:cNvPicPr>
          <p:nvPr userDrawn="1"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2935" y="5455245"/>
            <a:ext cx="135815" cy="1440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64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A6982-2742-486C-BD05-0080B506F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D2920-641F-40AA-A63F-5E1759240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052D3-8759-4A01-9A17-5F17D4CE0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270E-3434-4DDF-9703-B278879D44B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31E64-5049-41F2-A35D-A8892548B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E2FF2-3842-4494-98F9-9367B1B21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4F01-3DCE-4CAF-B496-E23996F33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7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7038-5FBA-449C-9694-4D60DE394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C3579-88D7-4F5B-89A4-389DABBF4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23AC0-5D61-482C-8C2C-617B1750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270E-3434-4DDF-9703-B278879D44B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F125A-F991-4786-BFE0-897409DB8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B5B42-6670-4317-80F4-596BB80DC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4F01-3DCE-4CAF-B496-E23996F33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33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DA56C-D856-4539-B512-DAC42CE64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B1B29-4AE1-4424-9531-512F495AD5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B5489-3344-46F3-86C9-CA58CAE5B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7C6998-C880-4C40-8784-DB28CC4F7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270E-3434-4DDF-9703-B278879D44B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B333-D0D6-47AB-957B-B317763BD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A7175-755F-4634-BD11-D1B562291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4F01-3DCE-4CAF-B496-E23996F33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3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D5392-E97A-4BCB-9E89-E2AF88596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E8EE2-5E18-404A-B11B-9084CE5E3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FADAE-91D3-46FF-A564-F6E32DF31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24A33-28E3-4981-A99B-0CF97B35DB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F3B905-3B30-4E6F-83B5-B061E636A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7AE052-52B4-4657-88F4-8D6C1823F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270E-3434-4DDF-9703-B278879D44B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CCC226-DF9D-4233-8191-66A471D12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2543AF-7F37-47A8-BB64-344C77175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4F01-3DCE-4CAF-B496-E23996F33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6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E6774-5B13-4A70-A32E-87C8E5501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4FC9AD-F2D7-4D44-915C-66EA4997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270E-3434-4DDF-9703-B278879D44B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0A10C3-70D0-4F8B-B3D0-212F2EF0F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412B3-F0EB-453F-8D17-D9ACB47C1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4F01-3DCE-4CAF-B496-E23996F33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5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03F213-08F1-4FEF-AEC7-B0237AD11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270E-3434-4DDF-9703-B278879D44B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F05DB-0E56-4D7F-B66E-7949C9F8B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98526-2100-4B69-83C3-90C74393B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4F01-3DCE-4CAF-B496-E23996F33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7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5A843-87FF-4607-8BB2-EFC0578F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13CA3-C56F-4CA9-96C3-F4292EE4E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7A1CD-864B-42F7-A041-C1DFA059F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38B44-A646-439A-AED8-66779B649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270E-3434-4DDF-9703-B278879D44B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5E9B9-9CCD-4ED4-A774-36C062756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1FAF1-BDB5-4DAB-8202-5880E7434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4F01-3DCE-4CAF-B496-E23996F33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E6932-8D4D-44B5-AD44-3F99058E4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EC62F7-1BF0-4B43-868C-F5E4743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451DE-278E-441A-BE16-4C1AD2A73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46632-FC72-4A45-AEC7-5B8E1AA2C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B270E-3434-4DDF-9703-B278879D44B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7B764-7BD4-4993-9362-5D6FA55CD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AEC06-CF5F-4777-8912-DECFD3171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84F01-3DCE-4CAF-B496-E23996F33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6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DE334-CB79-412C-976B-CCD8623DC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CFCCF-114D-43FD-A53A-6BC34809B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324D2-84E6-484F-BD27-57AE5CFFDD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B270E-3434-4DDF-9703-B278879D44B6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A54CD-0A2C-40E9-A9A5-AEA1F1B6B9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66170-9EDD-4C64-B6F1-9EB623523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84F01-3DCE-4CAF-B496-E23996F33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9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hyperlink" Target="http://www.globalcccmcluster.org/tools-and-guidance/publications/management-and-coordination-collective-settings-through-mobile" TargetMode="External"/><Relationship Id="rId4" Type="http://schemas.openxmlformats.org/officeDocument/2006/relationships/hyperlink" Target="mailto:giovanna.federici@nrc.n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C8A356-D48C-4521-9286-9E7F99AF588C}"/>
              </a:ext>
            </a:extLst>
          </p:cNvPr>
          <p:cNvSpPr/>
          <p:nvPr/>
        </p:nvSpPr>
        <p:spPr>
          <a:xfrm>
            <a:off x="2876514" y="6376696"/>
            <a:ext cx="37952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Area-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based_Mobile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 Working Group</a:t>
            </a:r>
            <a:endParaRPr lang="en-GB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8" name="Picture 7" descr="C:\Users\bujor\Desktop\logo_1.png">
            <a:extLst>
              <a:ext uri="{FF2B5EF4-FFF2-40B4-BE49-F238E27FC236}">
                <a16:creationId xmlns:a16="http://schemas.microsoft.com/office/drawing/2014/main" id="{38E64BB5-CEBA-4084-A91E-37C81CD0CC2B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10" y="6293262"/>
            <a:ext cx="1089669" cy="3438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803E53-7739-49B5-A44B-472BBB51B9A0}"/>
              </a:ext>
            </a:extLst>
          </p:cNvPr>
          <p:cNvCxnSpPr>
            <a:cxnSpLocks/>
          </p:cNvCxnSpPr>
          <p:nvPr/>
        </p:nvCxnSpPr>
        <p:spPr>
          <a:xfrm>
            <a:off x="198111" y="6651395"/>
            <a:ext cx="8707764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F518556-4987-4045-9CCA-D213E835E39D}"/>
              </a:ext>
            </a:extLst>
          </p:cNvPr>
          <p:cNvSpPr/>
          <p:nvPr/>
        </p:nvSpPr>
        <p:spPr>
          <a:xfrm>
            <a:off x="7403291" y="6389474"/>
            <a:ext cx="15168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400" b="1" i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WG</a:t>
            </a:r>
            <a:r>
              <a:rPr lang="en-GB" sz="14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 call: 25-6-19</a:t>
            </a:r>
            <a:endParaRPr lang="en-GB" sz="1400" b="1" i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54709C-1E46-43D9-A130-D0D2AC8FBD5D}"/>
              </a:ext>
            </a:extLst>
          </p:cNvPr>
          <p:cNvSpPr txBox="1">
            <a:spLocks/>
          </p:cNvSpPr>
          <p:nvPr/>
        </p:nvSpPr>
        <p:spPr>
          <a:xfrm>
            <a:off x="722947" y="1175208"/>
            <a:ext cx="7658091" cy="36966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en-US" sz="2700" b="1" u="sng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Agenda:</a:t>
            </a:r>
          </a:p>
          <a:p>
            <a:pPr algn="ctr" defTabSz="685800"/>
            <a:endParaRPr lang="en-US" sz="2700" b="1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571500" indent="-571500" defTabSz="685800">
              <a:buFont typeface="+mj-lt"/>
              <a:buAutoNum type="romanUcPeriod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Welcome and Introduction</a:t>
            </a:r>
          </a:p>
          <a:p>
            <a:pPr defTabSz="685800"/>
            <a:endParaRPr lang="en-US" sz="2400" b="1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571500" indent="-571500" defTabSz="685800">
              <a:buFont typeface="+mj-lt"/>
              <a:buAutoNum type="romanUcPeriod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Mobile/area-based Case studies:</a:t>
            </a:r>
          </a:p>
          <a:p>
            <a:pPr marL="1028700" lvl="1" indent="-571500" defTabSz="685800">
              <a:buFont typeface="+mj-lt"/>
              <a:buAutoNum type="romanUcPeriod"/>
            </a:pPr>
            <a:endParaRPr lang="en-US" sz="100" b="1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1028700" lvl="1" indent="-571500" defTabSz="685800">
              <a:buFont typeface="+mj-lt"/>
              <a:buAutoNum type="romanUcPeriod"/>
            </a:pPr>
            <a:endParaRPr lang="en-US" sz="100" b="1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defTabSz="685800"/>
            <a:r>
              <a:rPr lang="en-US" sz="27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	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- common challenges/similarities and learnings</a:t>
            </a:r>
          </a:p>
          <a:p>
            <a:pPr defTabSz="685800"/>
            <a:endParaRPr lang="en-US" sz="2000" b="1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514350" indent="-514350" defTabSz="685800">
              <a:buFont typeface="+mj-lt"/>
              <a:buAutoNum type="romanUcPeriod" startAt="3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Next projects:</a:t>
            </a:r>
          </a:p>
          <a:p>
            <a:pPr defTabSz="685800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	- </a:t>
            </a: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What support would be useful for </a:t>
            </a:r>
            <a:r>
              <a:rPr lang="en-US" sz="2000" b="1" i="1" dirty="0" err="1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CCCM</a:t>
            </a: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 practitioners from this 	working group?</a:t>
            </a:r>
          </a:p>
          <a:p>
            <a:pPr defTabSz="685800"/>
            <a:endParaRPr lang="en-US" sz="2000" b="1" i="1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514350" indent="-514350" defTabSz="685800">
              <a:buFont typeface="+mj-lt"/>
              <a:buAutoNum type="romanUcPeriod" startAt="4"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CCCM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 Retreat 2019 – ideas?</a:t>
            </a:r>
          </a:p>
        </p:txBody>
      </p:sp>
    </p:spTree>
    <p:extLst>
      <p:ext uri="{BB962C8B-B14F-4D97-AF65-F5344CB8AC3E}">
        <p14:creationId xmlns:p14="http://schemas.microsoft.com/office/powerpoint/2010/main" val="2624634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C8A356-D48C-4521-9286-9E7F99AF588C}"/>
              </a:ext>
            </a:extLst>
          </p:cNvPr>
          <p:cNvSpPr/>
          <p:nvPr/>
        </p:nvSpPr>
        <p:spPr>
          <a:xfrm>
            <a:off x="2876514" y="6376696"/>
            <a:ext cx="37952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Area-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based_Mobile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 Working Group</a:t>
            </a:r>
            <a:endParaRPr lang="en-GB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8" name="Picture 7" descr="C:\Users\bujor\Desktop\logo_1.png">
            <a:extLst>
              <a:ext uri="{FF2B5EF4-FFF2-40B4-BE49-F238E27FC236}">
                <a16:creationId xmlns:a16="http://schemas.microsoft.com/office/drawing/2014/main" id="{38E64BB5-CEBA-4084-A91E-37C81CD0CC2B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10" y="6293262"/>
            <a:ext cx="1089669" cy="3438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803E53-7739-49B5-A44B-472BBB51B9A0}"/>
              </a:ext>
            </a:extLst>
          </p:cNvPr>
          <p:cNvCxnSpPr>
            <a:cxnSpLocks/>
          </p:cNvCxnSpPr>
          <p:nvPr/>
        </p:nvCxnSpPr>
        <p:spPr>
          <a:xfrm>
            <a:off x="198111" y="6651395"/>
            <a:ext cx="8707764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F518556-4987-4045-9CCA-D213E835E39D}"/>
              </a:ext>
            </a:extLst>
          </p:cNvPr>
          <p:cNvSpPr/>
          <p:nvPr/>
        </p:nvSpPr>
        <p:spPr>
          <a:xfrm>
            <a:off x="7403291" y="6389474"/>
            <a:ext cx="15168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400" b="1" i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WG</a:t>
            </a:r>
            <a:r>
              <a:rPr lang="en-GB" sz="14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 call: 25-6-19</a:t>
            </a:r>
            <a:endParaRPr lang="en-GB" sz="1400" b="1" i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E16FB-F423-4074-8453-5B077004C59E}"/>
              </a:ext>
            </a:extLst>
          </p:cNvPr>
          <p:cNvSpPr txBox="1"/>
          <p:nvPr/>
        </p:nvSpPr>
        <p:spPr>
          <a:xfrm>
            <a:off x="575359" y="4271090"/>
            <a:ext cx="2664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</a:rPr>
              <a:t>Contact:</a:t>
            </a:r>
          </a:p>
          <a:p>
            <a:pPr defTabSz="685800"/>
            <a:r>
              <a:rPr lang="en-US" sz="1350" b="1" dirty="0">
                <a:solidFill>
                  <a:prstClr val="black"/>
                </a:solidFill>
              </a:rPr>
              <a:t>Giovanna Federici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</a:rPr>
              <a:t>ABA Working Group Chair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hlinkClick r:id="rId4"/>
              </a:rPr>
              <a:t>giovanna.federici@nrc.no</a:t>
            </a: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1C3C99-E373-42D7-8DEA-68C2BE7C6CC4}"/>
              </a:ext>
            </a:extLst>
          </p:cNvPr>
          <p:cNvSpPr/>
          <p:nvPr/>
        </p:nvSpPr>
        <p:spPr>
          <a:xfrm>
            <a:off x="575360" y="3076492"/>
            <a:ext cx="4852984" cy="55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ts val="1238"/>
              </a:lnSpc>
            </a:pPr>
            <a:r>
              <a:rPr lang="en-GB" sz="1350" u="sng" dirty="0">
                <a:solidFill>
                  <a:srgbClr val="0563C1"/>
                </a:solidFill>
                <a:ea typeface="MS Mincho" panose="02020609040205080304" pitchFamily="49" charset="-128"/>
                <a:cs typeface="Times New Roman" panose="02020603050405020304" pitchFamily="18" charset="0"/>
                <a:hlinkClick r:id="rId5"/>
              </a:rPr>
              <a:t>http://www.globalcccmcluster.org/tools-and-guidance/publications/management-and-coordination-collective-settings-through-mobile</a:t>
            </a:r>
            <a:endParaRPr lang="en-GB" sz="1350" dirty="0">
              <a:solidFill>
                <a:prstClr val="black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3D5AE63-CC84-485F-B537-AB88796CF15D}"/>
              </a:ext>
            </a:extLst>
          </p:cNvPr>
          <p:cNvSpPr txBox="1">
            <a:spLocks/>
          </p:cNvSpPr>
          <p:nvPr/>
        </p:nvSpPr>
        <p:spPr>
          <a:xfrm>
            <a:off x="575359" y="2775083"/>
            <a:ext cx="2849618" cy="3014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Download link:</a:t>
            </a:r>
          </a:p>
        </p:txBody>
      </p:sp>
      <p:pic>
        <p:nvPicPr>
          <p:cNvPr id="12" name="Picture 11" descr="A picture containing building, outdoor, sky&#10;&#10;Description generated with very high confidence">
            <a:extLst>
              <a:ext uri="{FF2B5EF4-FFF2-40B4-BE49-F238E27FC236}">
                <a16:creationId xmlns:a16="http://schemas.microsoft.com/office/drawing/2014/main" id="{080F9ADB-D5F1-47A5-9C2D-CD96459431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32" y="1260868"/>
            <a:ext cx="2740909" cy="3877061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D13E64F4-83C1-45F4-BD7F-B636965D515F}"/>
              </a:ext>
            </a:extLst>
          </p:cNvPr>
          <p:cNvSpPr txBox="1">
            <a:spLocks/>
          </p:cNvSpPr>
          <p:nvPr/>
        </p:nvSpPr>
        <p:spPr>
          <a:xfrm>
            <a:off x="727759" y="1260868"/>
            <a:ext cx="4511898" cy="15549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Last webinar: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en-US" sz="1800" b="1" dirty="0">
                <a:solidFill>
                  <a:prstClr val="black"/>
                </a:solidFill>
              </a:rPr>
              <a:t>Management and coordination of Collective Settings through Mobile Approach</a:t>
            </a:r>
          </a:p>
        </p:txBody>
      </p:sp>
    </p:spTree>
    <p:extLst>
      <p:ext uri="{BB962C8B-B14F-4D97-AF65-F5344CB8AC3E}">
        <p14:creationId xmlns:p14="http://schemas.microsoft.com/office/powerpoint/2010/main" val="1048249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C8A356-D48C-4521-9286-9E7F99AF588C}"/>
              </a:ext>
            </a:extLst>
          </p:cNvPr>
          <p:cNvSpPr/>
          <p:nvPr/>
        </p:nvSpPr>
        <p:spPr>
          <a:xfrm>
            <a:off x="2876514" y="6376696"/>
            <a:ext cx="37952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Area-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based_Mobile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 Working Group</a:t>
            </a:r>
            <a:endParaRPr lang="en-GB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8" name="Picture 7" descr="C:\Users\bujor\Desktop\logo_1.png">
            <a:extLst>
              <a:ext uri="{FF2B5EF4-FFF2-40B4-BE49-F238E27FC236}">
                <a16:creationId xmlns:a16="http://schemas.microsoft.com/office/drawing/2014/main" id="{38E64BB5-CEBA-4084-A91E-37C81CD0CC2B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10" y="6293262"/>
            <a:ext cx="1089669" cy="3438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803E53-7739-49B5-A44B-472BBB51B9A0}"/>
              </a:ext>
            </a:extLst>
          </p:cNvPr>
          <p:cNvCxnSpPr>
            <a:cxnSpLocks/>
          </p:cNvCxnSpPr>
          <p:nvPr/>
        </p:nvCxnSpPr>
        <p:spPr>
          <a:xfrm>
            <a:off x="198111" y="6651395"/>
            <a:ext cx="8707764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F518556-4987-4045-9CCA-D213E835E39D}"/>
              </a:ext>
            </a:extLst>
          </p:cNvPr>
          <p:cNvSpPr/>
          <p:nvPr/>
        </p:nvSpPr>
        <p:spPr>
          <a:xfrm>
            <a:off x="7403291" y="6389474"/>
            <a:ext cx="15168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400" b="1" i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WG</a:t>
            </a:r>
            <a:r>
              <a:rPr lang="en-GB" sz="14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 call: 25-6-19</a:t>
            </a:r>
            <a:endParaRPr lang="en-GB" sz="1400" b="1" i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9158F5-1B5D-4871-BF75-805DF2838FAC}"/>
              </a:ext>
            </a:extLst>
          </p:cNvPr>
          <p:cNvSpPr txBox="1">
            <a:spLocks/>
          </p:cNvSpPr>
          <p:nvPr/>
        </p:nvSpPr>
        <p:spPr>
          <a:xfrm>
            <a:off x="485996" y="-266978"/>
            <a:ext cx="7658091" cy="18437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endParaRPr lang="en-US" sz="2700" b="1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defTabSz="685800"/>
            <a:endParaRPr lang="en-US" sz="2400" b="1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571500" indent="-571500" defTabSz="685800">
              <a:buFont typeface="+mj-lt"/>
              <a:buAutoNum type="romanUcPeriod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Mobile/area-based Case studies:</a:t>
            </a:r>
          </a:p>
          <a:p>
            <a:pPr marL="1028700" lvl="1" indent="-571500" defTabSz="685800">
              <a:buFont typeface="+mj-lt"/>
              <a:buAutoNum type="romanUcPeriod"/>
            </a:pPr>
            <a:endParaRPr lang="en-US" sz="100" b="1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1028700" lvl="1" indent="-571500" defTabSz="685800">
              <a:buFont typeface="+mj-lt"/>
              <a:buAutoNum type="romanUcPeriod"/>
            </a:pPr>
            <a:endParaRPr lang="en-US" sz="100" b="1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defTabSz="685800"/>
            <a:r>
              <a:rPr lang="en-US" sz="27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	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- common challenges/similarities and learnings</a:t>
            </a:r>
          </a:p>
          <a:p>
            <a:pPr defTabSz="685800"/>
            <a:endParaRPr lang="en-US" sz="2000" b="1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493FC32-6EC4-4C26-B61B-6FBD415CB15C}"/>
              </a:ext>
            </a:extLst>
          </p:cNvPr>
          <p:cNvSpPr txBox="1">
            <a:spLocks/>
          </p:cNvSpPr>
          <p:nvPr/>
        </p:nvSpPr>
        <p:spPr>
          <a:xfrm>
            <a:off x="503638" y="937498"/>
            <a:ext cx="7658091" cy="12693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endParaRPr lang="en-US" sz="2700" b="1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defTabSz="685800"/>
            <a:endParaRPr lang="en-US" sz="2400" b="1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defTabSz="685800"/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- Case studies: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 Iraq (mobile), Iraq (CRC), Afghanistan (Kabul/ Herat), South Sudan, Somalia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0758BD-2F21-4CA4-9246-C514B6FE3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436" y="2448552"/>
            <a:ext cx="3795293" cy="367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58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C8A356-D48C-4521-9286-9E7F99AF588C}"/>
              </a:ext>
            </a:extLst>
          </p:cNvPr>
          <p:cNvSpPr/>
          <p:nvPr/>
        </p:nvSpPr>
        <p:spPr>
          <a:xfrm>
            <a:off x="2876514" y="6376696"/>
            <a:ext cx="37952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Area-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based_Mobile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 Working Group</a:t>
            </a:r>
            <a:endParaRPr lang="en-GB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8" name="Picture 7" descr="C:\Users\bujor\Desktop\logo_1.png">
            <a:extLst>
              <a:ext uri="{FF2B5EF4-FFF2-40B4-BE49-F238E27FC236}">
                <a16:creationId xmlns:a16="http://schemas.microsoft.com/office/drawing/2014/main" id="{38E64BB5-CEBA-4084-A91E-37C81CD0CC2B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10" y="6293262"/>
            <a:ext cx="1089669" cy="3438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803E53-7739-49B5-A44B-472BBB51B9A0}"/>
              </a:ext>
            </a:extLst>
          </p:cNvPr>
          <p:cNvCxnSpPr>
            <a:cxnSpLocks/>
          </p:cNvCxnSpPr>
          <p:nvPr/>
        </p:nvCxnSpPr>
        <p:spPr>
          <a:xfrm>
            <a:off x="198111" y="6651395"/>
            <a:ext cx="8707764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F518556-4987-4045-9CCA-D213E835E39D}"/>
              </a:ext>
            </a:extLst>
          </p:cNvPr>
          <p:cNvSpPr/>
          <p:nvPr/>
        </p:nvSpPr>
        <p:spPr>
          <a:xfrm>
            <a:off x="7403291" y="6389474"/>
            <a:ext cx="15168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400" b="1" i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WG</a:t>
            </a:r>
            <a:r>
              <a:rPr lang="en-GB" sz="14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 call: 25-6-19</a:t>
            </a:r>
            <a:endParaRPr lang="en-GB" sz="1400" b="1" i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9158F5-1B5D-4871-BF75-805DF2838FAC}"/>
              </a:ext>
            </a:extLst>
          </p:cNvPr>
          <p:cNvSpPr txBox="1">
            <a:spLocks/>
          </p:cNvSpPr>
          <p:nvPr/>
        </p:nvSpPr>
        <p:spPr>
          <a:xfrm>
            <a:off x="503638" y="311870"/>
            <a:ext cx="8064100" cy="60633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2400" b="1" u="sng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Common challenges:</a:t>
            </a:r>
          </a:p>
          <a:p>
            <a:pPr defTabSz="685800"/>
            <a:endParaRPr lang="en-US" sz="2000" b="1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identification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 of most vulnerable and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coordination of services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 when people live in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very dispersed settlement patterns (often urban)</a:t>
            </a:r>
          </a:p>
          <a:p>
            <a:pPr defTabSz="685800"/>
            <a:endParaRPr lang="en-US" sz="2000" b="1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Working in a context of “lack of mandate”</a:t>
            </a:r>
          </a:p>
          <a:p>
            <a:pPr marL="342900" indent="-342900" defTabSz="685800">
              <a:buFontTx/>
              <a:buChar char="-"/>
            </a:pPr>
            <a:endParaRPr lang="en-US" sz="2000" b="1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Private landownership- restrictions on access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to the site and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restrictions to site/infrastructure/services/shelter improvement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imposed by landlords, gatekeepers, local authorities,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etc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…</a:t>
            </a:r>
          </a:p>
          <a:p>
            <a:pPr defTabSz="685800"/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Eviction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 issues/ negative coping strategies/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HLP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 issues (private/ governmental land)</a:t>
            </a:r>
          </a:p>
          <a:p>
            <a:pPr defTabSz="685800"/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Over-stretched basic municipal services/infrastructure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not meeting existing needs prior to influx of refugees (urban)</a:t>
            </a:r>
          </a:p>
          <a:p>
            <a:pPr marL="342900" indent="-342900" defTabSz="685800">
              <a:buFontTx/>
              <a:buChar char="-"/>
            </a:pPr>
            <a:endParaRPr lang="en-US" sz="2000" b="1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lack of accountability mechanisms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to highlight the underperformance of service providers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( affecting all marginalized groups – displaced/non-displaced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)</a:t>
            </a:r>
          </a:p>
          <a:p>
            <a:pPr marL="342900" indent="-342900" defTabSz="685800">
              <a:buFontTx/>
              <a:buChar char="-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Ability to communicate/ influence/get response/”been taken serious” by service providers- lack of “agency” of community committees…..	</a:t>
            </a:r>
          </a:p>
        </p:txBody>
      </p:sp>
    </p:spTree>
    <p:extLst>
      <p:ext uri="{BB962C8B-B14F-4D97-AF65-F5344CB8AC3E}">
        <p14:creationId xmlns:p14="http://schemas.microsoft.com/office/powerpoint/2010/main" val="167102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C8A356-D48C-4521-9286-9E7F99AF588C}"/>
              </a:ext>
            </a:extLst>
          </p:cNvPr>
          <p:cNvSpPr/>
          <p:nvPr/>
        </p:nvSpPr>
        <p:spPr>
          <a:xfrm>
            <a:off x="2876514" y="6376696"/>
            <a:ext cx="37952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Area-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based_Mobile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 Working Group</a:t>
            </a:r>
            <a:endParaRPr lang="en-GB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8" name="Picture 7" descr="C:\Users\bujor\Desktop\logo_1.png">
            <a:extLst>
              <a:ext uri="{FF2B5EF4-FFF2-40B4-BE49-F238E27FC236}">
                <a16:creationId xmlns:a16="http://schemas.microsoft.com/office/drawing/2014/main" id="{38E64BB5-CEBA-4084-A91E-37C81CD0CC2B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10" y="6293262"/>
            <a:ext cx="1089669" cy="3438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803E53-7739-49B5-A44B-472BBB51B9A0}"/>
              </a:ext>
            </a:extLst>
          </p:cNvPr>
          <p:cNvCxnSpPr>
            <a:cxnSpLocks/>
          </p:cNvCxnSpPr>
          <p:nvPr/>
        </p:nvCxnSpPr>
        <p:spPr>
          <a:xfrm>
            <a:off x="198111" y="6651395"/>
            <a:ext cx="8707764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F518556-4987-4045-9CCA-D213E835E39D}"/>
              </a:ext>
            </a:extLst>
          </p:cNvPr>
          <p:cNvSpPr/>
          <p:nvPr/>
        </p:nvSpPr>
        <p:spPr>
          <a:xfrm>
            <a:off x="7403291" y="6389474"/>
            <a:ext cx="15168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400" b="1" i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WG</a:t>
            </a:r>
            <a:r>
              <a:rPr lang="en-GB" sz="14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 call: 25-6-19</a:t>
            </a:r>
            <a:endParaRPr lang="en-GB" sz="1400" b="1" i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9158F5-1B5D-4871-BF75-805DF2838FAC}"/>
              </a:ext>
            </a:extLst>
          </p:cNvPr>
          <p:cNvSpPr txBox="1">
            <a:spLocks/>
          </p:cNvSpPr>
          <p:nvPr/>
        </p:nvSpPr>
        <p:spPr>
          <a:xfrm>
            <a:off x="519942" y="209176"/>
            <a:ext cx="8217657" cy="60633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2400" b="1" u="sng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Common challenges:</a:t>
            </a:r>
          </a:p>
          <a:p>
            <a:pPr defTabSz="685800"/>
            <a:endParaRPr lang="en-US" sz="2000" b="1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Mobile teams- lack of constant presence-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a lot more energy into service coordination and stronger commitment of other partners and service providers</a:t>
            </a:r>
          </a:p>
          <a:p>
            <a:pPr marL="342900" indent="-342900" defTabSz="685800">
              <a:buFontTx/>
              <a:buChar char="-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Working in areas with lack of referral partners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/ lack of identification of referral partners</a:t>
            </a:r>
          </a:p>
          <a:p>
            <a:pPr marL="342900" indent="-342900" defTabSz="685800">
              <a:buFontTx/>
              <a:buChar char="-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Undermine/not able to establish trust relationships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with community if no referral partners</a:t>
            </a:r>
          </a:p>
          <a:p>
            <a:pPr marL="342900" indent="-342900" defTabSz="685800">
              <a:buFontTx/>
              <a:buChar char="-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Targeted assistance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( intermingled settlement scenario) increasing community tensions</a:t>
            </a:r>
          </a:p>
          <a:p>
            <a:pPr marL="342900" indent="-342900" defTabSz="685800">
              <a:buFontTx/>
              <a:buChar char="-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harmonizing " assistance packages" and communication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essential to mitigate tension, undermine trust relationships( within and between different community groupings)</a:t>
            </a:r>
          </a:p>
          <a:p>
            <a:pPr marL="342900" indent="-342900" defTabSz="685800">
              <a:buFontTx/>
              <a:buChar char="-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“Soft components”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( community committees) not accepted without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“Hard components”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( site improvements/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Cfw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) – see lack of referral/”provider of last resort”</a:t>
            </a:r>
          </a:p>
          <a:p>
            <a:pPr marL="342900" indent="-342900" defTabSz="685800">
              <a:buFontTx/>
              <a:buChar char="-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lvl="1" defTabSz="685800"/>
            <a:endParaRPr lang="en-US" sz="1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38786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C8A356-D48C-4521-9286-9E7F99AF588C}"/>
              </a:ext>
            </a:extLst>
          </p:cNvPr>
          <p:cNvSpPr/>
          <p:nvPr/>
        </p:nvSpPr>
        <p:spPr>
          <a:xfrm>
            <a:off x="2876514" y="6376696"/>
            <a:ext cx="37952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Area-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based_Mobile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 Working Group</a:t>
            </a:r>
            <a:endParaRPr lang="en-GB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8" name="Picture 7" descr="C:\Users\bujor\Desktop\logo_1.png">
            <a:extLst>
              <a:ext uri="{FF2B5EF4-FFF2-40B4-BE49-F238E27FC236}">
                <a16:creationId xmlns:a16="http://schemas.microsoft.com/office/drawing/2014/main" id="{38E64BB5-CEBA-4084-A91E-37C81CD0CC2B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10" y="6293262"/>
            <a:ext cx="1089669" cy="3438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803E53-7739-49B5-A44B-472BBB51B9A0}"/>
              </a:ext>
            </a:extLst>
          </p:cNvPr>
          <p:cNvCxnSpPr>
            <a:cxnSpLocks/>
          </p:cNvCxnSpPr>
          <p:nvPr/>
        </p:nvCxnSpPr>
        <p:spPr>
          <a:xfrm>
            <a:off x="198111" y="6651395"/>
            <a:ext cx="8707764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F518556-4987-4045-9CCA-D213E835E39D}"/>
              </a:ext>
            </a:extLst>
          </p:cNvPr>
          <p:cNvSpPr/>
          <p:nvPr/>
        </p:nvSpPr>
        <p:spPr>
          <a:xfrm>
            <a:off x="7403291" y="6389474"/>
            <a:ext cx="15168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400" b="1" i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WG</a:t>
            </a:r>
            <a:r>
              <a:rPr lang="en-GB" sz="14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 call: 25-6-19</a:t>
            </a:r>
            <a:endParaRPr lang="en-GB" sz="1400" b="1" i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9158F5-1B5D-4871-BF75-805DF2838FAC}"/>
              </a:ext>
            </a:extLst>
          </p:cNvPr>
          <p:cNvSpPr txBox="1">
            <a:spLocks/>
          </p:cNvSpPr>
          <p:nvPr/>
        </p:nvSpPr>
        <p:spPr>
          <a:xfrm>
            <a:off x="503638" y="311870"/>
            <a:ext cx="8064100" cy="60633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2400" b="1" u="sng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Common challenges:</a:t>
            </a:r>
          </a:p>
          <a:p>
            <a:pPr defTabSz="685800"/>
            <a:endParaRPr lang="en-US" sz="2000" b="1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Lack of understanding of outside camp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CCCM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  approach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by other sectors, partners, donors and governmental authorities.</a:t>
            </a:r>
          </a:p>
          <a:p>
            <a:pPr marL="342900" indent="-342900" defTabSz="685800">
              <a:buFontTx/>
              <a:buChar char="-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short funding (12 month) not suitable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for holistic (multi-sectorial), area-based programs</a:t>
            </a:r>
          </a:p>
          <a:p>
            <a:pPr marL="342900" indent="-342900" defTabSz="685800">
              <a:buFontTx/>
              <a:buChar char="-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sustainable exit strategy –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securing funding for continuation of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CrCs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,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etc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lvl="1" defTabSz="685800"/>
            <a:endParaRPr lang="en-US" sz="1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50784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C8A356-D48C-4521-9286-9E7F99AF588C}"/>
              </a:ext>
            </a:extLst>
          </p:cNvPr>
          <p:cNvSpPr/>
          <p:nvPr/>
        </p:nvSpPr>
        <p:spPr>
          <a:xfrm>
            <a:off x="2876514" y="6376696"/>
            <a:ext cx="37952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Area-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based_Mobile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 Working Group</a:t>
            </a:r>
            <a:endParaRPr lang="en-GB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8" name="Picture 7" descr="C:\Users\bujor\Desktop\logo_1.png">
            <a:extLst>
              <a:ext uri="{FF2B5EF4-FFF2-40B4-BE49-F238E27FC236}">
                <a16:creationId xmlns:a16="http://schemas.microsoft.com/office/drawing/2014/main" id="{38E64BB5-CEBA-4084-A91E-37C81CD0CC2B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10" y="6293262"/>
            <a:ext cx="1089669" cy="3438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803E53-7739-49B5-A44B-472BBB51B9A0}"/>
              </a:ext>
            </a:extLst>
          </p:cNvPr>
          <p:cNvCxnSpPr>
            <a:cxnSpLocks/>
          </p:cNvCxnSpPr>
          <p:nvPr/>
        </p:nvCxnSpPr>
        <p:spPr>
          <a:xfrm>
            <a:off x="198111" y="6651395"/>
            <a:ext cx="8707764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F518556-4987-4045-9CCA-D213E835E39D}"/>
              </a:ext>
            </a:extLst>
          </p:cNvPr>
          <p:cNvSpPr/>
          <p:nvPr/>
        </p:nvSpPr>
        <p:spPr>
          <a:xfrm>
            <a:off x="7403291" y="6389474"/>
            <a:ext cx="15168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400" b="1" i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WG</a:t>
            </a:r>
            <a:r>
              <a:rPr lang="en-GB" sz="14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 call: 25-6-19</a:t>
            </a:r>
            <a:endParaRPr lang="en-GB" sz="1400" b="1" i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9158F5-1B5D-4871-BF75-805DF2838FAC}"/>
              </a:ext>
            </a:extLst>
          </p:cNvPr>
          <p:cNvSpPr txBox="1">
            <a:spLocks/>
          </p:cNvSpPr>
          <p:nvPr/>
        </p:nvSpPr>
        <p:spPr>
          <a:xfrm>
            <a:off x="504070" y="233351"/>
            <a:ext cx="8540180" cy="60633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Common focuses/ learnings:</a:t>
            </a:r>
          </a:p>
          <a:p>
            <a:pPr defTabSz="685800"/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More time and energy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is needed for (service) coordination outside of camps (more complexities)</a:t>
            </a:r>
          </a:p>
          <a:p>
            <a:pPr defTabSz="685800"/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working in (informal settlements, dispersed conditions)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knowledge of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HLP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 issues and instruments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 vital.</a:t>
            </a:r>
          </a:p>
          <a:p>
            <a:pPr defTabSz="685800"/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“catchment area” carefully selected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on needs and presents of other services other humanitarian/NGO actors , otherwise undermines core objective of building trust with the community and sustainability.</a:t>
            </a:r>
          </a:p>
          <a:p>
            <a:pPr marL="342900" indent="-342900" defTabSz="685800">
              <a:buFontTx/>
              <a:buChar char="-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Managing expectations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of communities from the onset is vital( trust relationships) </a:t>
            </a:r>
          </a:p>
          <a:p>
            <a:pPr defTabSz="685800"/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Taking a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“facilitating role”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rather than a managing role ( strengthening existing structures/tools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etc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 /less setting up new/ not direct implementation/ through community-led mechanism) to encourage ownership</a:t>
            </a:r>
          </a:p>
          <a:p>
            <a:pPr marL="342900" indent="-342900" defTabSz="685800">
              <a:buFontTx/>
              <a:buChar char="-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Continuous close working relationship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with government/ local authorities to achieve hand-over</a:t>
            </a:r>
          </a:p>
          <a:p>
            <a:pPr marL="342900" indent="-342900" defTabSz="685800">
              <a:buFontTx/>
              <a:buChar char="-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defTabSz="685800"/>
            <a:endParaRPr lang="en-US" sz="2000" b="1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lvl="1" defTabSz="685800"/>
            <a:endParaRPr lang="en-US" sz="1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38168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C8A356-D48C-4521-9286-9E7F99AF588C}"/>
              </a:ext>
            </a:extLst>
          </p:cNvPr>
          <p:cNvSpPr/>
          <p:nvPr/>
        </p:nvSpPr>
        <p:spPr>
          <a:xfrm>
            <a:off x="2876514" y="6376696"/>
            <a:ext cx="37952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Area-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based_Mobile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 Working Group</a:t>
            </a:r>
            <a:endParaRPr lang="en-GB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8" name="Picture 7" descr="C:\Users\bujor\Desktop\logo_1.png">
            <a:extLst>
              <a:ext uri="{FF2B5EF4-FFF2-40B4-BE49-F238E27FC236}">
                <a16:creationId xmlns:a16="http://schemas.microsoft.com/office/drawing/2014/main" id="{38E64BB5-CEBA-4084-A91E-37C81CD0CC2B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10" y="6293262"/>
            <a:ext cx="1089669" cy="3438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803E53-7739-49B5-A44B-472BBB51B9A0}"/>
              </a:ext>
            </a:extLst>
          </p:cNvPr>
          <p:cNvCxnSpPr>
            <a:cxnSpLocks/>
          </p:cNvCxnSpPr>
          <p:nvPr/>
        </p:nvCxnSpPr>
        <p:spPr>
          <a:xfrm>
            <a:off x="198111" y="6651395"/>
            <a:ext cx="8707764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F518556-4987-4045-9CCA-D213E835E39D}"/>
              </a:ext>
            </a:extLst>
          </p:cNvPr>
          <p:cNvSpPr/>
          <p:nvPr/>
        </p:nvSpPr>
        <p:spPr>
          <a:xfrm>
            <a:off x="7403291" y="6389474"/>
            <a:ext cx="15168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400" b="1" i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WG</a:t>
            </a:r>
            <a:r>
              <a:rPr lang="en-GB" sz="14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 call: 25-6-19</a:t>
            </a:r>
            <a:endParaRPr lang="en-GB" sz="1400" b="1" i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9158F5-1B5D-4871-BF75-805DF2838FAC}"/>
              </a:ext>
            </a:extLst>
          </p:cNvPr>
          <p:cNvSpPr txBox="1">
            <a:spLocks/>
          </p:cNvSpPr>
          <p:nvPr/>
        </p:nvSpPr>
        <p:spPr>
          <a:xfrm>
            <a:off x="503638" y="311870"/>
            <a:ext cx="8064100" cy="60633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Suggestions made :</a:t>
            </a:r>
          </a:p>
          <a:p>
            <a:pPr defTabSz="685800"/>
            <a:endParaRPr lang="en-US" sz="2400" b="1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“There is a need for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CCCM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 training that focuses on urban and informal settlement contexts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. “</a:t>
            </a:r>
          </a:p>
          <a:p>
            <a:pPr defTabSz="685800"/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“The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CCCM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 background proved important  to advocate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other service providers to improve their community engagement/communication with communities. “</a:t>
            </a:r>
          </a:p>
          <a:p>
            <a:pPr marL="342900" indent="-342900" defTabSz="685800">
              <a:buFontTx/>
              <a:buChar char="-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“Harmonized assistance”/ managing expectations=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trust relationships</a:t>
            </a:r>
          </a:p>
          <a:p>
            <a:pPr marL="342900" indent="-342900" defTabSz="685800">
              <a:buFontTx/>
              <a:buChar char="-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The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role of the “camp/site manager” outside of camp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? “- role of site/camp manager should be emphasized even without formal mandate, as independence of community unlikely ( a fantasy)”</a:t>
            </a:r>
          </a:p>
          <a:p>
            <a:pPr marL="342900" indent="-342900" defTabSz="685800">
              <a:buFontTx/>
              <a:buChar char="-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defTabSz="685800"/>
            <a:endParaRPr lang="en-US" sz="2000" b="1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342900" indent="-342900" defTabSz="685800">
              <a:buFontTx/>
              <a:buChar char="-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lvl="1" defTabSz="685800"/>
            <a:endParaRPr lang="en-US" sz="100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02993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C8A356-D48C-4521-9286-9E7F99AF588C}"/>
              </a:ext>
            </a:extLst>
          </p:cNvPr>
          <p:cNvSpPr/>
          <p:nvPr/>
        </p:nvSpPr>
        <p:spPr>
          <a:xfrm>
            <a:off x="2876514" y="6376696"/>
            <a:ext cx="37952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Area-</a:t>
            </a:r>
            <a:r>
              <a:rPr lang="en-GB" sz="1400" b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based_Mobile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 Working Group</a:t>
            </a:r>
            <a:endParaRPr lang="en-GB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8" name="Picture 7" descr="C:\Users\bujor\Desktop\logo_1.png">
            <a:extLst>
              <a:ext uri="{FF2B5EF4-FFF2-40B4-BE49-F238E27FC236}">
                <a16:creationId xmlns:a16="http://schemas.microsoft.com/office/drawing/2014/main" id="{38E64BB5-CEBA-4084-A91E-37C81CD0CC2B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10" y="6293262"/>
            <a:ext cx="1089669" cy="3438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803E53-7739-49B5-A44B-472BBB51B9A0}"/>
              </a:ext>
            </a:extLst>
          </p:cNvPr>
          <p:cNvCxnSpPr>
            <a:cxnSpLocks/>
          </p:cNvCxnSpPr>
          <p:nvPr/>
        </p:nvCxnSpPr>
        <p:spPr>
          <a:xfrm>
            <a:off x="198111" y="6651395"/>
            <a:ext cx="8707764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F518556-4987-4045-9CCA-D213E835E39D}"/>
              </a:ext>
            </a:extLst>
          </p:cNvPr>
          <p:cNvSpPr/>
          <p:nvPr/>
        </p:nvSpPr>
        <p:spPr>
          <a:xfrm>
            <a:off x="7403291" y="6389474"/>
            <a:ext cx="15168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400" b="1" i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WG</a:t>
            </a:r>
            <a:r>
              <a:rPr lang="en-GB" sz="14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MS Mincho" panose="02020609040205080304" pitchFamily="49" charset="-128"/>
              </a:rPr>
              <a:t> call: 25-6-19</a:t>
            </a:r>
            <a:endParaRPr lang="en-GB" sz="1400" b="1" i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54709C-1E46-43D9-A130-D0D2AC8FBD5D}"/>
              </a:ext>
            </a:extLst>
          </p:cNvPr>
          <p:cNvSpPr txBox="1">
            <a:spLocks/>
          </p:cNvSpPr>
          <p:nvPr/>
        </p:nvSpPr>
        <p:spPr>
          <a:xfrm>
            <a:off x="689194" y="405951"/>
            <a:ext cx="7658091" cy="36966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endParaRPr lang="en-US" sz="2000" b="1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514350" indent="-514350" defTabSz="685800">
              <a:buFont typeface="+mj-lt"/>
              <a:buAutoNum type="romanUcPeriod" startAt="3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Next projects:</a:t>
            </a:r>
          </a:p>
          <a:p>
            <a:pPr defTabSz="685800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	- </a:t>
            </a: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What support would be useful for </a:t>
            </a:r>
            <a:r>
              <a:rPr lang="en-US" sz="2000" b="1" i="1" dirty="0" err="1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CCCM</a:t>
            </a: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 practitioners from this 	working group?</a:t>
            </a:r>
          </a:p>
          <a:p>
            <a:pPr defTabSz="685800"/>
            <a:endParaRPr lang="en-US" sz="2000" b="1" i="1" dirty="0">
              <a:solidFill>
                <a:schemeClr val="bg2">
                  <a:lumMod val="25000"/>
                </a:schemeClr>
              </a:solidFill>
              <a:latin typeface="Calibri" panose="020F0502020204030204"/>
            </a:endParaRPr>
          </a:p>
          <a:p>
            <a:pPr marL="514350" indent="-514350" defTabSz="685800">
              <a:buFont typeface="+mj-lt"/>
              <a:buAutoNum type="romanUcPeriod" startAt="4"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CCCM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</a:rPr>
              <a:t> Retreat 2019 – ideas?</a:t>
            </a:r>
          </a:p>
        </p:txBody>
      </p:sp>
    </p:spTree>
    <p:extLst>
      <p:ext uri="{BB962C8B-B14F-4D97-AF65-F5344CB8AC3E}">
        <p14:creationId xmlns:p14="http://schemas.microsoft.com/office/powerpoint/2010/main" val="15220080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</TotalTime>
  <Words>698</Words>
  <Application>Microsoft Office PowerPoint</Application>
  <PresentationFormat>On-screen Show (4:3)</PresentationFormat>
  <Paragraphs>134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MS Mincho</vt:lpstr>
      <vt:lpstr>Arial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annika grafweg</dc:creator>
  <cp:lastModifiedBy>annika grafweg</cp:lastModifiedBy>
  <cp:revision>25</cp:revision>
  <dcterms:created xsi:type="dcterms:W3CDTF">2019-06-19T05:39:24Z</dcterms:created>
  <dcterms:modified xsi:type="dcterms:W3CDTF">2019-06-25T03:50:07Z</dcterms:modified>
</cp:coreProperties>
</file>