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0FC236-13CD-4C3D-B848-4EABBF667E9C}" type="doc">
      <dgm:prSet loTypeId="urn:microsoft.com/office/officeart/2005/8/layout/venn1" loCatId="relationship" qsTypeId="urn:microsoft.com/office/officeart/2005/8/quickstyle/3d1" qsCatId="3D" csTypeId="urn:microsoft.com/office/officeart/2005/8/colors/colorful4" csCatId="colorful" phldr="1"/>
      <dgm:spPr/>
    </dgm:pt>
    <dgm:pt modelId="{7E380C31-CE38-40FD-B684-592A4DF1BD20}">
      <dgm:prSet phldrT="[Text]"/>
      <dgm:spPr/>
      <dgm:t>
        <a:bodyPr/>
        <a:lstStyle/>
        <a:p>
          <a:r>
            <a:rPr lang="en-US" dirty="0" smtClean="0"/>
            <a:t>Administration de site</a:t>
          </a:r>
          <a:endParaRPr lang="en-US" dirty="0"/>
        </a:p>
      </dgm:t>
    </dgm:pt>
    <dgm:pt modelId="{45A2A7BC-0ECE-4CD7-86F6-D848B6F405D2}" type="parTrans" cxnId="{5708F001-B1EC-4AA5-9749-A8F1433CD33C}">
      <dgm:prSet/>
      <dgm:spPr/>
      <dgm:t>
        <a:bodyPr/>
        <a:lstStyle/>
        <a:p>
          <a:endParaRPr lang="en-US"/>
        </a:p>
      </dgm:t>
    </dgm:pt>
    <dgm:pt modelId="{A5C3053F-7D18-47BD-9B6A-4D0551F25E8C}" type="sibTrans" cxnId="{5708F001-B1EC-4AA5-9749-A8F1433CD33C}">
      <dgm:prSet/>
      <dgm:spPr/>
      <dgm:t>
        <a:bodyPr/>
        <a:lstStyle/>
        <a:p>
          <a:endParaRPr lang="en-US"/>
        </a:p>
      </dgm:t>
    </dgm:pt>
    <dgm:pt modelId="{2CA3B3EB-E30F-44B6-8ACB-CC33F50AA2E4}">
      <dgm:prSet phldrT="[Text]"/>
      <dgm:spPr/>
      <dgm:t>
        <a:bodyPr/>
        <a:lstStyle/>
        <a:p>
          <a:r>
            <a:rPr lang="en-US" dirty="0" smtClean="0"/>
            <a:t>Coordination de site</a:t>
          </a:r>
          <a:endParaRPr lang="en-US" dirty="0"/>
        </a:p>
      </dgm:t>
    </dgm:pt>
    <dgm:pt modelId="{3B972A2E-9FDF-430D-894F-16DBC6A9C7BF}" type="parTrans" cxnId="{76CB1C6F-7D13-4BF0-A6F6-4D5FD2A64869}">
      <dgm:prSet/>
      <dgm:spPr/>
      <dgm:t>
        <a:bodyPr/>
        <a:lstStyle/>
        <a:p>
          <a:endParaRPr lang="en-US"/>
        </a:p>
      </dgm:t>
    </dgm:pt>
    <dgm:pt modelId="{301E9402-D125-436D-B00B-3ACB5A312FED}" type="sibTrans" cxnId="{76CB1C6F-7D13-4BF0-A6F6-4D5FD2A64869}">
      <dgm:prSet/>
      <dgm:spPr/>
      <dgm:t>
        <a:bodyPr/>
        <a:lstStyle/>
        <a:p>
          <a:endParaRPr lang="en-US"/>
        </a:p>
      </dgm:t>
    </dgm:pt>
    <dgm:pt modelId="{5EA9219F-A32A-4395-B563-F06D9A67F237}">
      <dgm:prSet phldrT="[Text]"/>
      <dgm:spPr/>
      <dgm:t>
        <a:bodyPr/>
        <a:lstStyle/>
        <a:p>
          <a:r>
            <a:rPr lang="en-US" dirty="0" smtClean="0"/>
            <a:t>Gestion de site</a:t>
          </a:r>
          <a:endParaRPr lang="en-US" dirty="0"/>
        </a:p>
      </dgm:t>
    </dgm:pt>
    <dgm:pt modelId="{FD4B033C-B22A-4513-8C1A-0A3DC8378F30}" type="parTrans" cxnId="{811718C3-EF2A-404B-99F1-55BDDB95E8E6}">
      <dgm:prSet/>
      <dgm:spPr/>
      <dgm:t>
        <a:bodyPr/>
        <a:lstStyle/>
        <a:p>
          <a:endParaRPr lang="en-US"/>
        </a:p>
      </dgm:t>
    </dgm:pt>
    <dgm:pt modelId="{BD7F6740-9CD0-48B6-80A8-7D993B20696B}" type="sibTrans" cxnId="{811718C3-EF2A-404B-99F1-55BDDB95E8E6}">
      <dgm:prSet/>
      <dgm:spPr/>
      <dgm:t>
        <a:bodyPr/>
        <a:lstStyle/>
        <a:p>
          <a:endParaRPr lang="en-US"/>
        </a:p>
      </dgm:t>
    </dgm:pt>
    <dgm:pt modelId="{95335EC0-B050-49DF-9CB6-D8545CA4C9E0}" type="pres">
      <dgm:prSet presAssocID="{B70FC236-13CD-4C3D-B848-4EABBF667E9C}" presName="compositeShape" presStyleCnt="0">
        <dgm:presLayoutVars>
          <dgm:chMax val="7"/>
          <dgm:dir/>
          <dgm:resizeHandles val="exact"/>
        </dgm:presLayoutVars>
      </dgm:prSet>
      <dgm:spPr/>
    </dgm:pt>
    <dgm:pt modelId="{432296E2-54BF-4B7D-95A8-11A9810F0C1F}" type="pres">
      <dgm:prSet presAssocID="{7E380C31-CE38-40FD-B684-592A4DF1BD20}" presName="circ1" presStyleLbl="vennNode1" presStyleIdx="0" presStyleCnt="3"/>
      <dgm:spPr/>
      <dgm:t>
        <a:bodyPr/>
        <a:lstStyle/>
        <a:p>
          <a:endParaRPr lang="en-US"/>
        </a:p>
      </dgm:t>
    </dgm:pt>
    <dgm:pt modelId="{DF41D2A6-7DF9-4BD3-A0C1-61FCCC90FFCA}" type="pres">
      <dgm:prSet presAssocID="{7E380C31-CE38-40FD-B684-592A4DF1BD20}" presName="circ1Tx" presStyleLbl="revTx" presStyleIdx="0" presStyleCnt="0">
        <dgm:presLayoutVars>
          <dgm:chMax val="0"/>
          <dgm:chPref val="0"/>
          <dgm:bulletEnabled val="1"/>
        </dgm:presLayoutVars>
      </dgm:prSet>
      <dgm:spPr/>
      <dgm:t>
        <a:bodyPr/>
        <a:lstStyle/>
        <a:p>
          <a:endParaRPr lang="en-US"/>
        </a:p>
      </dgm:t>
    </dgm:pt>
    <dgm:pt modelId="{92298F6B-C1E1-44B8-8E9C-E6CE1F8EE45B}" type="pres">
      <dgm:prSet presAssocID="{2CA3B3EB-E30F-44B6-8ACB-CC33F50AA2E4}" presName="circ2" presStyleLbl="vennNode1" presStyleIdx="1" presStyleCnt="3"/>
      <dgm:spPr/>
      <dgm:t>
        <a:bodyPr/>
        <a:lstStyle/>
        <a:p>
          <a:endParaRPr lang="en-US"/>
        </a:p>
      </dgm:t>
    </dgm:pt>
    <dgm:pt modelId="{86901B5E-BD4B-4E90-8751-8BAF53A2385A}" type="pres">
      <dgm:prSet presAssocID="{2CA3B3EB-E30F-44B6-8ACB-CC33F50AA2E4}" presName="circ2Tx" presStyleLbl="revTx" presStyleIdx="0" presStyleCnt="0">
        <dgm:presLayoutVars>
          <dgm:chMax val="0"/>
          <dgm:chPref val="0"/>
          <dgm:bulletEnabled val="1"/>
        </dgm:presLayoutVars>
      </dgm:prSet>
      <dgm:spPr/>
      <dgm:t>
        <a:bodyPr/>
        <a:lstStyle/>
        <a:p>
          <a:endParaRPr lang="en-US"/>
        </a:p>
      </dgm:t>
    </dgm:pt>
    <dgm:pt modelId="{C16F5950-3C33-4361-9285-AF3A4A2070F5}" type="pres">
      <dgm:prSet presAssocID="{5EA9219F-A32A-4395-B563-F06D9A67F237}" presName="circ3" presStyleLbl="vennNode1" presStyleIdx="2" presStyleCnt="3"/>
      <dgm:spPr/>
      <dgm:t>
        <a:bodyPr/>
        <a:lstStyle/>
        <a:p>
          <a:endParaRPr lang="en-US"/>
        </a:p>
      </dgm:t>
    </dgm:pt>
    <dgm:pt modelId="{216CD37E-05A5-4117-B48B-10189A2C5B53}" type="pres">
      <dgm:prSet presAssocID="{5EA9219F-A32A-4395-B563-F06D9A67F237}" presName="circ3Tx" presStyleLbl="revTx" presStyleIdx="0" presStyleCnt="0">
        <dgm:presLayoutVars>
          <dgm:chMax val="0"/>
          <dgm:chPref val="0"/>
          <dgm:bulletEnabled val="1"/>
        </dgm:presLayoutVars>
      </dgm:prSet>
      <dgm:spPr/>
      <dgm:t>
        <a:bodyPr/>
        <a:lstStyle/>
        <a:p>
          <a:endParaRPr lang="en-US"/>
        </a:p>
      </dgm:t>
    </dgm:pt>
  </dgm:ptLst>
  <dgm:cxnLst>
    <dgm:cxn modelId="{B6668E5A-C289-48B7-8767-67EA25FA72B6}" type="presOf" srcId="{7E380C31-CE38-40FD-B684-592A4DF1BD20}" destId="{432296E2-54BF-4B7D-95A8-11A9810F0C1F}" srcOrd="0" destOrd="0" presId="urn:microsoft.com/office/officeart/2005/8/layout/venn1"/>
    <dgm:cxn modelId="{46236A35-6019-4222-934D-9BB6C3A7B7C0}" type="presOf" srcId="{B70FC236-13CD-4C3D-B848-4EABBF667E9C}" destId="{95335EC0-B050-49DF-9CB6-D8545CA4C9E0}" srcOrd="0" destOrd="0" presId="urn:microsoft.com/office/officeart/2005/8/layout/venn1"/>
    <dgm:cxn modelId="{B4932F74-86D4-4836-B237-F4FAFF3A899C}" type="presOf" srcId="{2CA3B3EB-E30F-44B6-8ACB-CC33F50AA2E4}" destId="{92298F6B-C1E1-44B8-8E9C-E6CE1F8EE45B}" srcOrd="0" destOrd="0" presId="urn:microsoft.com/office/officeart/2005/8/layout/venn1"/>
    <dgm:cxn modelId="{811718C3-EF2A-404B-99F1-55BDDB95E8E6}" srcId="{B70FC236-13CD-4C3D-B848-4EABBF667E9C}" destId="{5EA9219F-A32A-4395-B563-F06D9A67F237}" srcOrd="2" destOrd="0" parTransId="{FD4B033C-B22A-4513-8C1A-0A3DC8378F30}" sibTransId="{BD7F6740-9CD0-48B6-80A8-7D993B20696B}"/>
    <dgm:cxn modelId="{8423FC0C-79BC-4EBE-948A-D5BE56188C45}" type="presOf" srcId="{5EA9219F-A32A-4395-B563-F06D9A67F237}" destId="{C16F5950-3C33-4361-9285-AF3A4A2070F5}" srcOrd="0" destOrd="0" presId="urn:microsoft.com/office/officeart/2005/8/layout/venn1"/>
    <dgm:cxn modelId="{1FB49DC9-A6AD-4036-8573-14A87359CAB8}" type="presOf" srcId="{2CA3B3EB-E30F-44B6-8ACB-CC33F50AA2E4}" destId="{86901B5E-BD4B-4E90-8751-8BAF53A2385A}" srcOrd="1" destOrd="0" presId="urn:microsoft.com/office/officeart/2005/8/layout/venn1"/>
    <dgm:cxn modelId="{EB3B92A5-D126-41E6-AF7C-75925F2D72DC}" type="presOf" srcId="{5EA9219F-A32A-4395-B563-F06D9A67F237}" destId="{216CD37E-05A5-4117-B48B-10189A2C5B53}" srcOrd="1" destOrd="0" presId="urn:microsoft.com/office/officeart/2005/8/layout/venn1"/>
    <dgm:cxn modelId="{76CB1C6F-7D13-4BF0-A6F6-4D5FD2A64869}" srcId="{B70FC236-13CD-4C3D-B848-4EABBF667E9C}" destId="{2CA3B3EB-E30F-44B6-8ACB-CC33F50AA2E4}" srcOrd="1" destOrd="0" parTransId="{3B972A2E-9FDF-430D-894F-16DBC6A9C7BF}" sibTransId="{301E9402-D125-436D-B00B-3ACB5A312FED}"/>
    <dgm:cxn modelId="{5708F001-B1EC-4AA5-9749-A8F1433CD33C}" srcId="{B70FC236-13CD-4C3D-B848-4EABBF667E9C}" destId="{7E380C31-CE38-40FD-B684-592A4DF1BD20}" srcOrd="0" destOrd="0" parTransId="{45A2A7BC-0ECE-4CD7-86F6-D848B6F405D2}" sibTransId="{A5C3053F-7D18-47BD-9B6A-4D0551F25E8C}"/>
    <dgm:cxn modelId="{4F499969-62FA-4481-975A-0FE872FE9EE4}" type="presOf" srcId="{7E380C31-CE38-40FD-B684-592A4DF1BD20}" destId="{DF41D2A6-7DF9-4BD3-A0C1-61FCCC90FFCA}" srcOrd="1" destOrd="0" presId="urn:microsoft.com/office/officeart/2005/8/layout/venn1"/>
    <dgm:cxn modelId="{6E3045B0-3B94-40DC-97C5-996A5F0F04FF}" type="presParOf" srcId="{95335EC0-B050-49DF-9CB6-D8545CA4C9E0}" destId="{432296E2-54BF-4B7D-95A8-11A9810F0C1F}" srcOrd="0" destOrd="0" presId="urn:microsoft.com/office/officeart/2005/8/layout/venn1"/>
    <dgm:cxn modelId="{42D340C7-6B97-45F8-BDE0-9E14F8753AC4}" type="presParOf" srcId="{95335EC0-B050-49DF-9CB6-D8545CA4C9E0}" destId="{DF41D2A6-7DF9-4BD3-A0C1-61FCCC90FFCA}" srcOrd="1" destOrd="0" presId="urn:microsoft.com/office/officeart/2005/8/layout/venn1"/>
    <dgm:cxn modelId="{54EFD379-6039-4B34-9B61-22FB8212E1AB}" type="presParOf" srcId="{95335EC0-B050-49DF-9CB6-D8545CA4C9E0}" destId="{92298F6B-C1E1-44B8-8E9C-E6CE1F8EE45B}" srcOrd="2" destOrd="0" presId="urn:microsoft.com/office/officeart/2005/8/layout/venn1"/>
    <dgm:cxn modelId="{CC8A4829-6011-4966-B161-93DA8AAC4E4C}" type="presParOf" srcId="{95335EC0-B050-49DF-9CB6-D8545CA4C9E0}" destId="{86901B5E-BD4B-4E90-8751-8BAF53A2385A}" srcOrd="3" destOrd="0" presId="urn:microsoft.com/office/officeart/2005/8/layout/venn1"/>
    <dgm:cxn modelId="{EA768506-A55C-468E-98E9-C6E030963D97}" type="presParOf" srcId="{95335EC0-B050-49DF-9CB6-D8545CA4C9E0}" destId="{C16F5950-3C33-4361-9285-AF3A4A2070F5}" srcOrd="4" destOrd="0" presId="urn:microsoft.com/office/officeart/2005/8/layout/venn1"/>
    <dgm:cxn modelId="{2C1FE710-77B4-44C0-9604-B001CF624C4F}" type="presParOf" srcId="{95335EC0-B050-49DF-9CB6-D8545CA4C9E0}" destId="{216CD37E-05A5-4117-B48B-10189A2C5B53}" srcOrd="5" destOrd="0" presId="urn:microsoft.com/office/officeart/2005/8/layout/venn1"/>
  </dgm:cxnLst>
  <dgm:bg/>
  <dgm:whole/>
</dgm:dataModel>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34DA94-7AFA-4622-AF03-AD427ABB00BC}" type="datetimeFigureOut">
              <a:rPr lang="en-US" smtClean="0"/>
              <a:t>7/30/2018</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E68680-6116-4B6B-9C6F-61C02DE39AB6}" type="slidenum">
              <a:rPr lang="fr-FR" smtClean="0"/>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marL="444500" indent="-266700" eaLnBrk="1" hangingPunct="1">
              <a:spcBef>
                <a:spcPct val="0"/>
              </a:spcBef>
              <a:buFontTx/>
              <a:buChar char="•"/>
            </a:pPr>
            <a:endParaRPr lang="fr-FR" smtClean="0"/>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46A3BD9-E991-44FF-8D85-2827347FD0B0}" type="slidenum">
              <a:rPr lang="en-US">
                <a:cs typeface="Arial" charset="0"/>
              </a:rPr>
              <a:pPr fontAlgn="base">
                <a:spcBef>
                  <a:spcPct val="0"/>
                </a:spcBef>
                <a:spcAft>
                  <a:spcPct val="0"/>
                </a:spcAft>
                <a:defRPr/>
              </a:pPr>
              <a:t>2</a:t>
            </a:fld>
            <a:endParaRPr lang="en-US" dirty="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 </a:t>
            </a:r>
          </a:p>
          <a:p>
            <a:pPr eaLnBrk="1" hangingPunct="1">
              <a:spcBef>
                <a:spcPct val="0"/>
              </a:spcBef>
            </a:pPr>
            <a:endParaRPr lang="nb-NO" smtClean="0"/>
          </a:p>
        </p:txBody>
      </p:sp>
      <p:sp>
        <p:nvSpPr>
          <p:cNvPr id="44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AC3ED2-5C4F-450C-977B-C04242D05CCA}" type="slidenum">
              <a:rPr lang="en-US">
                <a:cs typeface="Arial" charset="0"/>
              </a:rPr>
              <a:pPr fontAlgn="base">
                <a:spcBef>
                  <a:spcPct val="0"/>
                </a:spcBef>
                <a:spcAft>
                  <a:spcPct val="0"/>
                </a:spcAft>
                <a:defRPr/>
              </a:pPr>
              <a:t>3</a:t>
            </a:fld>
            <a:endParaRPr lang="en-US" dirty="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b="1" smtClean="0"/>
              <a:t>Définition de standards et de politiques :</a:t>
            </a:r>
            <a:endParaRPr lang="fr-FR" smtClean="0"/>
          </a:p>
          <a:p>
            <a:pPr>
              <a:buFontTx/>
              <a:buChar char="•"/>
            </a:pPr>
            <a:r>
              <a:rPr lang="fr-FR" smtClean="0"/>
              <a:t>Toolkit de gestion de camp ;</a:t>
            </a:r>
          </a:p>
          <a:p>
            <a:pPr>
              <a:buFontTx/>
              <a:buChar char="•"/>
            </a:pPr>
            <a:r>
              <a:rPr lang="fr-FR" smtClean="0"/>
              <a:t>Guide de l’IASC pour l’intégration de l’égalité des sexes dans l’action humanitaire – chapitre sur le CCCM ;</a:t>
            </a:r>
          </a:p>
          <a:p>
            <a:pPr>
              <a:buFontTx/>
              <a:buChar char="•"/>
            </a:pPr>
            <a:r>
              <a:rPr lang="fr-FR" smtClean="0"/>
              <a:t>Bonnes pratiques de coordination et de gestion de camp ;</a:t>
            </a:r>
          </a:p>
          <a:p>
            <a:pPr>
              <a:buFontTx/>
              <a:buChar char="•"/>
            </a:pPr>
            <a:r>
              <a:rPr lang="fr-FR" smtClean="0"/>
              <a:t>IDP Key Resources</a:t>
            </a:r>
          </a:p>
          <a:p>
            <a:pPr>
              <a:buFontTx/>
              <a:buChar char="•"/>
            </a:pPr>
            <a:r>
              <a:rPr lang="fr-FR" smtClean="0"/>
              <a:t>Liste des rôles et responsabilités du CCCM et du WASH au niveau du terrain ;</a:t>
            </a:r>
          </a:p>
          <a:p>
            <a:pPr>
              <a:buFontTx/>
              <a:buChar char="•"/>
            </a:pPr>
            <a:r>
              <a:rPr lang="fr-FR" smtClean="0"/>
              <a:t>Cadre d’analyse des besoins (CAB) – chapitre sur le CCCM ;</a:t>
            </a:r>
          </a:p>
          <a:p>
            <a:pPr>
              <a:buFontTx/>
              <a:buChar char="•"/>
            </a:pPr>
            <a:r>
              <a:rPr lang="fr-FR" smtClean="0"/>
              <a:t>Lignes directrices relatives aux centres collectifs.</a:t>
            </a:r>
          </a:p>
          <a:p>
            <a:endParaRPr lang="fr-FR" b="1" smtClean="0"/>
          </a:p>
          <a:p>
            <a:r>
              <a:rPr lang="fr-FR" b="1" smtClean="0"/>
              <a:t>Mise en place d’une capacité d’intervention :</a:t>
            </a:r>
            <a:endParaRPr lang="fr-FR" smtClean="0"/>
          </a:p>
          <a:p>
            <a:pPr>
              <a:buFontTx/>
              <a:buChar char="•"/>
            </a:pPr>
            <a:r>
              <a:rPr lang="fr-FR" smtClean="0"/>
              <a:t>Roster inter-agences de formateurs pour les séminaires CCCM et gestion de camp ;</a:t>
            </a:r>
          </a:p>
          <a:p>
            <a:pPr>
              <a:buFontTx/>
              <a:buChar char="•"/>
            </a:pPr>
            <a:r>
              <a:rPr lang="fr-FR" smtClean="0"/>
              <a:t>Programmes spécifiques régionaux et nationaux de formations CCCM.</a:t>
            </a:r>
          </a:p>
          <a:p>
            <a:pPr>
              <a:buFontTx/>
              <a:buChar char="•"/>
            </a:pPr>
            <a:endParaRPr lang="fr-FR" b="1" smtClean="0"/>
          </a:p>
          <a:p>
            <a:r>
              <a:rPr lang="fr-FR" b="1" smtClean="0"/>
              <a:t>Appui opérationnel :</a:t>
            </a:r>
            <a:endParaRPr lang="fr-FR" smtClean="0"/>
          </a:p>
          <a:p>
            <a:pPr>
              <a:buFontTx/>
              <a:buChar char="•"/>
            </a:pPr>
            <a:r>
              <a:rPr lang="fr-FR" smtClean="0"/>
              <a:t>Déploiement des équipes CCCM et de gestion de l’information ;</a:t>
            </a:r>
          </a:p>
          <a:p>
            <a:pPr>
              <a:buFontTx/>
              <a:buChar char="•"/>
            </a:pPr>
            <a:r>
              <a:rPr lang="fr-FR" smtClean="0"/>
              <a:t>Missions d’appui aux interventions liées au camp au niveau national ;</a:t>
            </a:r>
          </a:p>
          <a:p>
            <a:pPr>
              <a:buFontTx/>
              <a:buChar char="•"/>
            </a:pPr>
            <a:r>
              <a:rPr lang="fr-FR" smtClean="0"/>
              <a:t>Préparation aux situations d’urgence ;</a:t>
            </a:r>
          </a:p>
          <a:p>
            <a:pPr>
              <a:buFontTx/>
              <a:buChar char="•"/>
            </a:pPr>
            <a:r>
              <a:rPr lang="fr-FR" smtClean="0"/>
              <a:t>Mobilisation des ressources ;</a:t>
            </a:r>
          </a:p>
          <a:p>
            <a:pPr>
              <a:buFontTx/>
              <a:buChar char="•"/>
            </a:pPr>
            <a:r>
              <a:rPr lang="fr-FR" smtClean="0"/>
              <a:t>Lieux d’intervention : Pakistan, Philippines, Mozambique, Yémen, Éthiopie, Tchad, Madagascar, Timor oriental, Kenya, Géorgie, Libéria, Ouganda, RDC (Nord Kivu), Somalie, Darfour, Afrique du Sud, Équateur, Bolivie. </a:t>
            </a:r>
          </a:p>
          <a:p>
            <a:endParaRPr lang="fr-FR" b="1" smtClean="0"/>
          </a:p>
          <a:p>
            <a:r>
              <a:rPr lang="fr-FR" b="1" smtClean="0"/>
              <a:t>Exemple pratique :</a:t>
            </a:r>
            <a:endParaRPr lang="fr-FR" smtClean="0"/>
          </a:p>
          <a:p>
            <a:r>
              <a:rPr lang="fr-FR" smtClean="0"/>
              <a:t>En Haïti, la nécessité d’un soutien technique CCCM a été identifiée conjointement avec le module global et le NRC. Les objectifs principaux étaient de soutenir la mise en place de systèmes CCCM de coordination, d’assurer une formation et de développer des bonnes pratiques en matière d’outils, de matériels et de définition des rôles et responsabilités.</a:t>
            </a:r>
            <a:endParaRPr lang="en-US" altLang="ko-KR" smtClean="0"/>
          </a:p>
          <a:p>
            <a:pPr eaLnBrk="1" hangingPunct="1">
              <a:lnSpc>
                <a:spcPct val="80000"/>
              </a:lnSpc>
              <a:spcBef>
                <a:spcPct val="0"/>
              </a:spcBef>
            </a:pPr>
            <a:endParaRPr lang="en-GB" sz="800" smtClean="0"/>
          </a:p>
          <a:p>
            <a:pPr eaLnBrk="1" hangingPunct="1">
              <a:lnSpc>
                <a:spcPct val="80000"/>
              </a:lnSpc>
              <a:spcBef>
                <a:spcPct val="0"/>
              </a:spcBef>
            </a:pPr>
            <a:endParaRPr lang="en-GB" sz="800" smtClean="0"/>
          </a:p>
        </p:txBody>
      </p:sp>
      <p:sp>
        <p:nvSpPr>
          <p:cNvPr id="460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6B97FF-504A-405C-A718-F2B511E2654D}" type="slidenum">
              <a:rPr lang="en-US">
                <a:cs typeface="Arial" charset="0"/>
              </a:rPr>
              <a:pPr fontAlgn="base">
                <a:spcBef>
                  <a:spcPct val="0"/>
                </a:spcBef>
                <a:spcAft>
                  <a:spcPct val="0"/>
                </a:spcAft>
                <a:defRPr/>
              </a:pPr>
              <a:t>4</a:t>
            </a:fld>
            <a:endParaRPr lang="en-US" dirty="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7786C4C-5D50-4B33-AF51-49CA6E77ED64}" type="datetimeFigureOut">
              <a:rPr lang="en-US" smtClean="0"/>
              <a:t>7/30/2018</a:t>
            </a:fld>
            <a:endParaRPr lang="fr-F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62D78AD-2069-41EC-B414-35ACEE84473D}"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7786C4C-5D50-4B33-AF51-49CA6E77ED64}" type="datetimeFigureOut">
              <a:rPr lang="en-US" smtClean="0"/>
              <a:t>7/30/2018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E62D78AD-2069-41EC-B414-35ACEE84473D}"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7786C4C-5D50-4B33-AF51-49CA6E77ED64}" type="datetimeFigureOut">
              <a:rPr lang="en-US" smtClean="0"/>
              <a:t>7/30/2018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E62D78AD-2069-41EC-B414-35ACEE84473D}"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7786C4C-5D50-4B33-AF51-49CA6E77ED64}" type="datetimeFigureOut">
              <a:rPr lang="en-US" smtClean="0"/>
              <a:t>7/30/2018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E62D78AD-2069-41EC-B414-35ACEE84473D}" type="slidenum">
              <a:rPr lang="fr-FR" smtClean="0"/>
              <a:t>‹#›</a:t>
            </a:fld>
            <a:endParaRPr lang="fr-F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7786C4C-5D50-4B33-AF51-49CA6E77ED64}" type="datetimeFigureOut">
              <a:rPr lang="en-US" smtClean="0"/>
              <a:t>7/30/2018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E62D78AD-2069-41EC-B414-35ACEE84473D}" type="slidenum">
              <a:rPr lang="fr-FR" smtClean="0"/>
              <a:t>‹#›</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7786C4C-5D50-4B33-AF51-49CA6E77ED64}" type="datetimeFigureOut">
              <a:rPr lang="en-US" smtClean="0"/>
              <a:t>7/30/2018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E62D78AD-2069-41EC-B414-35ACEE84473D}" type="slidenum">
              <a:rPr lang="fr-FR" smtClean="0"/>
              <a:t>‹#›</a:t>
            </a:fld>
            <a:endParaRPr lang="fr-F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7786C4C-5D50-4B33-AF51-49CA6E77ED64}" type="datetimeFigureOut">
              <a:rPr lang="en-US" smtClean="0"/>
              <a:t>7/30/2018</a:t>
            </a:fld>
            <a:endParaRPr lang="fr-FR"/>
          </a:p>
        </p:txBody>
      </p:sp>
      <p:sp>
        <p:nvSpPr>
          <p:cNvPr id="8" name="Footer Placeholder 7"/>
          <p:cNvSpPr>
            <a:spLocks noGrp="1"/>
          </p:cNvSpPr>
          <p:nvPr>
            <p:ph type="ftr" sz="quarter" idx="11"/>
          </p:nvPr>
        </p:nvSpPr>
        <p:spPr/>
        <p:txBody>
          <a:bodyPr/>
          <a:lstStyle>
            <a:extLst/>
          </a:lstStyle>
          <a:p>
            <a:endParaRPr lang="fr-FR"/>
          </a:p>
        </p:txBody>
      </p:sp>
      <p:sp>
        <p:nvSpPr>
          <p:cNvPr id="9" name="Slide Number Placeholder 8"/>
          <p:cNvSpPr>
            <a:spLocks noGrp="1"/>
          </p:cNvSpPr>
          <p:nvPr>
            <p:ph type="sldNum" sz="quarter" idx="12"/>
          </p:nvPr>
        </p:nvSpPr>
        <p:spPr/>
        <p:txBody>
          <a:bodyPr/>
          <a:lstStyle>
            <a:extLst/>
          </a:lstStyle>
          <a:p>
            <a:fld id="{E62D78AD-2069-41EC-B414-35ACEE84473D}"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7786C4C-5D50-4B33-AF51-49CA6E77ED64}" type="datetimeFigureOut">
              <a:rPr lang="en-US" smtClean="0"/>
              <a:t>7/30/2018</a:t>
            </a:fld>
            <a:endParaRPr lang="fr-FR"/>
          </a:p>
        </p:txBody>
      </p:sp>
      <p:sp>
        <p:nvSpPr>
          <p:cNvPr id="4" name="Footer Placeholder 3"/>
          <p:cNvSpPr>
            <a:spLocks noGrp="1"/>
          </p:cNvSpPr>
          <p:nvPr>
            <p:ph type="ftr" sz="quarter" idx="11"/>
          </p:nvPr>
        </p:nvSpPr>
        <p:spPr/>
        <p:txBody>
          <a:bodyPr/>
          <a:lstStyle>
            <a:extLst/>
          </a:lstStyle>
          <a:p>
            <a:endParaRPr lang="fr-FR"/>
          </a:p>
        </p:txBody>
      </p:sp>
      <p:sp>
        <p:nvSpPr>
          <p:cNvPr id="5" name="Slide Number Placeholder 4"/>
          <p:cNvSpPr>
            <a:spLocks noGrp="1"/>
          </p:cNvSpPr>
          <p:nvPr>
            <p:ph type="sldNum" sz="quarter" idx="12"/>
          </p:nvPr>
        </p:nvSpPr>
        <p:spPr/>
        <p:txBody>
          <a:bodyPr/>
          <a:lstStyle>
            <a:extLst/>
          </a:lstStyle>
          <a:p>
            <a:fld id="{E62D78AD-2069-41EC-B414-35ACEE84473D}" type="slidenum">
              <a:rPr lang="fr-FR" smtClean="0"/>
              <a:t>‹#›</a:t>
            </a:fld>
            <a:endParaRPr lang="fr-F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7786C4C-5D50-4B33-AF51-49CA6E77ED64}" type="datetimeFigureOut">
              <a:rPr lang="en-US" smtClean="0"/>
              <a:t>7/30/2018</a:t>
            </a:fld>
            <a:endParaRPr lang="fr-FR"/>
          </a:p>
        </p:txBody>
      </p:sp>
      <p:sp>
        <p:nvSpPr>
          <p:cNvPr id="3" name="Footer Placeholder 2"/>
          <p:cNvSpPr>
            <a:spLocks noGrp="1"/>
          </p:cNvSpPr>
          <p:nvPr>
            <p:ph type="ftr" sz="quarter" idx="11"/>
          </p:nvPr>
        </p:nvSpPr>
        <p:spPr/>
        <p:txBody>
          <a:bodyPr/>
          <a:lstStyle>
            <a:extLst/>
          </a:lstStyle>
          <a:p>
            <a:endParaRPr lang="fr-FR"/>
          </a:p>
        </p:txBody>
      </p:sp>
      <p:sp>
        <p:nvSpPr>
          <p:cNvPr id="4" name="Slide Number Placeholder 3"/>
          <p:cNvSpPr>
            <a:spLocks noGrp="1"/>
          </p:cNvSpPr>
          <p:nvPr>
            <p:ph type="sldNum" sz="quarter" idx="12"/>
          </p:nvPr>
        </p:nvSpPr>
        <p:spPr/>
        <p:txBody>
          <a:bodyPr/>
          <a:lstStyle>
            <a:extLst/>
          </a:lstStyle>
          <a:p>
            <a:fld id="{E62D78AD-2069-41EC-B414-35ACEE84473D}"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7786C4C-5D50-4B33-AF51-49CA6E77ED64}" type="datetimeFigureOut">
              <a:rPr lang="en-US" smtClean="0"/>
              <a:t>7/30/2018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E62D78AD-2069-41EC-B414-35ACEE84473D}"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7786C4C-5D50-4B33-AF51-49CA6E77ED64}" type="datetimeFigureOut">
              <a:rPr lang="en-US" smtClean="0"/>
              <a:t>7/30/2018</a:t>
            </a:fld>
            <a:endParaRPr lang="fr-F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62D78AD-2069-41EC-B414-35ACEE84473D}" type="slidenum">
              <a:rPr lang="fr-FR" smtClean="0"/>
              <a:t>‹#›</a:t>
            </a:fld>
            <a:endParaRPr lang="fr-F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7786C4C-5D50-4B33-AF51-49CA6E77ED64}" type="datetimeFigureOut">
              <a:rPr lang="en-US" smtClean="0"/>
              <a:t>7/30/2018</a:t>
            </a:fld>
            <a:endParaRPr lang="fr-F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62D78AD-2069-41EC-B414-35ACEE84473D}"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43000" y="1676400"/>
            <a:ext cx="7010400" cy="2800767"/>
          </a:xfrm>
          <a:prstGeom prst="rect">
            <a:avLst/>
          </a:prstGeom>
        </p:spPr>
        <p:txBody>
          <a:bodyPr wrap="square">
            <a:spAutoFit/>
          </a:bodyPr>
          <a:lstStyle/>
          <a:p>
            <a:pPr algn="ctr"/>
            <a:r>
              <a:rPr lang="en-US" sz="4400" b="1" dirty="0" smtClean="0">
                <a:latin typeface="Arial Narrow" pitchFamily="34" charset="0"/>
                <a:cs typeface="Arial" pitchFamily="34" charset="0"/>
              </a:rPr>
              <a:t>Module II</a:t>
            </a:r>
          </a:p>
          <a:p>
            <a:pPr algn="ctr"/>
            <a:endParaRPr lang="en-US" sz="4400" b="1" dirty="0" smtClean="0">
              <a:latin typeface="Arial Narrow" pitchFamily="34" charset="0"/>
              <a:cs typeface="Arial" pitchFamily="34" charset="0"/>
            </a:endParaRPr>
          </a:p>
          <a:p>
            <a:pPr algn="ctr"/>
            <a:r>
              <a:rPr lang="en-US" sz="4400" dirty="0" smtClean="0">
                <a:latin typeface="Arial Narrow" pitchFamily="34" charset="0"/>
                <a:cs typeface="Arial" pitchFamily="34" charset="0"/>
              </a:rPr>
              <a:t>La Gestion et la Coordination de sites (CCCM)</a:t>
            </a:r>
            <a:endParaRPr lang="fr-FR" sz="4400" dirty="0">
              <a:latin typeface="Arial Narrow"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buFont typeface="Wingdings" pitchFamily="2" charset="2"/>
              <a:buChar char="§"/>
            </a:pPr>
            <a:endParaRPr kumimoji="1" lang="fr-FR" altLang="ko-KR" sz="2800" spc="-300" dirty="0" smtClean="0">
              <a:latin typeface="Arial" pitchFamily="34" charset="0"/>
              <a:ea typeface="Gulim" pitchFamily="34" charset="-127"/>
              <a:cs typeface="Arial" pitchFamily="34" charset="0"/>
            </a:endParaRPr>
          </a:p>
          <a:p>
            <a:pPr marL="624078" indent="-514350">
              <a:buFont typeface="Wingdings" pitchFamily="2" charset="2"/>
              <a:buChar char="§"/>
            </a:pPr>
            <a:endParaRPr kumimoji="1" lang="fr-FR" altLang="ko-KR" sz="2800" spc="-300" dirty="0" smtClean="0">
              <a:solidFill>
                <a:srgbClr val="000000"/>
              </a:solidFill>
              <a:latin typeface="Arial" pitchFamily="34" charset="0"/>
              <a:ea typeface="Gulim" pitchFamily="34" charset="-127"/>
              <a:cs typeface="Arial" pitchFamily="34" charset="0"/>
            </a:endParaRPr>
          </a:p>
          <a:p>
            <a:pPr marL="624078" indent="-514350">
              <a:buFont typeface="Wingdings" pitchFamily="2" charset="2"/>
              <a:buChar char="§"/>
            </a:pPr>
            <a:endParaRPr kumimoji="1" lang="fr-FR" altLang="ko-KR" sz="2800" dirty="0" smtClean="0">
              <a:solidFill>
                <a:srgbClr val="000000"/>
              </a:solidFill>
              <a:latin typeface="Arial" pitchFamily="34" charset="0"/>
              <a:ea typeface="Gulim" pitchFamily="34" charset="-127"/>
              <a:cs typeface="Arial" pitchFamily="34" charset="0"/>
            </a:endParaRPr>
          </a:p>
          <a:p>
            <a:pPr marL="624078" indent="-514350">
              <a:buFont typeface="Wingdings" pitchFamily="2" charset="2"/>
              <a:buChar char="§"/>
            </a:pPr>
            <a:r>
              <a:rPr kumimoji="1" lang="fr-FR" altLang="ko-KR" sz="2800" dirty="0" smtClean="0">
                <a:solidFill>
                  <a:srgbClr val="000000"/>
                </a:solidFill>
                <a:latin typeface="Arial Narrow" pitchFamily="34" charset="0"/>
                <a:ea typeface="Gulim" pitchFamily="34" charset="-127"/>
                <a:cs typeface="Arial" pitchFamily="34" charset="0"/>
              </a:rPr>
              <a:t>Gestion </a:t>
            </a:r>
            <a:r>
              <a:rPr kumimoji="1" lang="fr-FR" altLang="ko-KR" sz="2800" dirty="0" smtClean="0">
                <a:solidFill>
                  <a:srgbClr val="000000"/>
                </a:solidFill>
                <a:latin typeface="Arial Narrow" pitchFamily="34" charset="0"/>
                <a:ea typeface="Gulim" pitchFamily="34" charset="-127"/>
                <a:cs typeface="Arial" pitchFamily="34" charset="0"/>
              </a:rPr>
              <a:t>de </a:t>
            </a:r>
            <a:r>
              <a:rPr kumimoji="1" lang="fr-FR" altLang="ko-KR" sz="2800" dirty="0" smtClean="0">
                <a:solidFill>
                  <a:srgbClr val="000000"/>
                </a:solidFill>
                <a:latin typeface="Arial Narrow" pitchFamily="34" charset="0"/>
                <a:ea typeface="Gulim" pitchFamily="34" charset="-127"/>
                <a:cs typeface="Arial" pitchFamily="34" charset="0"/>
              </a:rPr>
              <a:t>camp</a:t>
            </a:r>
          </a:p>
          <a:p>
            <a:pPr marL="624078" indent="-514350" algn="just">
              <a:buNone/>
            </a:pPr>
            <a:r>
              <a:rPr kumimoji="1" lang="fr-FR" altLang="ko-KR" sz="2800" dirty="0" smtClean="0">
                <a:solidFill>
                  <a:srgbClr val="000000"/>
                </a:solidFill>
                <a:latin typeface="Arial Narrow" pitchFamily="34" charset="0"/>
                <a:ea typeface="Gulim" pitchFamily="34" charset="-127"/>
                <a:cs typeface="Arial" pitchFamily="34" charset="0"/>
              </a:rPr>
              <a:t>	</a:t>
            </a:r>
            <a:endParaRPr kumimoji="1" lang="fr-FR" altLang="ko-KR" sz="2800" dirty="0" smtClean="0">
              <a:solidFill>
                <a:srgbClr val="000000"/>
              </a:solidFill>
              <a:latin typeface="Arial Narrow" pitchFamily="34" charset="0"/>
              <a:ea typeface="Gulim" pitchFamily="34" charset="-127"/>
              <a:cs typeface="Arial" pitchFamily="34" charset="0"/>
            </a:endParaRPr>
          </a:p>
          <a:p>
            <a:pPr marL="624078" indent="-514350" algn="just">
              <a:buNone/>
            </a:pPr>
            <a:r>
              <a:rPr kumimoji="1" lang="fr-FR" altLang="ko-KR" sz="2800" dirty="0" smtClean="0">
                <a:solidFill>
                  <a:srgbClr val="000000"/>
                </a:solidFill>
                <a:latin typeface="Arial Narrow" pitchFamily="34" charset="0"/>
                <a:ea typeface="Gulim" pitchFamily="34" charset="-127"/>
                <a:cs typeface="Arial" pitchFamily="34" charset="0"/>
              </a:rPr>
              <a:t>	</a:t>
            </a:r>
            <a:r>
              <a:rPr lang="fr-FR" altLang="ko-KR" sz="2800" dirty="0" smtClean="0">
                <a:latin typeface="Arial Narrow" pitchFamily="34" charset="0"/>
                <a:cs typeface="Arial" pitchFamily="34" charset="0"/>
              </a:rPr>
              <a:t>Coordination </a:t>
            </a:r>
            <a:r>
              <a:rPr lang="fr-FR" altLang="ko-KR" sz="2800" dirty="0" smtClean="0">
                <a:latin typeface="Arial Narrow" pitchFamily="34" charset="0"/>
                <a:cs typeface="Arial" pitchFamily="34" charset="0"/>
              </a:rPr>
              <a:t>des services et maintenance des infrastructures au sein d’un seul camp</a:t>
            </a:r>
            <a:endParaRPr kumimoji="1" lang="fr-FR" altLang="ko-KR" sz="2800" dirty="0" smtClean="0">
              <a:solidFill>
                <a:srgbClr val="000000"/>
              </a:solidFill>
              <a:latin typeface="Arial Narrow" pitchFamily="34" charset="0"/>
              <a:ea typeface="Gulim" pitchFamily="34" charset="-127"/>
              <a:cs typeface="Arial" pitchFamily="34" charset="0"/>
            </a:endParaRPr>
          </a:p>
          <a:p>
            <a:pPr>
              <a:buNone/>
            </a:pPr>
            <a:endParaRPr lang="fr-FR" dirty="0"/>
          </a:p>
        </p:txBody>
      </p:sp>
      <p:sp>
        <p:nvSpPr>
          <p:cNvPr id="3" name="Title 2"/>
          <p:cNvSpPr>
            <a:spLocks noGrp="1"/>
          </p:cNvSpPr>
          <p:nvPr>
            <p:ph type="title"/>
          </p:nvPr>
        </p:nvSpPr>
        <p:spPr/>
        <p:txBody>
          <a:bodyPr>
            <a:normAutofit/>
          </a:bodyPr>
          <a:lstStyle/>
          <a:p>
            <a:pPr algn="ctr"/>
            <a:r>
              <a:rPr lang="fr-FR" sz="4400" dirty="0" smtClean="0">
                <a:latin typeface="Arial Narrow" pitchFamily="34" charset="0"/>
                <a:cs typeface="Arial" pitchFamily="34" charset="0"/>
              </a:rPr>
              <a:t>Rôles et responsabilités (suite)</a:t>
            </a:r>
            <a:endParaRPr lang="fr-FR" dirty="0">
              <a:latin typeface="Arial Narrow"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Arial" pitchFamily="34" charset="0"/>
              <a:buChar char="•"/>
            </a:pPr>
            <a:endParaRPr lang="fr-FR" sz="2800" dirty="0" smtClean="0">
              <a:latin typeface="Arial" pitchFamily="34" charset="0"/>
              <a:cs typeface="Arial" pitchFamily="34" charset="0"/>
            </a:endParaRPr>
          </a:p>
          <a:p>
            <a:pPr algn="just">
              <a:buFont typeface="Arial" pitchFamily="34" charset="0"/>
              <a:buChar char="•"/>
            </a:pPr>
            <a:r>
              <a:rPr lang="fr-FR" sz="2800" dirty="0" smtClean="0">
                <a:latin typeface="Arial Narrow" pitchFamily="34" charset="0"/>
                <a:cs typeface="Arial" pitchFamily="34" charset="0"/>
              </a:rPr>
              <a:t>En </a:t>
            </a:r>
            <a:r>
              <a:rPr lang="fr-FR" sz="2800" dirty="0" smtClean="0">
                <a:latin typeface="Arial Narrow" pitchFamily="34" charset="0"/>
                <a:cs typeface="Arial" pitchFamily="34" charset="0"/>
              </a:rPr>
              <a:t>vous basant sur les définitions CCCM et sur votre expérience </a:t>
            </a:r>
            <a:r>
              <a:rPr lang="fr-FR" sz="2800" dirty="0" smtClean="0">
                <a:latin typeface="Arial Narrow" pitchFamily="34" charset="0"/>
                <a:cs typeface="Arial" pitchFamily="34" charset="0"/>
              </a:rPr>
              <a:t>:</a:t>
            </a:r>
          </a:p>
          <a:p>
            <a:pPr algn="just">
              <a:buNone/>
            </a:pPr>
            <a:endParaRPr lang="fr-FR" sz="2800" dirty="0" smtClean="0">
              <a:latin typeface="Arial Narrow" pitchFamily="34" charset="0"/>
              <a:cs typeface="Arial" pitchFamily="34" charset="0"/>
            </a:endParaRPr>
          </a:p>
          <a:p>
            <a:pPr marL="514350" indent="-514350" algn="just">
              <a:buFont typeface="+mj-lt"/>
              <a:buAutoNum type="arabicPeriod"/>
            </a:pPr>
            <a:r>
              <a:rPr lang="fr-FR" sz="2400" dirty="0" smtClean="0">
                <a:latin typeface="Arial Narrow" pitchFamily="34" charset="0"/>
                <a:cs typeface="Arial" pitchFamily="34" charset="0"/>
              </a:rPr>
              <a:t>Attribuez les rôles/responsabilités aux acteurs </a:t>
            </a:r>
            <a:r>
              <a:rPr lang="fr-FR" sz="2400" dirty="0" smtClean="0">
                <a:latin typeface="Arial Narrow" pitchFamily="34" charset="0"/>
                <a:cs typeface="Arial" pitchFamily="34" charset="0"/>
              </a:rPr>
              <a:t>correspondants  </a:t>
            </a:r>
          </a:p>
          <a:p>
            <a:pPr marL="514350" indent="-514350" algn="just">
              <a:buFont typeface="+mj-lt"/>
              <a:buAutoNum type="arabicPeriod"/>
            </a:pPr>
            <a:endParaRPr lang="fr-FR" sz="2400" dirty="0" smtClean="0">
              <a:latin typeface="Arial Narrow" pitchFamily="34" charset="0"/>
              <a:cs typeface="Arial" pitchFamily="34" charset="0"/>
            </a:endParaRPr>
          </a:p>
          <a:p>
            <a:pPr marL="514350" indent="-514350" algn="just">
              <a:buFont typeface="+mj-lt"/>
              <a:buAutoNum type="arabicPeriod"/>
            </a:pPr>
            <a:r>
              <a:rPr lang="fr-FR" sz="2400" dirty="0" smtClean="0">
                <a:latin typeface="Arial Narrow" pitchFamily="34" charset="0"/>
                <a:cs typeface="Arial" pitchFamily="34" charset="0"/>
              </a:rPr>
              <a:t>Soulignez </a:t>
            </a:r>
            <a:r>
              <a:rPr lang="fr-FR" sz="2400" dirty="0" smtClean="0">
                <a:latin typeface="Arial Narrow" pitchFamily="34" charset="0"/>
                <a:cs typeface="Arial" pitchFamily="34" charset="0"/>
              </a:rPr>
              <a:t>les lacunes et/ou </a:t>
            </a:r>
            <a:r>
              <a:rPr lang="fr-FR" sz="2400" dirty="0" smtClean="0">
                <a:latin typeface="Arial Narrow" pitchFamily="34" charset="0"/>
                <a:cs typeface="Arial" pitchFamily="34" charset="0"/>
              </a:rPr>
              <a:t>chevauchements</a:t>
            </a:r>
          </a:p>
          <a:p>
            <a:pPr marL="514350" indent="-514350" algn="just">
              <a:buFont typeface="+mj-lt"/>
              <a:buAutoNum type="arabicPeriod"/>
            </a:pPr>
            <a:endParaRPr lang="fr-FR" sz="2400" dirty="0" smtClean="0">
              <a:latin typeface="Arial Narrow" pitchFamily="34" charset="0"/>
              <a:cs typeface="Arial" pitchFamily="34" charset="0"/>
            </a:endParaRPr>
          </a:p>
          <a:p>
            <a:pPr marL="514350" indent="-514350" algn="just">
              <a:buFont typeface="+mj-lt"/>
              <a:buAutoNum type="arabicPeriod"/>
            </a:pPr>
            <a:r>
              <a:rPr lang="fr-FR" sz="2400" dirty="0" smtClean="0">
                <a:latin typeface="Arial Narrow" pitchFamily="34" charset="0"/>
                <a:cs typeface="Arial" pitchFamily="34" charset="0"/>
              </a:rPr>
              <a:t>Proposez </a:t>
            </a:r>
            <a:r>
              <a:rPr lang="fr-FR" sz="2400" dirty="0" smtClean="0">
                <a:latin typeface="Arial Narrow" pitchFamily="34" charset="0"/>
                <a:cs typeface="Arial" pitchFamily="34" charset="0"/>
              </a:rPr>
              <a:t>une solution pour chaque lacune/chevauchement</a:t>
            </a:r>
          </a:p>
        </p:txBody>
      </p:sp>
      <p:sp>
        <p:nvSpPr>
          <p:cNvPr id="3" name="Title 2"/>
          <p:cNvSpPr>
            <a:spLocks noGrp="1"/>
          </p:cNvSpPr>
          <p:nvPr>
            <p:ph type="title"/>
          </p:nvPr>
        </p:nvSpPr>
        <p:spPr/>
        <p:txBody>
          <a:bodyPr>
            <a:noAutofit/>
          </a:bodyPr>
          <a:lstStyle/>
          <a:p>
            <a:pPr algn="ctr" defTabSz="914400"/>
            <a:r>
              <a:rPr lang="en-US" sz="4400" dirty="0" err="1" smtClean="0">
                <a:latin typeface="Arial Narrow" pitchFamily="34" charset="0"/>
                <a:cs typeface="Arial" pitchFamily="34" charset="0"/>
              </a:rPr>
              <a:t>Exercice</a:t>
            </a:r>
            <a:r>
              <a:rPr lang="en-US" sz="4400" dirty="0" smtClean="0">
                <a:latin typeface="Arial Narrow" pitchFamily="34" charset="0"/>
                <a:cs typeface="Arial" pitchFamily="34" charset="0"/>
              </a:rPr>
              <a:t> de </a:t>
            </a:r>
            <a:r>
              <a:rPr lang="en-US" sz="4400" dirty="0" err="1" smtClean="0">
                <a:latin typeface="Arial Narrow" pitchFamily="34" charset="0"/>
                <a:cs typeface="Arial" pitchFamily="34" charset="0"/>
              </a:rPr>
              <a:t>mise</a:t>
            </a:r>
            <a:r>
              <a:rPr lang="en-US" sz="4400" dirty="0" smtClean="0">
                <a:latin typeface="Arial Narrow" pitchFamily="34" charset="0"/>
                <a:cs typeface="Arial" pitchFamily="34" charset="0"/>
              </a:rPr>
              <a:t> en </a:t>
            </a:r>
            <a:r>
              <a:rPr lang="en-US" sz="4400" dirty="0" err="1" smtClean="0">
                <a:latin typeface="Arial Narrow" pitchFamily="34" charset="0"/>
                <a:cs typeface="Arial" pitchFamily="34" charset="0"/>
              </a:rPr>
              <a:t>contexte</a:t>
            </a:r>
            <a:r>
              <a:rPr lang="en-US" sz="4400" dirty="0" smtClean="0">
                <a:latin typeface="Arial Narrow" pitchFamily="34" charset="0"/>
                <a:cs typeface="Arial" pitchFamily="34" charset="0"/>
              </a:rPr>
              <a:t/>
            </a:r>
            <a:br>
              <a:rPr lang="en-US" sz="4400" dirty="0" smtClean="0">
                <a:latin typeface="Arial Narrow" pitchFamily="34" charset="0"/>
                <a:cs typeface="Arial" pitchFamily="34" charset="0"/>
              </a:rPr>
            </a:br>
            <a:r>
              <a:rPr lang="en-US" sz="4400" dirty="0" smtClean="0">
                <a:latin typeface="Arial Narrow" pitchFamily="34" charset="0"/>
                <a:cs typeface="Arial" pitchFamily="34" charset="0"/>
              </a:rPr>
              <a:t>25 </a:t>
            </a:r>
            <a:r>
              <a:rPr lang="en-US" sz="4400" dirty="0" smtClean="0">
                <a:latin typeface="Arial Narrow" pitchFamily="34" charset="0"/>
                <a:cs typeface="Arial" pitchFamily="34" charset="0"/>
              </a:rPr>
              <a:t>min</a:t>
            </a:r>
            <a:endParaRPr lang="en-US" sz="4400" dirty="0">
              <a:latin typeface="Arial Narrow"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xfrm>
            <a:off x="609600" y="228600"/>
            <a:ext cx="8153400" cy="990600"/>
          </a:xfrm>
        </p:spPr>
        <p:txBody>
          <a:bodyPr>
            <a:normAutofit/>
          </a:bodyPr>
          <a:lstStyle/>
          <a:p>
            <a:pPr algn="ctr"/>
            <a:r>
              <a:rPr lang="fr-FR" sz="4400" dirty="0" smtClean="0">
                <a:latin typeface="Arial Narrow" pitchFamily="34" charset="0"/>
                <a:cs typeface="Arial" pitchFamily="34" charset="0"/>
              </a:rPr>
              <a:t>Exercice de </a:t>
            </a:r>
            <a:r>
              <a:rPr lang="fr-FR" sz="4400" dirty="0" smtClean="0">
                <a:latin typeface="Arial Narrow" pitchFamily="34" charset="0"/>
                <a:cs typeface="Arial" pitchFamily="34" charset="0"/>
              </a:rPr>
              <a:t>groupe</a:t>
            </a:r>
            <a:endParaRPr lang="fr-FR" sz="4400" dirty="0" smtClean="0">
              <a:latin typeface="Arial Narrow" pitchFamily="34" charset="0"/>
              <a:cs typeface="Arial" pitchFamily="34" charset="0"/>
            </a:endParaRPr>
          </a:p>
        </p:txBody>
      </p:sp>
      <p:graphicFrame>
        <p:nvGraphicFramePr>
          <p:cNvPr id="42035" name="Group 51"/>
          <p:cNvGraphicFramePr>
            <a:graphicFrameLocks noGrp="1"/>
          </p:cNvGraphicFramePr>
          <p:nvPr/>
        </p:nvGraphicFramePr>
        <p:xfrm>
          <a:off x="609600" y="1219200"/>
          <a:ext cx="8153400" cy="4370070"/>
        </p:xfrm>
        <a:graphic>
          <a:graphicData uri="http://schemas.openxmlformats.org/drawingml/2006/table">
            <a:tbl>
              <a:tblPr/>
              <a:tblGrid>
                <a:gridCol w="2038350"/>
                <a:gridCol w="2038350"/>
                <a:gridCol w="2038350"/>
                <a:gridCol w="2038350"/>
              </a:tblGrid>
              <a:tr h="1060450">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en-US" sz="2800" b="1" i="0" u="none" strike="noStrike" cap="none" normalizeH="0" baseline="0" dirty="0" smtClean="0">
                        <a:ln>
                          <a:noFill/>
                        </a:ln>
                        <a:solidFill>
                          <a:schemeClr val="tx1"/>
                        </a:solidFill>
                        <a:effectLst/>
                        <a:latin typeface="Arial Narrow" pitchFamily="34" charset="0"/>
                        <a:cs typeface="Arial" pitchFamily="34" charset="0"/>
                      </a:endParaRPr>
                    </a:p>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400" b="0" i="0" u="none" strike="noStrike" cap="none" normalizeH="0" baseline="0" smtClean="0">
                          <a:ln>
                            <a:noFill/>
                          </a:ln>
                          <a:solidFill>
                            <a:schemeClr val="tx1"/>
                          </a:solidFill>
                          <a:effectLst/>
                          <a:latin typeface="Arial Narrow" pitchFamily="34" charset="0"/>
                          <a:cs typeface="Arial" pitchFamily="34" charset="0"/>
                        </a:rPr>
                        <a:t>Qui</a:t>
                      </a:r>
                      <a:endParaRPr kumimoji="0" lang="en-US" sz="2400" b="0" i="0" u="none" strike="noStrike" cap="none" normalizeH="0" baseline="0" dirty="0" smtClean="0">
                        <a:ln>
                          <a:noFill/>
                        </a:ln>
                        <a:solidFill>
                          <a:schemeClr val="tx1"/>
                        </a:solidFill>
                        <a:effectLst/>
                        <a:latin typeface="Arial Narrow"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en-US" sz="2800" b="1" i="0" u="none" strike="noStrike" cap="none" normalizeH="0" baseline="0" dirty="0" smtClean="0">
                        <a:ln>
                          <a:noFill/>
                        </a:ln>
                        <a:solidFill>
                          <a:schemeClr val="tx1"/>
                        </a:solidFill>
                        <a:effectLst/>
                        <a:latin typeface="Arial Narrow" pitchFamily="34" charset="0"/>
                      </a:endParaRPr>
                    </a:p>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Arial Narrow" pitchFamily="34" charset="0"/>
                          <a:cs typeface="Arial" pitchFamily="34" charset="0"/>
                        </a:rPr>
                        <a:t>Quoi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Arial Narrow" pitchFamily="34" charset="0"/>
                          <a:cs typeface="Arial" pitchFamily="34" charset="0"/>
                        </a:rPr>
                        <a:t>Lacunes et </a:t>
                      </a:r>
                      <a:r>
                        <a:rPr kumimoji="0" lang="en-US" sz="2400" b="0" i="0" u="none" strike="noStrike" cap="none" normalizeH="0" baseline="0" smtClean="0">
                          <a:ln>
                            <a:noFill/>
                          </a:ln>
                          <a:solidFill>
                            <a:schemeClr val="tx1"/>
                          </a:solidFill>
                          <a:effectLst/>
                          <a:latin typeface="Arial Narrow" pitchFamily="34" charset="0"/>
                          <a:cs typeface="Arial" pitchFamily="34" charset="0"/>
                        </a:rPr>
                        <a:t>chevauchements</a:t>
                      </a:r>
                      <a:endParaRPr kumimoji="0" lang="en-US" sz="2400" b="0" i="0" u="none" strike="noStrike" cap="none" normalizeH="0" baseline="0" dirty="0" smtClean="0">
                        <a:ln>
                          <a:noFill/>
                        </a:ln>
                        <a:solidFill>
                          <a:schemeClr val="tx1"/>
                        </a:solidFill>
                        <a:effectLst/>
                        <a:latin typeface="Arial Narrow"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en-US" sz="2800" b="1" i="0" u="none" strike="noStrike" cap="none" normalizeH="0" baseline="0" dirty="0" smtClean="0">
                        <a:ln>
                          <a:noFill/>
                        </a:ln>
                        <a:solidFill>
                          <a:schemeClr val="tx1"/>
                        </a:solidFill>
                        <a:effectLst/>
                        <a:latin typeface="Arial Narrow" pitchFamily="34" charset="0"/>
                      </a:endParaRPr>
                    </a:p>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Arial Narrow" pitchFamily="34" charset="0"/>
                          <a:cs typeface="Arial" pitchFamily="34" charset="0"/>
                        </a:rPr>
                        <a:t>Solution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0450">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500" b="0" i="0" u="none" strike="noStrike" cap="none" normalizeH="0" baseline="0" dirty="0" smtClean="0">
                          <a:ln>
                            <a:noFill/>
                          </a:ln>
                          <a:solidFill>
                            <a:schemeClr val="tx1"/>
                          </a:solidFill>
                          <a:effectLst/>
                          <a:latin typeface="Arial Narrow" pitchFamily="34" charset="0"/>
                          <a:cs typeface="Arial" pitchFamily="34" charset="0"/>
                        </a:rPr>
                        <a:t>AC</a:t>
                      </a:r>
                    </a:p>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Arial Narrow" pitchFamily="34" charset="0"/>
                          <a:cs typeface="Arial" pitchFamily="34" charset="0"/>
                        </a:rPr>
                        <a:t>(nom de l’agence)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fr-FR"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fr-FR"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fr-FR"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0450">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500" b="0" i="0" u="none" strike="noStrike" cap="none" normalizeH="0" baseline="0" dirty="0" smtClean="0">
                          <a:ln>
                            <a:noFill/>
                          </a:ln>
                          <a:solidFill>
                            <a:schemeClr val="tx1"/>
                          </a:solidFill>
                          <a:effectLst/>
                          <a:latin typeface="Arial Narrow" pitchFamily="34" charset="0"/>
                          <a:cs typeface="Arial" pitchFamily="34" charset="0"/>
                        </a:rPr>
                        <a:t>CC</a:t>
                      </a:r>
                    </a:p>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Arial Narrow" pitchFamily="34" charset="0"/>
                          <a:cs typeface="Arial" pitchFamily="34" charset="0"/>
                        </a:rPr>
                        <a:t>(nom de l’agence)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fr-FR" sz="25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fr-FR" sz="25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fr-FR"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0450">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500" b="0" i="0" u="none" strike="noStrike" cap="none" normalizeH="0" baseline="0" dirty="0" smtClean="0">
                          <a:ln>
                            <a:noFill/>
                          </a:ln>
                          <a:solidFill>
                            <a:schemeClr val="tx1"/>
                          </a:solidFill>
                          <a:effectLst/>
                          <a:latin typeface="Arial Narrow" pitchFamily="34" charset="0"/>
                          <a:cs typeface="Arial" pitchFamily="34" charset="0"/>
                        </a:rPr>
                        <a:t>GC</a:t>
                      </a:r>
                    </a:p>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Arial Narrow" pitchFamily="34" charset="0"/>
                          <a:cs typeface="Arial" pitchFamily="34" charset="0"/>
                        </a:rPr>
                        <a:t>(nom de l’agence)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fr-FR" sz="25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fr-FR" sz="25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fr-FR"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624078" indent="-514350">
              <a:buFont typeface="+mj-lt"/>
              <a:buAutoNum type="arabicPeriod"/>
            </a:pPr>
            <a:endParaRPr lang="fr-FR" dirty="0" smtClean="0">
              <a:latin typeface="Arial" pitchFamily="34" charset="0"/>
              <a:cs typeface="Arial" pitchFamily="34" charset="0"/>
            </a:endParaRPr>
          </a:p>
          <a:p>
            <a:pPr marL="624078" indent="-514350" algn="just">
              <a:buFont typeface="+mj-lt"/>
              <a:buAutoNum type="arabicPeriod"/>
            </a:pPr>
            <a:r>
              <a:rPr lang="fr-FR" dirty="0" smtClean="0">
                <a:latin typeface="Arial Narrow" pitchFamily="34" charset="0"/>
                <a:cs typeface="Arial" pitchFamily="34" charset="0"/>
              </a:rPr>
              <a:t>Application </a:t>
            </a:r>
            <a:r>
              <a:rPr lang="fr-FR" dirty="0" smtClean="0">
                <a:latin typeface="Arial Narrow" pitchFamily="34" charset="0"/>
                <a:cs typeface="Arial" pitchFamily="34" charset="0"/>
              </a:rPr>
              <a:t>de la </a:t>
            </a:r>
            <a:r>
              <a:rPr lang="fr-FR" dirty="0" smtClean="0">
                <a:latin typeface="Arial Narrow" pitchFamily="34" charset="0"/>
                <a:cs typeface="Arial" pitchFamily="34" charset="0"/>
              </a:rPr>
              <a:t>loi</a:t>
            </a:r>
          </a:p>
          <a:p>
            <a:pPr marL="624078" indent="-514350" algn="just">
              <a:buFont typeface="+mj-lt"/>
              <a:buAutoNum type="arabicPeriod"/>
            </a:pPr>
            <a:endParaRPr lang="fr-FR" dirty="0" smtClean="0">
              <a:latin typeface="Arial Narrow" pitchFamily="34" charset="0"/>
              <a:cs typeface="Arial" pitchFamily="34" charset="0"/>
            </a:endParaRPr>
          </a:p>
          <a:p>
            <a:pPr marL="624078" indent="-514350" algn="just">
              <a:buFont typeface="+mj-lt"/>
              <a:buAutoNum type="arabicPeriod"/>
            </a:pPr>
            <a:r>
              <a:rPr lang="fr-FR" dirty="0" smtClean="0">
                <a:latin typeface="Arial Narrow" pitchFamily="34" charset="0"/>
                <a:cs typeface="Arial" pitchFamily="34" charset="0"/>
              </a:rPr>
              <a:t>Faciliter l'accès aux acteurs humanitaires aux </a:t>
            </a:r>
            <a:r>
              <a:rPr lang="fr-FR" dirty="0" smtClean="0">
                <a:latin typeface="Arial Narrow" pitchFamily="34" charset="0"/>
                <a:cs typeface="Arial" pitchFamily="34" charset="0"/>
              </a:rPr>
              <a:t>sites</a:t>
            </a:r>
          </a:p>
          <a:p>
            <a:pPr marL="624078" indent="-514350" algn="just">
              <a:buFont typeface="+mj-lt"/>
              <a:buAutoNum type="arabicPeriod"/>
            </a:pPr>
            <a:endParaRPr lang="fr-FR" dirty="0" smtClean="0">
              <a:latin typeface="Arial Narrow" pitchFamily="34" charset="0"/>
              <a:cs typeface="Arial" pitchFamily="34" charset="0"/>
            </a:endParaRPr>
          </a:p>
          <a:p>
            <a:pPr marL="624078" indent="-514350" algn="just">
              <a:buFont typeface="+mj-lt"/>
              <a:buAutoNum type="arabicPeriod"/>
            </a:pPr>
            <a:r>
              <a:rPr lang="fr-FR" dirty="0" smtClean="0">
                <a:latin typeface="Arial Narrow" pitchFamily="34" charset="0"/>
                <a:cs typeface="Arial" pitchFamily="34" charset="0"/>
              </a:rPr>
              <a:t>Fourniture </a:t>
            </a:r>
            <a:r>
              <a:rPr lang="fr-FR" dirty="0" smtClean="0">
                <a:latin typeface="Arial Narrow" pitchFamily="34" charset="0"/>
                <a:cs typeface="Arial" pitchFamily="34" charset="0"/>
              </a:rPr>
              <a:t>de documents </a:t>
            </a:r>
            <a:r>
              <a:rPr lang="fr-FR" dirty="0" smtClean="0">
                <a:latin typeface="Arial Narrow" pitchFamily="34" charset="0"/>
                <a:cs typeface="Arial" pitchFamily="34" charset="0"/>
              </a:rPr>
              <a:t>légaux</a:t>
            </a:r>
            <a:endParaRPr lang="en-US" dirty="0" smtClean="0">
              <a:latin typeface="Arial Narrow" pitchFamily="34" charset="0"/>
              <a:cs typeface="Arial" pitchFamily="34" charset="0"/>
            </a:endParaRPr>
          </a:p>
          <a:p>
            <a:pPr marL="624078" indent="-514350" algn="just">
              <a:buFont typeface="+mj-lt"/>
              <a:buAutoNum type="arabicPeriod"/>
            </a:pPr>
            <a:endParaRPr lang="fr-FR" dirty="0" smtClean="0">
              <a:latin typeface="Arial Narrow" pitchFamily="34" charset="0"/>
              <a:cs typeface="Arial" pitchFamily="34" charset="0"/>
            </a:endParaRPr>
          </a:p>
          <a:p>
            <a:pPr marL="624078" indent="-514350" algn="just">
              <a:buFont typeface="+mj-lt"/>
              <a:buAutoNum type="arabicPeriod"/>
            </a:pPr>
            <a:r>
              <a:rPr lang="fr-FR" dirty="0" smtClean="0">
                <a:latin typeface="Arial Narrow" pitchFamily="34" charset="0"/>
                <a:cs typeface="Arial" pitchFamily="34" charset="0"/>
              </a:rPr>
              <a:t>Prévenir </a:t>
            </a:r>
            <a:r>
              <a:rPr lang="fr-FR" dirty="0" smtClean="0">
                <a:latin typeface="Arial Narrow" pitchFamily="34" charset="0"/>
                <a:cs typeface="Arial" pitchFamily="34" charset="0"/>
              </a:rPr>
              <a:t>les évictions </a:t>
            </a:r>
            <a:r>
              <a:rPr lang="fr-FR" dirty="0" smtClean="0">
                <a:latin typeface="Arial Narrow" pitchFamily="34" charset="0"/>
                <a:cs typeface="Arial" pitchFamily="34" charset="0"/>
              </a:rPr>
              <a:t>forcées</a:t>
            </a:r>
            <a:endParaRPr lang="en-US" dirty="0" smtClean="0">
              <a:latin typeface="Arial Narrow" pitchFamily="34" charset="0"/>
              <a:cs typeface="Arial" pitchFamily="34" charset="0"/>
            </a:endParaRPr>
          </a:p>
          <a:p>
            <a:pPr marL="624078" indent="-514350" algn="just">
              <a:buFont typeface="+mj-lt"/>
              <a:buAutoNum type="arabicPeriod"/>
            </a:pPr>
            <a:endParaRPr lang="fr-FR" dirty="0" smtClean="0">
              <a:latin typeface="Arial Narrow" pitchFamily="34" charset="0"/>
              <a:cs typeface="Arial" pitchFamily="34" charset="0"/>
            </a:endParaRPr>
          </a:p>
          <a:p>
            <a:pPr marL="624078" indent="-514350" algn="just">
              <a:buFont typeface="+mj-lt"/>
              <a:buAutoNum type="arabicPeriod"/>
            </a:pPr>
            <a:r>
              <a:rPr lang="fr-FR" dirty="0" smtClean="0">
                <a:latin typeface="Arial Narrow" pitchFamily="34" charset="0"/>
                <a:cs typeface="Arial" pitchFamily="34" charset="0"/>
              </a:rPr>
              <a:t>Garantir l'ordre</a:t>
            </a:r>
          </a:p>
          <a:p>
            <a:pPr marL="624078" indent="-514350" algn="just">
              <a:buFont typeface="+mj-lt"/>
              <a:buAutoNum type="arabicPeriod"/>
            </a:pPr>
            <a:endParaRPr lang="fr-FR" dirty="0" smtClean="0">
              <a:latin typeface="Arial Narrow" pitchFamily="34" charset="0"/>
              <a:cs typeface="Arial" pitchFamily="34" charset="0"/>
            </a:endParaRPr>
          </a:p>
          <a:p>
            <a:pPr marL="624078" indent="-514350" algn="just">
              <a:buFont typeface="+mj-lt"/>
              <a:buAutoNum type="arabicPeriod"/>
            </a:pPr>
            <a:r>
              <a:rPr lang="fr-FR" dirty="0" smtClean="0">
                <a:latin typeface="Arial Narrow" pitchFamily="34" charset="0"/>
                <a:cs typeface="Arial" pitchFamily="34" charset="0"/>
              </a:rPr>
              <a:t>Mise </a:t>
            </a:r>
            <a:r>
              <a:rPr lang="fr-FR" dirty="0" smtClean="0">
                <a:latin typeface="Arial Narrow" pitchFamily="34" charset="0"/>
                <a:cs typeface="Arial" pitchFamily="34" charset="0"/>
              </a:rPr>
              <a:t>en place concertée de solutions durables pour les </a:t>
            </a:r>
            <a:r>
              <a:rPr lang="fr-FR" dirty="0" smtClean="0">
                <a:latin typeface="Arial Narrow" pitchFamily="34" charset="0"/>
                <a:cs typeface="Arial" pitchFamily="34" charset="0"/>
              </a:rPr>
              <a:t>IDPs</a:t>
            </a:r>
          </a:p>
          <a:p>
            <a:pPr marL="624078" indent="-514350">
              <a:buFont typeface="+mj-lt"/>
              <a:buAutoNum type="arabicPeriod"/>
            </a:pPr>
            <a:endParaRPr lang="en-US" dirty="0" smtClean="0">
              <a:latin typeface="Arial" pitchFamily="34" charset="0"/>
              <a:cs typeface="Arial" pitchFamily="34" charset="0"/>
            </a:endParaRPr>
          </a:p>
          <a:p>
            <a:endParaRPr lang="fr-FR" dirty="0"/>
          </a:p>
        </p:txBody>
      </p:sp>
      <p:sp>
        <p:nvSpPr>
          <p:cNvPr id="3" name="Title 2"/>
          <p:cNvSpPr>
            <a:spLocks noGrp="1"/>
          </p:cNvSpPr>
          <p:nvPr>
            <p:ph type="title"/>
          </p:nvPr>
        </p:nvSpPr>
        <p:spPr/>
        <p:txBody>
          <a:bodyPr>
            <a:normAutofit fontScale="90000"/>
          </a:bodyPr>
          <a:lstStyle/>
          <a:p>
            <a:pPr algn="just"/>
            <a:r>
              <a:rPr lang="fr-FR" dirty="0" smtClean="0"/>
              <a:t/>
            </a:r>
            <a:br>
              <a:rPr lang="fr-FR" dirty="0" smtClean="0"/>
            </a:br>
            <a:r>
              <a:rPr lang="fr-FR" sz="4400" dirty="0" smtClean="0">
                <a:latin typeface="Arial Narrow" pitchFamily="34" charset="0"/>
                <a:cs typeface="Arial" pitchFamily="34" charset="0"/>
              </a:rPr>
              <a:t>Activités </a:t>
            </a:r>
            <a:r>
              <a:rPr lang="fr-FR" sz="4400" dirty="0" smtClean="0">
                <a:latin typeface="Arial Narrow" pitchFamily="34" charset="0"/>
                <a:cs typeface="Arial" pitchFamily="34" charset="0"/>
              </a:rPr>
              <a:t>d'un Administrateur de sites</a:t>
            </a:r>
            <a:r>
              <a:rPr lang="en-US" dirty="0" smtClean="0"/>
              <a:t/>
            </a:r>
            <a:br>
              <a:rPr lang="en-US" dirty="0" smtClean="0"/>
            </a:b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624078" indent="-514350" algn="just">
              <a:buFont typeface="+mj-lt"/>
              <a:buAutoNum type="arabicPeriod"/>
            </a:pPr>
            <a:endParaRPr lang="fr-FR" dirty="0" smtClean="0">
              <a:latin typeface="Arial" pitchFamily="34" charset="0"/>
              <a:cs typeface="Arial" pitchFamily="34" charset="0"/>
            </a:endParaRPr>
          </a:p>
          <a:p>
            <a:pPr marL="624078" indent="-514350" algn="just">
              <a:buFont typeface="+mj-lt"/>
              <a:buAutoNum type="arabicPeriod"/>
            </a:pPr>
            <a:r>
              <a:rPr lang="fr-FR" dirty="0" smtClean="0">
                <a:latin typeface="Arial Narrow" pitchFamily="34" charset="0"/>
                <a:cs typeface="Arial" pitchFamily="34" charset="0"/>
              </a:rPr>
              <a:t>Mise </a:t>
            </a:r>
            <a:r>
              <a:rPr lang="fr-FR" dirty="0" smtClean="0">
                <a:latin typeface="Arial Narrow" pitchFamily="34" charset="0"/>
                <a:cs typeface="Arial" pitchFamily="34" charset="0"/>
              </a:rPr>
              <a:t>en place de mécanismes de </a:t>
            </a:r>
            <a:r>
              <a:rPr lang="fr-FR" dirty="0" smtClean="0">
                <a:latin typeface="Arial Narrow" pitchFamily="34" charset="0"/>
                <a:cs typeface="Arial" pitchFamily="34" charset="0"/>
              </a:rPr>
              <a:t>coordination inter-sites</a:t>
            </a:r>
            <a:r>
              <a:rPr lang="fr-FR" dirty="0" smtClean="0">
                <a:latin typeface="Arial Narrow" pitchFamily="34" charset="0"/>
                <a:cs typeface="Arial" pitchFamily="34" charset="0"/>
              </a:rPr>
              <a:t>. </a:t>
            </a:r>
            <a:endParaRPr lang="en-US" dirty="0" smtClean="0">
              <a:latin typeface="Arial Narrow" pitchFamily="34" charset="0"/>
              <a:cs typeface="Arial" pitchFamily="34" charset="0"/>
            </a:endParaRPr>
          </a:p>
          <a:p>
            <a:pPr marL="624078" indent="-514350" algn="just">
              <a:buFont typeface="+mj-lt"/>
              <a:buAutoNum type="arabicPeriod"/>
            </a:pPr>
            <a:endParaRPr lang="fr-FR" dirty="0" smtClean="0">
              <a:latin typeface="Arial Narrow" pitchFamily="34" charset="0"/>
              <a:cs typeface="Arial" pitchFamily="34" charset="0"/>
            </a:endParaRPr>
          </a:p>
          <a:p>
            <a:pPr marL="624078" indent="-514350" algn="just">
              <a:buFont typeface="+mj-lt"/>
              <a:buAutoNum type="arabicPeriod"/>
            </a:pPr>
            <a:r>
              <a:rPr lang="fr-FR" dirty="0" smtClean="0">
                <a:latin typeface="Arial Narrow" pitchFamily="34" charset="0"/>
                <a:cs typeface="Arial" pitchFamily="34" charset="0"/>
              </a:rPr>
              <a:t>Veiller </a:t>
            </a:r>
            <a:r>
              <a:rPr lang="fr-FR" dirty="0" smtClean="0">
                <a:latin typeface="Arial Narrow" pitchFamily="34" charset="0"/>
                <a:cs typeface="Arial" pitchFamily="34" charset="0"/>
              </a:rPr>
              <a:t>au respect des standards dans la livraison des services sur les </a:t>
            </a:r>
            <a:r>
              <a:rPr lang="fr-FR" dirty="0" smtClean="0">
                <a:latin typeface="Arial Narrow" pitchFamily="34" charset="0"/>
                <a:cs typeface="Arial" pitchFamily="34" charset="0"/>
              </a:rPr>
              <a:t>sites</a:t>
            </a:r>
            <a:endParaRPr lang="en-US" dirty="0" smtClean="0">
              <a:latin typeface="Arial Narrow" pitchFamily="34" charset="0"/>
              <a:cs typeface="Arial" pitchFamily="34" charset="0"/>
            </a:endParaRPr>
          </a:p>
          <a:p>
            <a:pPr marL="624078" indent="-514350" algn="just">
              <a:buFont typeface="+mj-lt"/>
              <a:buAutoNum type="arabicPeriod"/>
            </a:pPr>
            <a:endParaRPr lang="fr-FR" dirty="0" smtClean="0">
              <a:latin typeface="Arial Narrow" pitchFamily="34" charset="0"/>
              <a:cs typeface="Arial" pitchFamily="34" charset="0"/>
            </a:endParaRPr>
          </a:p>
          <a:p>
            <a:pPr marL="624078" indent="-514350" algn="just">
              <a:buFont typeface="+mj-lt"/>
              <a:buAutoNum type="arabicPeriod"/>
            </a:pPr>
            <a:r>
              <a:rPr lang="fr-FR" dirty="0" smtClean="0">
                <a:latin typeface="Arial Narrow" pitchFamily="34" charset="0"/>
                <a:cs typeface="Arial" pitchFamily="34" charset="0"/>
              </a:rPr>
              <a:t>Former </a:t>
            </a:r>
            <a:r>
              <a:rPr lang="fr-FR" dirty="0" smtClean="0">
                <a:latin typeface="Arial Narrow" pitchFamily="34" charset="0"/>
                <a:cs typeface="Arial" pitchFamily="34" charset="0"/>
              </a:rPr>
              <a:t>les partenaires intervenant sur les sites (Gestionnaires de sites, Autorités étatiques, ONGs, Comité de sites et autres prestataires de </a:t>
            </a:r>
            <a:r>
              <a:rPr lang="fr-FR" dirty="0" smtClean="0">
                <a:latin typeface="Arial Narrow" pitchFamily="34" charset="0"/>
                <a:cs typeface="Arial" pitchFamily="34" charset="0"/>
              </a:rPr>
              <a:t>services)</a:t>
            </a:r>
            <a:endParaRPr lang="en-US" dirty="0" smtClean="0">
              <a:latin typeface="Arial Narrow" pitchFamily="34" charset="0"/>
              <a:cs typeface="Arial" pitchFamily="34" charset="0"/>
            </a:endParaRPr>
          </a:p>
          <a:p>
            <a:endParaRPr lang="fr-FR" dirty="0"/>
          </a:p>
        </p:txBody>
      </p:sp>
      <p:sp>
        <p:nvSpPr>
          <p:cNvPr id="3" name="Title 2"/>
          <p:cNvSpPr>
            <a:spLocks noGrp="1"/>
          </p:cNvSpPr>
          <p:nvPr>
            <p:ph type="title"/>
          </p:nvPr>
        </p:nvSpPr>
        <p:spPr/>
        <p:txBody>
          <a:bodyPr>
            <a:noAutofit/>
          </a:bodyPr>
          <a:lstStyle/>
          <a:p>
            <a:pPr algn="ctr"/>
            <a:r>
              <a:rPr lang="fr-FR" sz="4400" dirty="0" smtClean="0">
                <a:latin typeface="Arial Narrow" pitchFamily="34" charset="0"/>
                <a:cs typeface="Arial" pitchFamily="34" charset="0"/>
              </a:rPr>
              <a:t>Activités d'un </a:t>
            </a:r>
            <a:r>
              <a:rPr lang="fr-FR" sz="4400" dirty="0" smtClean="0">
                <a:latin typeface="Arial Narrow" pitchFamily="34" charset="0"/>
                <a:cs typeface="Arial" pitchFamily="34" charset="0"/>
              </a:rPr>
              <a:t>Coordinateur de </a:t>
            </a:r>
            <a:r>
              <a:rPr lang="fr-FR" sz="4400" dirty="0" smtClean="0">
                <a:latin typeface="Arial Narrow" pitchFamily="34" charset="0"/>
                <a:cs typeface="Arial" pitchFamily="34" charset="0"/>
              </a:rPr>
              <a:t>sites</a:t>
            </a:r>
            <a:endParaRPr lang="fr-FR" sz="4400" dirty="0">
              <a:latin typeface="Arial Narrow"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lgn="just">
              <a:buFont typeface="+mj-lt"/>
              <a:buAutoNum type="arabicPeriod"/>
            </a:pPr>
            <a:endParaRPr lang="fr-FR" dirty="0" smtClean="0">
              <a:latin typeface="Arial Narrow" pitchFamily="34" charset="0"/>
              <a:cs typeface="Arial" pitchFamily="34" charset="0"/>
            </a:endParaRPr>
          </a:p>
          <a:p>
            <a:pPr marL="624078" indent="-514350" algn="just">
              <a:buFont typeface="+mj-lt"/>
              <a:buAutoNum type="arabicPeriod" startAt="4"/>
            </a:pPr>
            <a:r>
              <a:rPr lang="fr-FR" dirty="0" smtClean="0">
                <a:latin typeface="Arial" pitchFamily="34" charset="0"/>
                <a:cs typeface="Arial" pitchFamily="34" charset="0"/>
              </a:rPr>
              <a:t>Conduire </a:t>
            </a:r>
            <a:r>
              <a:rPr lang="fr-FR" dirty="0" smtClean="0">
                <a:latin typeface="Arial" pitchFamily="34" charset="0"/>
                <a:cs typeface="Arial" pitchFamily="34" charset="0"/>
              </a:rPr>
              <a:t>des évaluations de besoins sur les sites</a:t>
            </a:r>
            <a:endParaRPr lang="en-US" dirty="0" smtClean="0">
              <a:latin typeface="Arial" pitchFamily="34" charset="0"/>
              <a:cs typeface="Arial" pitchFamily="34" charset="0"/>
            </a:endParaRPr>
          </a:p>
          <a:p>
            <a:pPr marL="624078" indent="-514350" algn="just">
              <a:buFont typeface="+mj-lt"/>
              <a:buAutoNum type="arabicPeriod"/>
            </a:pPr>
            <a:endParaRPr lang="fr-FR" dirty="0" smtClean="0">
              <a:latin typeface="Arial" pitchFamily="34" charset="0"/>
              <a:cs typeface="Arial" pitchFamily="34" charset="0"/>
            </a:endParaRPr>
          </a:p>
          <a:p>
            <a:pPr marL="624078" indent="-514350" algn="just">
              <a:buFont typeface="+mj-lt"/>
              <a:buAutoNum type="arabicPeriod" startAt="5"/>
            </a:pPr>
            <a:r>
              <a:rPr lang="fr-FR" dirty="0" smtClean="0">
                <a:latin typeface="Arial" pitchFamily="34" charset="0"/>
                <a:cs typeface="Arial" pitchFamily="34" charset="0"/>
              </a:rPr>
              <a:t>Développement </a:t>
            </a:r>
            <a:r>
              <a:rPr lang="fr-FR" dirty="0" smtClean="0">
                <a:latin typeface="Arial" pitchFamily="34" charset="0"/>
                <a:cs typeface="Arial" pitchFamily="34" charset="0"/>
              </a:rPr>
              <a:t>de stratégies pour le Cluster</a:t>
            </a:r>
            <a:endParaRPr lang="en-US" dirty="0" smtClean="0">
              <a:latin typeface="Arial" pitchFamily="34" charset="0"/>
              <a:cs typeface="Arial" pitchFamily="34" charset="0"/>
            </a:endParaRPr>
          </a:p>
          <a:p>
            <a:pPr marL="624078" indent="-514350" algn="just">
              <a:buFont typeface="+mj-lt"/>
              <a:buAutoNum type="arabicPeriod"/>
            </a:pPr>
            <a:endParaRPr lang="fr-FR" dirty="0" smtClean="0">
              <a:latin typeface="Arial" pitchFamily="34" charset="0"/>
              <a:cs typeface="Arial" pitchFamily="34" charset="0"/>
            </a:endParaRPr>
          </a:p>
          <a:p>
            <a:pPr marL="624078" indent="-514350" algn="just">
              <a:buFont typeface="+mj-lt"/>
              <a:buAutoNum type="arabicPeriod" startAt="6"/>
            </a:pPr>
            <a:r>
              <a:rPr lang="fr-FR" dirty="0" smtClean="0">
                <a:latin typeface="Arial" pitchFamily="34" charset="0"/>
                <a:cs typeface="Arial" pitchFamily="34" charset="0"/>
              </a:rPr>
              <a:t>Mise </a:t>
            </a:r>
            <a:r>
              <a:rPr lang="fr-FR" dirty="0" smtClean="0">
                <a:latin typeface="Arial" pitchFamily="34" charset="0"/>
                <a:cs typeface="Arial" pitchFamily="34" charset="0"/>
              </a:rPr>
              <a:t>en place concertée de solutions durables pour les IDPs</a:t>
            </a:r>
            <a:endParaRPr lang="en-US" dirty="0" smtClean="0">
              <a:latin typeface="Arial" pitchFamily="34" charset="0"/>
              <a:cs typeface="Arial" pitchFamily="34" charset="0"/>
            </a:endParaRPr>
          </a:p>
          <a:p>
            <a:endParaRPr lang="fr-FR" dirty="0"/>
          </a:p>
        </p:txBody>
      </p:sp>
      <p:sp>
        <p:nvSpPr>
          <p:cNvPr id="3" name="Title 2"/>
          <p:cNvSpPr>
            <a:spLocks noGrp="1"/>
          </p:cNvSpPr>
          <p:nvPr>
            <p:ph type="title"/>
          </p:nvPr>
        </p:nvSpPr>
        <p:spPr/>
        <p:txBody>
          <a:bodyPr>
            <a:noAutofit/>
          </a:bodyPr>
          <a:lstStyle/>
          <a:p>
            <a:pPr algn="ctr"/>
            <a:r>
              <a:rPr lang="fr-FR" sz="4000" dirty="0" smtClean="0">
                <a:latin typeface="Arial Narrow" pitchFamily="34" charset="0"/>
                <a:cs typeface="Arial" pitchFamily="34" charset="0"/>
              </a:rPr>
              <a:t>Activités d'un Coordinateur de </a:t>
            </a:r>
            <a:r>
              <a:rPr lang="fr-FR" sz="4000" dirty="0" smtClean="0">
                <a:latin typeface="Arial Narrow" pitchFamily="34" charset="0"/>
                <a:cs typeface="Arial" pitchFamily="34" charset="0"/>
              </a:rPr>
              <a:t>sites (suite)</a:t>
            </a:r>
            <a:endParaRPr lang="fr-FR" sz="4000" dirty="0">
              <a:latin typeface="Arial Narrow"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624078" lvl="0" indent="-514350" algn="just">
              <a:buFont typeface="+mj-lt"/>
              <a:buAutoNum type="arabicPeriod"/>
            </a:pPr>
            <a:endParaRPr lang="fr-FR" dirty="0" smtClean="0">
              <a:latin typeface="Arial" pitchFamily="34" charset="0"/>
              <a:cs typeface="Arial" pitchFamily="34" charset="0"/>
            </a:endParaRPr>
          </a:p>
          <a:p>
            <a:pPr marL="624078" lvl="0" indent="-514350" algn="just">
              <a:buFont typeface="+mj-lt"/>
              <a:buAutoNum type="arabicPeriod"/>
            </a:pPr>
            <a:r>
              <a:rPr lang="fr-FR" dirty="0" smtClean="0">
                <a:latin typeface="Arial Narrow" pitchFamily="34" charset="0"/>
                <a:cs typeface="Arial" pitchFamily="34" charset="0"/>
              </a:rPr>
              <a:t>Coordonner </a:t>
            </a:r>
            <a:r>
              <a:rPr lang="fr-FR" dirty="0" smtClean="0">
                <a:latin typeface="Arial Narrow" pitchFamily="34" charset="0"/>
                <a:cs typeface="Arial" pitchFamily="34" charset="0"/>
              </a:rPr>
              <a:t>les services fournis par les acteurs au sein du site (mécanismes de coordination intra-site à mettre en place : réunion, partage d’infos, etc</a:t>
            </a:r>
            <a:r>
              <a:rPr lang="fr-FR" dirty="0" smtClean="0">
                <a:latin typeface="Arial Narrow" pitchFamily="34" charset="0"/>
                <a:cs typeface="Arial" pitchFamily="34" charset="0"/>
              </a:rPr>
              <a:t>.)</a:t>
            </a:r>
            <a:endParaRPr lang="en-US" dirty="0" smtClean="0">
              <a:latin typeface="Arial Narrow" pitchFamily="34" charset="0"/>
              <a:cs typeface="Arial" pitchFamily="34" charset="0"/>
            </a:endParaRPr>
          </a:p>
          <a:p>
            <a:pPr marL="624078" lvl="0" indent="-514350" algn="just">
              <a:buFont typeface="+mj-lt"/>
              <a:buAutoNum type="arabicPeriod"/>
            </a:pPr>
            <a:endParaRPr lang="fr-FR" dirty="0" smtClean="0">
              <a:latin typeface="Arial Narrow" pitchFamily="34" charset="0"/>
              <a:cs typeface="Arial" pitchFamily="34" charset="0"/>
            </a:endParaRPr>
          </a:p>
          <a:p>
            <a:pPr marL="624078" lvl="0" indent="-514350" algn="just">
              <a:buFont typeface="+mj-lt"/>
              <a:buAutoNum type="arabicPeriod"/>
            </a:pPr>
            <a:r>
              <a:rPr lang="fr-FR" dirty="0" smtClean="0">
                <a:latin typeface="Arial Narrow" pitchFamily="34" charset="0"/>
                <a:cs typeface="Arial" pitchFamily="34" charset="0"/>
              </a:rPr>
              <a:t>Collecte </a:t>
            </a:r>
            <a:r>
              <a:rPr lang="fr-FR" dirty="0" smtClean="0">
                <a:latin typeface="Arial Narrow" pitchFamily="34" charset="0"/>
                <a:cs typeface="Arial" pitchFamily="34" charset="0"/>
              </a:rPr>
              <a:t>de données biographiques et mise à jour continue sur la population du </a:t>
            </a:r>
            <a:r>
              <a:rPr lang="fr-FR" dirty="0" smtClean="0">
                <a:latin typeface="Arial Narrow" pitchFamily="34" charset="0"/>
                <a:cs typeface="Arial" pitchFamily="34" charset="0"/>
              </a:rPr>
              <a:t>site</a:t>
            </a:r>
            <a:endParaRPr lang="en-US" dirty="0" smtClean="0">
              <a:latin typeface="Arial Narrow" pitchFamily="34" charset="0"/>
              <a:cs typeface="Arial" pitchFamily="34" charset="0"/>
            </a:endParaRPr>
          </a:p>
          <a:p>
            <a:pPr marL="624078" lvl="0" indent="-514350" algn="just">
              <a:buFont typeface="+mj-lt"/>
              <a:buAutoNum type="arabicPeriod"/>
            </a:pPr>
            <a:endParaRPr lang="fr-FR" dirty="0" smtClean="0">
              <a:latin typeface="Arial Narrow" pitchFamily="34" charset="0"/>
              <a:cs typeface="Arial" pitchFamily="34" charset="0"/>
            </a:endParaRPr>
          </a:p>
          <a:p>
            <a:pPr marL="624078" lvl="0" indent="-514350" algn="just">
              <a:buFont typeface="+mj-lt"/>
              <a:buAutoNum type="arabicPeriod"/>
            </a:pPr>
            <a:r>
              <a:rPr lang="fr-FR" dirty="0" smtClean="0">
                <a:latin typeface="Arial Narrow" pitchFamily="34" charset="0"/>
                <a:cs typeface="Arial" pitchFamily="34" charset="0"/>
              </a:rPr>
              <a:t>Conduire </a:t>
            </a:r>
            <a:r>
              <a:rPr lang="fr-FR" dirty="0" smtClean="0">
                <a:latin typeface="Arial Narrow" pitchFamily="34" charset="0"/>
                <a:cs typeface="Arial" pitchFamily="34" charset="0"/>
              </a:rPr>
              <a:t>des évaluations de besoins en CCCM de concert avec le Cluster et autre partenaires </a:t>
            </a:r>
            <a:r>
              <a:rPr lang="fr-FR" dirty="0" smtClean="0">
                <a:latin typeface="Arial Narrow" pitchFamily="34" charset="0"/>
                <a:cs typeface="Arial" pitchFamily="34" charset="0"/>
              </a:rPr>
              <a:t>humanitaires</a:t>
            </a:r>
            <a:endParaRPr lang="en-US" dirty="0" smtClean="0">
              <a:latin typeface="Arial Narrow" pitchFamily="34" charset="0"/>
              <a:cs typeface="Arial" pitchFamily="34" charset="0"/>
            </a:endParaRPr>
          </a:p>
          <a:p>
            <a:pPr marL="624078" lvl="0" indent="-514350">
              <a:buFont typeface="+mj-lt"/>
              <a:buAutoNum type="arabicPeriod"/>
            </a:pPr>
            <a:endParaRPr lang="fr-FR" dirty="0" smtClean="0"/>
          </a:p>
          <a:p>
            <a:endParaRPr lang="fr-FR" dirty="0"/>
          </a:p>
        </p:txBody>
      </p:sp>
      <p:sp>
        <p:nvSpPr>
          <p:cNvPr id="3" name="Title 2"/>
          <p:cNvSpPr>
            <a:spLocks noGrp="1"/>
          </p:cNvSpPr>
          <p:nvPr>
            <p:ph type="title"/>
          </p:nvPr>
        </p:nvSpPr>
        <p:spPr/>
        <p:txBody>
          <a:bodyPr>
            <a:normAutofit/>
          </a:bodyPr>
          <a:lstStyle/>
          <a:p>
            <a:pPr algn="ctr"/>
            <a:r>
              <a:rPr lang="fr-FR" sz="4400" dirty="0" smtClean="0">
                <a:latin typeface="Arial Narrow" pitchFamily="34" charset="0"/>
                <a:cs typeface="Arial" pitchFamily="34" charset="0"/>
              </a:rPr>
              <a:t>Activités d'un </a:t>
            </a:r>
            <a:r>
              <a:rPr lang="fr-FR" sz="4400" dirty="0" smtClean="0">
                <a:latin typeface="Arial Narrow" pitchFamily="34" charset="0"/>
                <a:cs typeface="Arial" pitchFamily="34" charset="0"/>
              </a:rPr>
              <a:t>Gestionnaire </a:t>
            </a:r>
            <a:r>
              <a:rPr lang="fr-FR" sz="4400" dirty="0" smtClean="0">
                <a:latin typeface="Arial Narrow" pitchFamily="34" charset="0"/>
                <a:cs typeface="Arial" pitchFamily="34" charset="0"/>
              </a:rPr>
              <a:t>de sites</a:t>
            </a:r>
            <a:endParaRPr lang="fr-FR" sz="4400" dirty="0">
              <a:latin typeface="Arial Narrow"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marL="624078" lvl="0" indent="-514350" algn="just">
              <a:buFont typeface="+mj-lt"/>
              <a:buAutoNum type="arabicPeriod" startAt="4"/>
            </a:pPr>
            <a:endParaRPr lang="fr-FR" dirty="0" smtClean="0">
              <a:latin typeface="Arial Narrow" pitchFamily="34" charset="0"/>
              <a:cs typeface="Arial" pitchFamily="34" charset="0"/>
            </a:endParaRPr>
          </a:p>
          <a:p>
            <a:pPr marL="624078" lvl="0" indent="-514350" algn="just">
              <a:buFont typeface="+mj-lt"/>
              <a:buAutoNum type="arabicPeriod" startAt="4"/>
            </a:pPr>
            <a:r>
              <a:rPr lang="fr-FR" sz="3800" dirty="0" smtClean="0">
                <a:latin typeface="Arial Narrow" pitchFamily="34" charset="0"/>
                <a:cs typeface="Arial" pitchFamily="34" charset="0"/>
              </a:rPr>
              <a:t>Assurer </a:t>
            </a:r>
            <a:r>
              <a:rPr lang="fr-FR" sz="3800" dirty="0" smtClean="0">
                <a:latin typeface="Arial Narrow" pitchFamily="34" charset="0"/>
                <a:cs typeface="Arial" pitchFamily="34" charset="0"/>
              </a:rPr>
              <a:t>la participation communautaire (en supportant la mise en place ou le renforcement de Comités de sites : comité central, comités sectoriels, etc</a:t>
            </a:r>
            <a:r>
              <a:rPr lang="fr-FR" sz="3800" dirty="0" smtClean="0">
                <a:latin typeface="Arial Narrow" pitchFamily="34" charset="0"/>
                <a:cs typeface="Arial" pitchFamily="34" charset="0"/>
              </a:rPr>
              <a:t>.)</a:t>
            </a:r>
            <a:endParaRPr lang="en-US" sz="3800" dirty="0" smtClean="0">
              <a:latin typeface="Arial Narrow" pitchFamily="34" charset="0"/>
              <a:cs typeface="Arial" pitchFamily="34" charset="0"/>
            </a:endParaRPr>
          </a:p>
          <a:p>
            <a:pPr marL="624078" lvl="0" indent="-514350" algn="just">
              <a:buFont typeface="+mj-lt"/>
              <a:buAutoNum type="arabicPeriod" startAt="4"/>
            </a:pPr>
            <a:endParaRPr lang="fr-FR" sz="3800" dirty="0" smtClean="0">
              <a:latin typeface="Arial Narrow" pitchFamily="34" charset="0"/>
              <a:cs typeface="Arial" pitchFamily="34" charset="0"/>
            </a:endParaRPr>
          </a:p>
          <a:p>
            <a:pPr marL="624078" lvl="0" indent="-514350" algn="just">
              <a:buFont typeface="+mj-lt"/>
              <a:buAutoNum type="arabicPeriod" startAt="4"/>
            </a:pPr>
            <a:r>
              <a:rPr lang="fr-FR" sz="3800" dirty="0" smtClean="0">
                <a:latin typeface="Arial Narrow" pitchFamily="34" charset="0"/>
                <a:cs typeface="Arial" pitchFamily="34" charset="0"/>
              </a:rPr>
              <a:t>Assurer </a:t>
            </a:r>
            <a:r>
              <a:rPr lang="fr-FR" sz="3800" dirty="0" smtClean="0">
                <a:latin typeface="Arial Narrow" pitchFamily="34" charset="0"/>
                <a:cs typeface="Arial" pitchFamily="34" charset="0"/>
              </a:rPr>
              <a:t>la </a:t>
            </a:r>
            <a:r>
              <a:rPr lang="fr-FR" sz="3800" b="1" i="1" dirty="0" smtClean="0">
                <a:latin typeface="Arial Narrow" pitchFamily="34" charset="0"/>
                <a:cs typeface="Arial" pitchFamily="34" charset="0"/>
              </a:rPr>
              <a:t>maintenance</a:t>
            </a:r>
            <a:r>
              <a:rPr lang="fr-FR" sz="3800" dirty="0" smtClean="0">
                <a:latin typeface="Arial Narrow" pitchFamily="34" charset="0"/>
                <a:cs typeface="Arial" pitchFamily="34" charset="0"/>
              </a:rPr>
              <a:t> des infrastructures sites (faire remonter les infos relatives à la situation des infrastructures (sanitaires, éducatives, eau, livelihood, etc</a:t>
            </a:r>
            <a:r>
              <a:rPr lang="fr-FR" sz="3800" dirty="0" smtClean="0">
                <a:latin typeface="Arial Narrow" pitchFamily="34" charset="0"/>
                <a:cs typeface="Arial" pitchFamily="34" charset="0"/>
              </a:rPr>
              <a:t>.)</a:t>
            </a:r>
            <a:endParaRPr lang="en-US" sz="3800" dirty="0" smtClean="0">
              <a:latin typeface="Arial Narrow" pitchFamily="34" charset="0"/>
              <a:cs typeface="Arial" pitchFamily="34" charset="0"/>
            </a:endParaRPr>
          </a:p>
          <a:p>
            <a:pPr marL="624078" lvl="0" indent="-514350" algn="just">
              <a:buFont typeface="+mj-lt"/>
              <a:buAutoNum type="arabicPeriod" startAt="4"/>
            </a:pPr>
            <a:endParaRPr lang="fr-FR" sz="3800" dirty="0" smtClean="0">
              <a:latin typeface="Arial Narrow" pitchFamily="34" charset="0"/>
              <a:cs typeface="Arial" pitchFamily="34" charset="0"/>
            </a:endParaRPr>
          </a:p>
          <a:p>
            <a:pPr marL="624078" lvl="0" indent="-514350" algn="just">
              <a:buFont typeface="+mj-lt"/>
              <a:buAutoNum type="arabicPeriod" startAt="4"/>
            </a:pPr>
            <a:r>
              <a:rPr lang="fr-FR" sz="3800" dirty="0" smtClean="0">
                <a:latin typeface="Arial Narrow" pitchFamily="34" charset="0"/>
                <a:cs typeface="Arial" pitchFamily="34" charset="0"/>
              </a:rPr>
              <a:t>Elaboration </a:t>
            </a:r>
            <a:r>
              <a:rPr lang="fr-FR" sz="3800" dirty="0" smtClean="0">
                <a:latin typeface="Arial Narrow" pitchFamily="34" charset="0"/>
                <a:cs typeface="Arial" pitchFamily="34" charset="0"/>
              </a:rPr>
              <a:t>de stratégies de fermeture de site vers des solutions durables de concert avec les autorités locales et en lien à la stratégie nationale de fermeture de sites. </a:t>
            </a:r>
            <a:endParaRPr lang="en-US" sz="3800" dirty="0" smtClean="0">
              <a:latin typeface="Arial Narrow" pitchFamily="34" charset="0"/>
              <a:cs typeface="Arial" pitchFamily="34" charset="0"/>
            </a:endParaRPr>
          </a:p>
          <a:p>
            <a:pPr marL="624078" lvl="0" indent="-514350" algn="just">
              <a:buFont typeface="+mj-lt"/>
              <a:buAutoNum type="arabicPeriod" startAt="4"/>
            </a:pPr>
            <a:endParaRPr lang="fr-FR" sz="3800" dirty="0" smtClean="0">
              <a:latin typeface="Arial Narrow" pitchFamily="34" charset="0"/>
              <a:cs typeface="Arial" pitchFamily="34" charset="0"/>
            </a:endParaRPr>
          </a:p>
          <a:p>
            <a:pPr marL="624078" lvl="0" indent="-514350" algn="just">
              <a:buFont typeface="+mj-lt"/>
              <a:buAutoNum type="arabicPeriod" startAt="4"/>
            </a:pPr>
            <a:r>
              <a:rPr lang="fr-FR" sz="3800" dirty="0" smtClean="0">
                <a:latin typeface="Arial Narrow" pitchFamily="34" charset="0"/>
                <a:cs typeface="Arial" pitchFamily="34" charset="0"/>
              </a:rPr>
              <a:t>Informer </a:t>
            </a:r>
            <a:r>
              <a:rPr lang="fr-FR" sz="3800" dirty="0" smtClean="0">
                <a:latin typeface="Arial Narrow" pitchFamily="34" charset="0"/>
                <a:cs typeface="Arial" pitchFamily="34" charset="0"/>
              </a:rPr>
              <a:t>les populations des sites de toutes activités à réaliser sur le site.  </a:t>
            </a:r>
            <a:endParaRPr lang="en-US" sz="3800" dirty="0" smtClean="0">
              <a:latin typeface="Arial Narrow" pitchFamily="34" charset="0"/>
              <a:cs typeface="Arial" pitchFamily="34" charset="0"/>
            </a:endParaRPr>
          </a:p>
          <a:p>
            <a:pPr algn="just">
              <a:buNone/>
            </a:pPr>
            <a:r>
              <a:rPr lang="fr-FR" sz="3800" dirty="0" smtClean="0">
                <a:latin typeface="Arial" pitchFamily="34" charset="0"/>
                <a:cs typeface="Arial" pitchFamily="34" charset="0"/>
              </a:rPr>
              <a:t> </a:t>
            </a:r>
            <a:endParaRPr lang="en-US" sz="3800" dirty="0" smtClean="0">
              <a:latin typeface="Arial" pitchFamily="34" charset="0"/>
              <a:cs typeface="Arial" pitchFamily="34" charset="0"/>
            </a:endParaRPr>
          </a:p>
          <a:p>
            <a:endParaRPr lang="fr-FR" sz="3800" dirty="0"/>
          </a:p>
        </p:txBody>
      </p:sp>
      <p:sp>
        <p:nvSpPr>
          <p:cNvPr id="3" name="Title 2"/>
          <p:cNvSpPr>
            <a:spLocks noGrp="1"/>
          </p:cNvSpPr>
          <p:nvPr>
            <p:ph type="title"/>
          </p:nvPr>
        </p:nvSpPr>
        <p:spPr/>
        <p:txBody>
          <a:bodyPr>
            <a:noAutofit/>
          </a:bodyPr>
          <a:lstStyle/>
          <a:p>
            <a:pPr algn="ctr"/>
            <a:r>
              <a:rPr lang="fr-FR" sz="4000" dirty="0" smtClean="0">
                <a:latin typeface="Arial Narrow" pitchFamily="34" charset="0"/>
                <a:cs typeface="Arial" pitchFamily="34" charset="0"/>
              </a:rPr>
              <a:t>Activités d'un Gestionnaire de </a:t>
            </a:r>
            <a:r>
              <a:rPr lang="fr-FR" sz="4000" dirty="0" smtClean="0">
                <a:latin typeface="Arial Narrow" pitchFamily="34" charset="0"/>
                <a:cs typeface="Arial" pitchFamily="34" charset="0"/>
              </a:rPr>
              <a:t>sites (suite)</a:t>
            </a:r>
            <a:endParaRPr lang="fr-FR" sz="4000" dirty="0">
              <a:latin typeface="Arial Narrow"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2590800"/>
            <a:ext cx="6934200" cy="1446550"/>
          </a:xfrm>
          <a:prstGeom prst="rect">
            <a:avLst/>
          </a:prstGeom>
        </p:spPr>
        <p:txBody>
          <a:bodyPr wrap="square">
            <a:spAutoFit/>
          </a:bodyPr>
          <a:lstStyle/>
          <a:p>
            <a:pPr algn="ctr"/>
            <a:r>
              <a:rPr lang="fr-FR" sz="4400" b="1" dirty="0" smtClean="0">
                <a:latin typeface="Arial Narrow" pitchFamily="34" charset="0"/>
                <a:cs typeface="Arial" pitchFamily="34" charset="0"/>
              </a:rPr>
              <a:t>DES QUESTIONS?</a:t>
            </a:r>
          </a:p>
          <a:p>
            <a:pPr algn="ctr"/>
            <a:r>
              <a:rPr lang="fr-FR" sz="4400" b="1" dirty="0" smtClean="0">
                <a:latin typeface="Arial Narrow" pitchFamily="34" charset="0"/>
                <a:cs typeface="Arial" pitchFamily="34" charset="0"/>
              </a:rPr>
              <a:t>MERCI …!</a:t>
            </a:r>
            <a:endParaRPr lang="fr-FR" sz="4400" b="1" dirty="0">
              <a:latin typeface="Arial Narrow"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381000" y="1981200"/>
            <a:ext cx="8229600" cy="3976688"/>
          </a:xfrm>
        </p:spPr>
        <p:txBody>
          <a:bodyPr>
            <a:normAutofit/>
          </a:bodyPr>
          <a:lstStyle/>
          <a:p>
            <a:pPr algn="just" eaLnBrk="1" hangingPunct="1">
              <a:spcAft>
                <a:spcPts val="1200"/>
              </a:spcAft>
              <a:buSzPct val="100000"/>
            </a:pPr>
            <a:endParaRPr lang="fr-FR" sz="2800" dirty="0" smtClean="0">
              <a:latin typeface="Arial Narrow" pitchFamily="34" charset="0"/>
            </a:endParaRPr>
          </a:p>
          <a:p>
            <a:pPr algn="just" eaLnBrk="1" hangingPunct="1">
              <a:spcAft>
                <a:spcPts val="1200"/>
              </a:spcAft>
              <a:buSzPct val="100000"/>
              <a:buFont typeface="Wingdings" pitchFamily="2" charset="2"/>
              <a:buChar char="§"/>
            </a:pPr>
            <a:r>
              <a:rPr lang="fr-FR" sz="2800" dirty="0" smtClean="0">
                <a:latin typeface="Arial Narrow" pitchFamily="34" charset="0"/>
              </a:rPr>
              <a:t>Améliorer </a:t>
            </a:r>
            <a:r>
              <a:rPr lang="fr-FR" sz="2800" dirty="0" smtClean="0">
                <a:latin typeface="Arial Narrow" pitchFamily="34" charset="0"/>
              </a:rPr>
              <a:t>les conditions de vie lors du déplacement </a:t>
            </a:r>
          </a:p>
          <a:p>
            <a:pPr algn="just" eaLnBrk="1" hangingPunct="1">
              <a:spcAft>
                <a:spcPts val="1200"/>
              </a:spcAft>
              <a:buSzPct val="100000"/>
              <a:buFont typeface="Wingdings" pitchFamily="2" charset="2"/>
              <a:buChar char="§"/>
            </a:pPr>
            <a:r>
              <a:rPr lang="fr-FR" sz="2800" dirty="0" smtClean="0">
                <a:latin typeface="Arial Narrow" pitchFamily="34" charset="0"/>
              </a:rPr>
              <a:t>Chercher des solutions durables pour mettre fin à la vie dans les camps, organiser la fermeture et le démantèlement progressif des camps </a:t>
            </a:r>
          </a:p>
          <a:p>
            <a:pPr algn="just" eaLnBrk="1" hangingPunct="1">
              <a:spcAft>
                <a:spcPts val="1200"/>
              </a:spcAft>
              <a:buSzPct val="100000"/>
              <a:buFont typeface="Wingdings" pitchFamily="2" charset="2"/>
              <a:buChar char="§"/>
            </a:pPr>
            <a:r>
              <a:rPr lang="fr-FR" sz="2800" dirty="0" smtClean="0">
                <a:latin typeface="Arial Narrow" pitchFamily="34" charset="0"/>
              </a:rPr>
              <a:t>Garantir l’accès aux camps et la prestation des services </a:t>
            </a:r>
          </a:p>
          <a:p>
            <a:pPr algn="just" eaLnBrk="1" hangingPunct="1">
              <a:spcAft>
                <a:spcPts val="1200"/>
              </a:spcAft>
              <a:buSzPct val="100000"/>
              <a:buFont typeface="Wingdings" pitchFamily="2" charset="2"/>
              <a:buChar char="§"/>
            </a:pPr>
            <a:r>
              <a:rPr lang="en-US" sz="2800" dirty="0" err="1" smtClean="0">
                <a:latin typeface="Arial Narrow" pitchFamily="34" charset="0"/>
              </a:rPr>
              <a:t>Apporter</a:t>
            </a:r>
            <a:r>
              <a:rPr lang="en-US" sz="2800" dirty="0" smtClean="0">
                <a:latin typeface="Arial Narrow" pitchFamily="34" charset="0"/>
              </a:rPr>
              <a:t> aide et protection aux IDP </a:t>
            </a:r>
            <a:r>
              <a:rPr lang="en-US" sz="2800" dirty="0" err="1" smtClean="0">
                <a:latin typeface="Arial Narrow" pitchFamily="34" charset="0"/>
              </a:rPr>
              <a:t>dans</a:t>
            </a:r>
            <a:r>
              <a:rPr lang="en-US" sz="2800" dirty="0" smtClean="0">
                <a:latin typeface="Arial Narrow" pitchFamily="34" charset="0"/>
              </a:rPr>
              <a:t> les camps</a:t>
            </a:r>
          </a:p>
        </p:txBody>
      </p:sp>
      <p:sp>
        <p:nvSpPr>
          <p:cNvPr id="2" name="Title 1"/>
          <p:cNvSpPr>
            <a:spLocks noGrp="1"/>
          </p:cNvSpPr>
          <p:nvPr>
            <p:ph type="title"/>
          </p:nvPr>
        </p:nvSpPr>
        <p:spPr>
          <a:xfrm>
            <a:off x="609600" y="533400"/>
            <a:ext cx="8153400" cy="990600"/>
          </a:xfrm>
        </p:spPr>
        <p:txBody>
          <a:bodyPr>
            <a:noAutofit/>
          </a:bodyPr>
          <a:lstStyle/>
          <a:p>
            <a:pPr algn="ctr" eaLnBrk="1" hangingPunct="1"/>
            <a:r>
              <a:rPr lang="en-US" sz="4000" dirty="0" err="1" smtClean="0">
                <a:latin typeface="Arial Narrow" pitchFamily="34" charset="0"/>
              </a:rPr>
              <a:t>Objectifs</a:t>
            </a:r>
            <a:r>
              <a:rPr lang="en-US" sz="4000" dirty="0" smtClean="0">
                <a:latin typeface="Arial Narrow" pitchFamily="34" charset="0"/>
              </a:rPr>
              <a:t> du module </a:t>
            </a:r>
            <a:br>
              <a:rPr lang="en-US" sz="4000" dirty="0" smtClean="0">
                <a:latin typeface="Arial Narrow" pitchFamily="34" charset="0"/>
              </a:rPr>
            </a:br>
            <a:r>
              <a:rPr lang="en-US" sz="4000" dirty="0" smtClean="0">
                <a:latin typeface="Arial Narrow" pitchFamily="34" charset="0"/>
              </a:rPr>
              <a:t>CCCM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775" y="1600200"/>
            <a:ext cx="8153400" cy="4852988"/>
          </a:xfrm>
        </p:spPr>
        <p:txBody>
          <a:bodyPr>
            <a:normAutofit fontScale="92500" lnSpcReduction="10000"/>
          </a:bodyPr>
          <a:lstStyle/>
          <a:p>
            <a:pPr marL="452438" lvl="1" indent="-452438" algn="just" eaLnBrk="1" hangingPunct="1">
              <a:lnSpc>
                <a:spcPct val="73000"/>
              </a:lnSpc>
              <a:spcBef>
                <a:spcPts val="600"/>
              </a:spcBef>
              <a:buClr>
                <a:schemeClr val="tx1"/>
              </a:buClr>
              <a:buSzPct val="75000"/>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kumimoji="1" lang="en-GB" altLang="ko-KR" sz="2400" b="1" dirty="0" smtClean="0">
                <a:solidFill>
                  <a:srgbClr val="000000"/>
                </a:solidFill>
                <a:latin typeface="Arial Narrow" pitchFamily="34" charset="0"/>
                <a:ea typeface="Gulim" pitchFamily="34" charset="-127"/>
              </a:rPr>
              <a:t>Global</a:t>
            </a:r>
          </a:p>
          <a:p>
            <a:pPr marL="452438" lvl="1" indent="-452438" algn="just" eaLnBrk="1" hangingPunct="1">
              <a:lnSpc>
                <a:spcPct val="73000"/>
              </a:lnSpc>
              <a:spcBef>
                <a:spcPts val="700"/>
              </a:spcBef>
              <a:spcAft>
                <a:spcPts val="1200"/>
              </a:spcAft>
              <a:buClr>
                <a:schemeClr val="accent2"/>
              </a:buClr>
              <a:buSzPct val="10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ko-KR" sz="2400" dirty="0" err="1" smtClean="0">
                <a:latin typeface="Arial Narrow" pitchFamily="34" charset="0"/>
              </a:rPr>
              <a:t>Définition</a:t>
            </a:r>
            <a:r>
              <a:rPr lang="en-GB" altLang="ko-KR" sz="2400" dirty="0" smtClean="0">
                <a:latin typeface="Arial Narrow" pitchFamily="34" charset="0"/>
              </a:rPr>
              <a:t> de standards/</a:t>
            </a:r>
            <a:r>
              <a:rPr lang="en-GB" altLang="ko-KR" sz="2400" dirty="0" err="1" smtClean="0">
                <a:latin typeface="Arial Narrow" pitchFamily="34" charset="0"/>
              </a:rPr>
              <a:t>politiques</a:t>
            </a:r>
            <a:endParaRPr lang="en-GB" altLang="ko-KR" sz="2400" dirty="0" smtClean="0">
              <a:latin typeface="Arial Narrow" pitchFamily="34" charset="0"/>
            </a:endParaRPr>
          </a:p>
          <a:p>
            <a:pPr marL="452438" lvl="1" indent="-452438" algn="just" eaLnBrk="1" hangingPunct="1">
              <a:lnSpc>
                <a:spcPct val="73000"/>
              </a:lnSpc>
              <a:spcBef>
                <a:spcPts val="700"/>
              </a:spcBef>
              <a:spcAft>
                <a:spcPts val="1200"/>
              </a:spcAft>
              <a:buClr>
                <a:schemeClr val="accent2"/>
              </a:buClr>
              <a:buSzPct val="10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ko-KR" sz="2400" dirty="0" err="1" smtClean="0">
                <a:latin typeface="Arial Narrow" pitchFamily="34" charset="0"/>
              </a:rPr>
              <a:t>Mise</a:t>
            </a:r>
            <a:r>
              <a:rPr lang="en-GB" altLang="ko-KR" sz="2400" dirty="0" smtClean="0">
                <a:latin typeface="Arial Narrow" pitchFamily="34" charset="0"/>
              </a:rPr>
              <a:t> en place </a:t>
            </a:r>
            <a:r>
              <a:rPr lang="en-GB" altLang="ko-KR" sz="2400" dirty="0" err="1" smtClean="0">
                <a:latin typeface="Arial Narrow" pitchFamily="34" charset="0"/>
              </a:rPr>
              <a:t>d’une</a:t>
            </a:r>
            <a:r>
              <a:rPr lang="en-GB" altLang="ko-KR" sz="2400" dirty="0" smtClean="0">
                <a:latin typeface="Arial Narrow" pitchFamily="34" charset="0"/>
              </a:rPr>
              <a:t> </a:t>
            </a:r>
            <a:r>
              <a:rPr lang="en-GB" altLang="ko-KR" sz="2400" dirty="0" err="1" smtClean="0">
                <a:latin typeface="Arial Narrow" pitchFamily="34" charset="0"/>
              </a:rPr>
              <a:t>capacité</a:t>
            </a:r>
            <a:r>
              <a:rPr lang="en-GB" altLang="ko-KR" sz="2400" dirty="0" smtClean="0">
                <a:latin typeface="Arial Narrow" pitchFamily="34" charset="0"/>
              </a:rPr>
              <a:t> </a:t>
            </a:r>
            <a:r>
              <a:rPr lang="en-GB" altLang="ko-KR" sz="2400" dirty="0" err="1" smtClean="0">
                <a:latin typeface="Arial Narrow" pitchFamily="34" charset="0"/>
              </a:rPr>
              <a:t>d’intervention</a:t>
            </a:r>
            <a:endParaRPr lang="en-GB" altLang="ko-KR" sz="2400" dirty="0" smtClean="0">
              <a:latin typeface="Arial Narrow" pitchFamily="34" charset="0"/>
            </a:endParaRPr>
          </a:p>
          <a:p>
            <a:pPr marL="452438" lvl="1" indent="-452438" algn="just" eaLnBrk="1" hangingPunct="1">
              <a:lnSpc>
                <a:spcPct val="73000"/>
              </a:lnSpc>
              <a:spcBef>
                <a:spcPts val="700"/>
              </a:spcBef>
              <a:spcAft>
                <a:spcPts val="1200"/>
              </a:spcAft>
              <a:buClr>
                <a:schemeClr val="accent2"/>
              </a:buClr>
              <a:buSzPct val="10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ko-KR" sz="2400" dirty="0" err="1" smtClean="0">
                <a:latin typeface="Arial Narrow" pitchFamily="34" charset="0"/>
              </a:rPr>
              <a:t>Appui</a:t>
            </a:r>
            <a:r>
              <a:rPr lang="en-GB" altLang="ko-KR" sz="2400" dirty="0" smtClean="0">
                <a:latin typeface="Arial Narrow" pitchFamily="34" charset="0"/>
              </a:rPr>
              <a:t> </a:t>
            </a:r>
            <a:r>
              <a:rPr lang="en-GB" altLang="ko-KR" sz="2400" dirty="0" err="1" smtClean="0">
                <a:latin typeface="Arial Narrow" pitchFamily="34" charset="0"/>
              </a:rPr>
              <a:t>opérationnel</a:t>
            </a:r>
            <a:endParaRPr lang="en-GB" altLang="ko-KR" sz="2400" dirty="0" smtClean="0">
              <a:latin typeface="Arial Narrow" pitchFamily="34" charset="0"/>
            </a:endParaRPr>
          </a:p>
          <a:p>
            <a:pPr marL="452438" lvl="1" indent="-452438" algn="just" eaLnBrk="1" hangingPunct="1">
              <a:lnSpc>
                <a:spcPct val="73000"/>
              </a:lnSpc>
              <a:spcBef>
                <a:spcPts val="600"/>
              </a:spcBef>
              <a:buClr>
                <a:schemeClr val="tx1"/>
              </a:buClr>
              <a:buSzPct val="75000"/>
              <a:buFont typeface="Wingdings 2" pitchFamily="18"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kumimoji="1" lang="en-GB" altLang="ko-KR" sz="2400" dirty="0" smtClean="0">
              <a:solidFill>
                <a:srgbClr val="000000"/>
              </a:solidFill>
              <a:latin typeface="Arial Narrow" pitchFamily="34" charset="0"/>
              <a:ea typeface="Gulim" pitchFamily="34" charset="-127"/>
            </a:endParaRPr>
          </a:p>
          <a:p>
            <a:pPr marL="339725" indent="-339725" algn="just" eaLnBrk="1" hangingPunct="1">
              <a:lnSpc>
                <a:spcPct val="73000"/>
              </a:lnSpc>
              <a:spcBef>
                <a:spcPts val="600"/>
              </a:spcBef>
              <a:buClr>
                <a:schemeClr val="tx1"/>
              </a:buClr>
              <a:buSzPct val="75000"/>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kumimoji="1" lang="en-GB" altLang="ko-KR" sz="2400" b="1" dirty="0" smtClean="0">
                <a:solidFill>
                  <a:srgbClr val="000000"/>
                </a:solidFill>
                <a:latin typeface="Arial Narrow" pitchFamily="34" charset="0"/>
                <a:ea typeface="Gulim" pitchFamily="34" charset="-127"/>
              </a:rPr>
              <a:t>National</a:t>
            </a:r>
          </a:p>
          <a:p>
            <a:pPr marL="452438" lvl="1" indent="-452438" algn="just" eaLnBrk="1" hangingPunct="1">
              <a:lnSpc>
                <a:spcPct val="73000"/>
              </a:lnSpc>
              <a:spcBef>
                <a:spcPts val="700"/>
              </a:spcBef>
              <a:spcAft>
                <a:spcPts val="1200"/>
              </a:spcAft>
              <a:buClr>
                <a:schemeClr val="accent2"/>
              </a:buClr>
              <a:buSzPct val="10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ko-KR" sz="2400" dirty="0" err="1" smtClean="0">
                <a:latin typeface="Arial Narrow" pitchFamily="34" charset="0"/>
              </a:rPr>
              <a:t>Soutien</a:t>
            </a:r>
            <a:r>
              <a:rPr lang="en-GB" altLang="ko-KR" sz="2400" dirty="0" smtClean="0">
                <a:latin typeface="Arial Narrow" pitchFamily="34" charset="0"/>
              </a:rPr>
              <a:t>/</a:t>
            </a:r>
            <a:r>
              <a:rPr lang="en-GB" altLang="ko-KR" sz="2400" dirty="0" err="1" smtClean="0">
                <a:latin typeface="Arial Narrow" pitchFamily="34" charset="0"/>
              </a:rPr>
              <a:t>élaboration</a:t>
            </a:r>
            <a:r>
              <a:rPr lang="en-GB" altLang="ko-KR" sz="2400" dirty="0" smtClean="0">
                <a:latin typeface="Arial Narrow" pitchFamily="34" charset="0"/>
              </a:rPr>
              <a:t> de </a:t>
            </a:r>
            <a:r>
              <a:rPr lang="en-GB" altLang="ko-KR" sz="2400" dirty="0" err="1" smtClean="0">
                <a:latin typeface="Arial Narrow" pitchFamily="34" charset="0"/>
              </a:rPr>
              <a:t>stratégies</a:t>
            </a:r>
            <a:r>
              <a:rPr lang="en-GB" altLang="ko-KR" sz="2400" dirty="0" smtClean="0">
                <a:latin typeface="Arial Narrow" pitchFamily="34" charset="0"/>
              </a:rPr>
              <a:t> </a:t>
            </a:r>
          </a:p>
          <a:p>
            <a:pPr marL="452438" lvl="1" indent="-452438" algn="just" eaLnBrk="1" hangingPunct="1">
              <a:lnSpc>
                <a:spcPct val="73000"/>
              </a:lnSpc>
              <a:spcBef>
                <a:spcPts val="700"/>
              </a:spcBef>
              <a:spcAft>
                <a:spcPts val="1200"/>
              </a:spcAft>
              <a:buClr>
                <a:schemeClr val="accent2"/>
              </a:buClr>
              <a:buSzPct val="100000"/>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ko-KR" sz="2400" dirty="0" smtClean="0">
                <a:latin typeface="Arial Narrow" pitchFamily="34" charset="0"/>
              </a:rPr>
              <a:t>et de plans </a:t>
            </a:r>
            <a:r>
              <a:rPr lang="en-GB" altLang="ko-KR" sz="2400" dirty="0" err="1" smtClean="0">
                <a:latin typeface="Arial Narrow" pitchFamily="34" charset="0"/>
              </a:rPr>
              <a:t>nationaux</a:t>
            </a:r>
            <a:endParaRPr lang="en-GB" altLang="ko-KR" sz="2400" dirty="0" smtClean="0">
              <a:latin typeface="Arial Narrow" pitchFamily="34" charset="0"/>
            </a:endParaRPr>
          </a:p>
          <a:p>
            <a:pPr marL="452438" lvl="1" indent="-452438" algn="just" eaLnBrk="1" hangingPunct="1">
              <a:lnSpc>
                <a:spcPct val="73000"/>
              </a:lnSpc>
              <a:spcBef>
                <a:spcPts val="700"/>
              </a:spcBef>
              <a:spcAft>
                <a:spcPts val="1200"/>
              </a:spcAft>
              <a:buClr>
                <a:schemeClr val="accent2"/>
              </a:buClr>
              <a:buSzPct val="10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ko-KR" sz="2400" dirty="0" smtClean="0">
                <a:latin typeface="Arial Narrow" pitchFamily="34" charset="0"/>
              </a:rPr>
              <a:t>Coordination de </a:t>
            </a:r>
            <a:r>
              <a:rPr lang="en-GB" altLang="ko-KR" sz="2400" dirty="0" err="1" smtClean="0">
                <a:latin typeface="Arial Narrow" pitchFamily="34" charset="0"/>
              </a:rPr>
              <a:t>plusieurs</a:t>
            </a:r>
            <a:r>
              <a:rPr lang="en-GB" altLang="ko-KR" sz="2400" dirty="0" smtClean="0">
                <a:latin typeface="Arial Narrow" pitchFamily="34" charset="0"/>
              </a:rPr>
              <a:t> camps</a:t>
            </a:r>
          </a:p>
          <a:p>
            <a:pPr marL="452438" lvl="1" indent="-452438" algn="just" eaLnBrk="1" hangingPunct="1">
              <a:lnSpc>
                <a:spcPct val="73000"/>
              </a:lnSpc>
              <a:spcBef>
                <a:spcPts val="600"/>
              </a:spcBef>
              <a:buClr>
                <a:schemeClr val="tx1"/>
              </a:buClr>
              <a:buSzPct val="75000"/>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kumimoji="1" lang="en-GB" altLang="ko-KR" sz="2400" dirty="0" smtClean="0">
              <a:solidFill>
                <a:srgbClr val="000000"/>
              </a:solidFill>
              <a:latin typeface="Arial Narrow" pitchFamily="34" charset="0"/>
              <a:ea typeface="Gulim" pitchFamily="34" charset="-127"/>
            </a:endParaRPr>
          </a:p>
          <a:p>
            <a:pPr marL="339725" indent="-339725" algn="just" eaLnBrk="1" hangingPunct="1">
              <a:lnSpc>
                <a:spcPct val="73000"/>
              </a:lnSpc>
              <a:spcBef>
                <a:spcPts val="650"/>
              </a:spcBef>
              <a:buClr>
                <a:schemeClr val="tx1"/>
              </a:buClr>
              <a:buSzPct val="75000"/>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kumimoji="1" lang="en-GB" altLang="ko-KR" sz="2400" b="1" dirty="0" smtClean="0">
                <a:solidFill>
                  <a:srgbClr val="000000"/>
                </a:solidFill>
                <a:latin typeface="Arial Narrow" pitchFamily="34" charset="0"/>
                <a:ea typeface="Gulim" pitchFamily="34" charset="-127"/>
              </a:rPr>
              <a:t>Camp</a:t>
            </a:r>
          </a:p>
          <a:p>
            <a:pPr marL="452438" lvl="1" indent="-452438" algn="just" eaLnBrk="1" hangingPunct="1">
              <a:lnSpc>
                <a:spcPct val="73000"/>
              </a:lnSpc>
              <a:spcBef>
                <a:spcPts val="700"/>
              </a:spcBef>
              <a:spcAft>
                <a:spcPts val="1200"/>
              </a:spcAft>
              <a:buClr>
                <a:schemeClr val="accent2"/>
              </a:buClr>
              <a:buSzPct val="10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ko-KR" sz="2400" dirty="0" err="1" smtClean="0">
                <a:latin typeface="Arial Narrow" pitchFamily="34" charset="0"/>
              </a:rPr>
              <a:t>Gestion</a:t>
            </a:r>
            <a:r>
              <a:rPr lang="en-GB" altLang="ko-KR" sz="2400" dirty="0" smtClean="0">
                <a:latin typeface="Arial Narrow" pitchFamily="34" charset="0"/>
              </a:rPr>
              <a:t> d’un </a:t>
            </a:r>
            <a:r>
              <a:rPr lang="en-GB" altLang="ko-KR" sz="2400" dirty="0" err="1" smtClean="0">
                <a:latin typeface="Arial Narrow" pitchFamily="34" charset="0"/>
              </a:rPr>
              <a:t>seul</a:t>
            </a:r>
            <a:r>
              <a:rPr lang="en-GB" altLang="ko-KR" sz="2400" dirty="0" smtClean="0">
                <a:latin typeface="Arial Narrow" pitchFamily="34" charset="0"/>
              </a:rPr>
              <a:t> camp</a:t>
            </a:r>
          </a:p>
          <a:p>
            <a:pPr marL="339725" indent="-339725" eaLnBrk="1" hangingPunct="1">
              <a:lnSpc>
                <a:spcPct val="80000"/>
              </a:lnSpc>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500" dirty="0" smtClean="0"/>
          </a:p>
        </p:txBody>
      </p:sp>
      <p:sp>
        <p:nvSpPr>
          <p:cNvPr id="24578" name="Title 1"/>
          <p:cNvSpPr>
            <a:spLocks noGrp="1"/>
          </p:cNvSpPr>
          <p:nvPr>
            <p:ph type="title"/>
          </p:nvPr>
        </p:nvSpPr>
        <p:spPr>
          <a:xfrm>
            <a:off x="612775" y="228600"/>
            <a:ext cx="8153400" cy="990600"/>
          </a:xfrm>
        </p:spPr>
        <p:txBody>
          <a:bodyPr>
            <a:normAutofit/>
          </a:bodyPr>
          <a:lstStyle/>
          <a:p>
            <a:pPr algn="ctr" eaLnBrk="1" hangingPunct="1"/>
            <a:r>
              <a:rPr lang="en-US" sz="4400" dirty="0" err="1" smtClean="0">
                <a:latin typeface="Arial Narrow" pitchFamily="34" charset="0"/>
              </a:rPr>
              <a:t>Niveaux</a:t>
            </a:r>
            <a:r>
              <a:rPr lang="en-US" sz="4400" dirty="0" smtClean="0">
                <a:latin typeface="Arial Narrow" pitchFamily="34" charset="0"/>
              </a:rPr>
              <a:t> </a:t>
            </a:r>
            <a:r>
              <a:rPr lang="en-US" sz="4400" dirty="0" err="1" smtClean="0">
                <a:latin typeface="Arial Narrow" pitchFamily="34" charset="0"/>
              </a:rPr>
              <a:t>d’intervention</a:t>
            </a:r>
            <a:r>
              <a:rPr lang="en-US" sz="4400" dirty="0" smtClean="0">
                <a:latin typeface="Arial Narrow" pitchFamily="34" charset="0"/>
              </a:rPr>
              <a:t> </a:t>
            </a:r>
          </a:p>
        </p:txBody>
      </p:sp>
      <p:pic>
        <p:nvPicPr>
          <p:cNvPr id="24580" name="Picture 5" descr="camp balakot8.JPG"/>
          <p:cNvPicPr>
            <a:picLocks noChangeAspect="1"/>
          </p:cNvPicPr>
          <p:nvPr/>
        </p:nvPicPr>
        <p:blipFill>
          <a:blip r:embed="rId3" cstate="print"/>
          <a:srcRect/>
          <a:stretch>
            <a:fillRect/>
          </a:stretch>
        </p:blipFill>
        <p:spPr bwMode="auto">
          <a:xfrm>
            <a:off x="5532438" y="4149725"/>
            <a:ext cx="3611562" cy="2708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09600" y="381000"/>
            <a:ext cx="8153400" cy="990600"/>
          </a:xfrm>
        </p:spPr>
        <p:txBody>
          <a:bodyPr>
            <a:noAutofit/>
          </a:bodyPr>
          <a:lstStyle/>
          <a:p>
            <a:pPr algn="ctr" eaLnBrk="1" hangingPunct="1"/>
            <a:r>
              <a:rPr lang="fr-FR" sz="4400" dirty="0" smtClean="0">
                <a:latin typeface="Arial Narrow" pitchFamily="34" charset="0"/>
              </a:rPr>
              <a:t>Missions du responsable de module global</a:t>
            </a:r>
            <a:endParaRPr lang="en-US" sz="4400" dirty="0" smtClean="0">
              <a:latin typeface="Arial Narrow" pitchFamily="34" charset="0"/>
            </a:endParaRPr>
          </a:p>
        </p:txBody>
      </p:sp>
      <p:sp>
        <p:nvSpPr>
          <p:cNvPr id="5" name="Rectangle 3"/>
          <p:cNvSpPr txBox="1">
            <a:spLocks noChangeArrowheads="1"/>
          </p:cNvSpPr>
          <p:nvPr/>
        </p:nvSpPr>
        <p:spPr bwMode="auto">
          <a:xfrm>
            <a:off x="612775" y="1811338"/>
            <a:ext cx="8229600" cy="4525962"/>
          </a:xfrm>
          <a:prstGeom prst="rect">
            <a:avLst/>
          </a:prstGeom>
          <a:noFill/>
          <a:ln w="9525">
            <a:noFill/>
            <a:miter lim="800000"/>
            <a:headEnd/>
            <a:tailEnd/>
          </a:ln>
        </p:spPr>
        <p:txBody>
          <a:bodyPr/>
          <a:lstStyle/>
          <a:p>
            <a:pPr marL="319088" indent="-319088" algn="just" defTabSz="914400" eaLnBrk="0" hangingPunct="0">
              <a:lnSpc>
                <a:spcPct val="80000"/>
              </a:lnSpc>
              <a:spcBef>
                <a:spcPts val="700"/>
              </a:spcBef>
              <a:buClr>
                <a:schemeClr val="accent2"/>
              </a:buClr>
              <a:buSzPct val="60000"/>
            </a:pPr>
            <a:r>
              <a:rPr lang="da-DK" sz="2400" dirty="0">
                <a:latin typeface="Arial Narrow" pitchFamily="34" charset="0"/>
                <a:cs typeface="Tahoma" pitchFamily="34" charset="0"/>
              </a:rPr>
              <a:t>Définition de standards et de politiques</a:t>
            </a:r>
            <a:endParaRPr lang="en-US" sz="2400" dirty="0">
              <a:latin typeface="Arial Narrow" pitchFamily="34" charset="0"/>
              <a:cs typeface="Tahoma" pitchFamily="34" charset="0"/>
            </a:endParaRPr>
          </a:p>
          <a:p>
            <a:pPr marL="319088" indent="-319088" algn="just" defTabSz="914400" eaLnBrk="0" hangingPunct="0">
              <a:lnSpc>
                <a:spcPct val="80000"/>
              </a:lnSpc>
              <a:spcBef>
                <a:spcPts val="700"/>
              </a:spcBef>
              <a:buClr>
                <a:schemeClr val="accent2"/>
              </a:buClr>
              <a:buSzPct val="60000"/>
              <a:buFontTx/>
              <a:buChar char="-"/>
            </a:pPr>
            <a:r>
              <a:rPr lang="da-DK" sz="2000" dirty="0">
                <a:latin typeface="Arial Narrow" pitchFamily="34" charset="0"/>
                <a:cs typeface="Tahoma" pitchFamily="34" charset="0"/>
              </a:rPr>
              <a:t>Développement d’outils</a:t>
            </a:r>
            <a:endParaRPr lang="en-US" sz="2000" dirty="0">
              <a:latin typeface="Arial Narrow" pitchFamily="34" charset="0"/>
              <a:cs typeface="Tahoma" pitchFamily="34" charset="0"/>
            </a:endParaRPr>
          </a:p>
          <a:p>
            <a:pPr marL="319088" indent="-319088" algn="just" defTabSz="914400" eaLnBrk="0" hangingPunct="0">
              <a:lnSpc>
                <a:spcPct val="80000"/>
              </a:lnSpc>
              <a:spcBef>
                <a:spcPts val="700"/>
              </a:spcBef>
              <a:buClr>
                <a:schemeClr val="accent2"/>
              </a:buClr>
              <a:buSzPct val="60000"/>
              <a:buFontTx/>
              <a:buChar char="-"/>
            </a:pPr>
            <a:r>
              <a:rPr lang="en-US" sz="2000" dirty="0" err="1">
                <a:latin typeface="Arial Narrow" pitchFamily="34" charset="0"/>
                <a:cs typeface="Tahoma" pitchFamily="34" charset="0"/>
              </a:rPr>
              <a:t>Renforcement</a:t>
            </a:r>
            <a:r>
              <a:rPr lang="en-US" sz="2000" dirty="0">
                <a:latin typeface="Arial Narrow" pitchFamily="34" charset="0"/>
                <a:cs typeface="Tahoma" pitchFamily="34" charset="0"/>
              </a:rPr>
              <a:t> des « </a:t>
            </a:r>
            <a:r>
              <a:rPr lang="en-US" sz="2000" dirty="0" err="1">
                <a:latin typeface="Arial Narrow" pitchFamily="34" charset="0"/>
                <a:cs typeface="Tahoma" pitchFamily="34" charset="0"/>
              </a:rPr>
              <a:t>bonnes</a:t>
            </a:r>
            <a:r>
              <a:rPr lang="en-US" sz="2000" dirty="0">
                <a:latin typeface="Arial Narrow" pitchFamily="34" charset="0"/>
                <a:cs typeface="Tahoma" pitchFamily="34" charset="0"/>
              </a:rPr>
              <a:t> </a:t>
            </a:r>
            <a:r>
              <a:rPr lang="en-US" sz="2000" dirty="0" err="1">
                <a:latin typeface="Arial Narrow" pitchFamily="34" charset="0"/>
                <a:cs typeface="Tahoma" pitchFamily="34" charset="0"/>
              </a:rPr>
              <a:t>pratiques</a:t>
            </a:r>
            <a:r>
              <a:rPr lang="en-US" sz="2000" dirty="0">
                <a:latin typeface="Arial Narrow" pitchFamily="34" charset="0"/>
                <a:cs typeface="Tahoma" pitchFamily="34" charset="0"/>
              </a:rPr>
              <a:t> »</a:t>
            </a:r>
          </a:p>
          <a:p>
            <a:pPr marL="319088" indent="-319088" algn="just" defTabSz="914400" eaLnBrk="0" hangingPunct="0">
              <a:lnSpc>
                <a:spcPct val="80000"/>
              </a:lnSpc>
              <a:spcBef>
                <a:spcPts val="700"/>
              </a:spcBef>
              <a:buClr>
                <a:schemeClr val="accent2"/>
              </a:buClr>
              <a:buSzPct val="60000"/>
              <a:buFont typeface="Wingdings" pitchFamily="2" charset="2"/>
              <a:buChar char=""/>
            </a:pPr>
            <a:endParaRPr lang="en-US" sz="2000" b="1" dirty="0">
              <a:latin typeface="Arial Narrow" pitchFamily="34" charset="0"/>
              <a:cs typeface="Tahoma" pitchFamily="34" charset="0"/>
            </a:endParaRPr>
          </a:p>
          <a:p>
            <a:pPr marL="319088" indent="-319088" algn="just" defTabSz="914400" eaLnBrk="0" hangingPunct="0">
              <a:lnSpc>
                <a:spcPct val="80000"/>
              </a:lnSpc>
              <a:spcBef>
                <a:spcPts val="700"/>
              </a:spcBef>
              <a:buClr>
                <a:schemeClr val="accent2"/>
              </a:buClr>
              <a:buSzPct val="60000"/>
            </a:pPr>
            <a:r>
              <a:rPr lang="en-US" sz="2400" dirty="0" err="1">
                <a:latin typeface="Arial Narrow" pitchFamily="34" charset="0"/>
                <a:cs typeface="Tahoma" pitchFamily="34" charset="0"/>
              </a:rPr>
              <a:t>Mise</a:t>
            </a:r>
            <a:r>
              <a:rPr lang="en-US" sz="2400" dirty="0">
                <a:latin typeface="Arial Narrow" pitchFamily="34" charset="0"/>
                <a:cs typeface="Tahoma" pitchFamily="34" charset="0"/>
              </a:rPr>
              <a:t> en place </a:t>
            </a:r>
            <a:r>
              <a:rPr lang="en-US" sz="2400" dirty="0" err="1">
                <a:latin typeface="Arial Narrow" pitchFamily="34" charset="0"/>
                <a:cs typeface="Tahoma" pitchFamily="34" charset="0"/>
              </a:rPr>
              <a:t>d’une</a:t>
            </a:r>
            <a:r>
              <a:rPr lang="en-US" sz="2400" dirty="0">
                <a:latin typeface="Arial Narrow" pitchFamily="34" charset="0"/>
                <a:cs typeface="Tahoma" pitchFamily="34" charset="0"/>
              </a:rPr>
              <a:t> </a:t>
            </a:r>
            <a:r>
              <a:rPr lang="en-US" sz="2400" dirty="0" err="1">
                <a:latin typeface="Arial Narrow" pitchFamily="34" charset="0"/>
                <a:cs typeface="Tahoma" pitchFamily="34" charset="0"/>
              </a:rPr>
              <a:t>capacité</a:t>
            </a:r>
            <a:r>
              <a:rPr lang="en-US" sz="2400" dirty="0">
                <a:latin typeface="Arial Narrow" pitchFamily="34" charset="0"/>
                <a:cs typeface="Tahoma" pitchFamily="34" charset="0"/>
              </a:rPr>
              <a:t> </a:t>
            </a:r>
            <a:r>
              <a:rPr lang="en-US" sz="2400" dirty="0" err="1">
                <a:latin typeface="Arial Narrow" pitchFamily="34" charset="0"/>
                <a:cs typeface="Tahoma" pitchFamily="34" charset="0"/>
              </a:rPr>
              <a:t>d’intervention</a:t>
            </a:r>
            <a:endParaRPr lang="en-US" sz="2400" dirty="0">
              <a:latin typeface="Arial Narrow" pitchFamily="34" charset="0"/>
              <a:cs typeface="Tahoma" pitchFamily="34" charset="0"/>
            </a:endParaRPr>
          </a:p>
          <a:p>
            <a:pPr marL="319088" indent="-319088" algn="just" defTabSz="914400" eaLnBrk="0" hangingPunct="0">
              <a:lnSpc>
                <a:spcPct val="80000"/>
              </a:lnSpc>
              <a:spcBef>
                <a:spcPts val="700"/>
              </a:spcBef>
              <a:buClr>
                <a:schemeClr val="accent2"/>
              </a:buClr>
              <a:buSzPct val="60000"/>
              <a:buFontTx/>
              <a:buChar char="-"/>
            </a:pPr>
            <a:r>
              <a:rPr lang="en-US" sz="2000" dirty="0">
                <a:latin typeface="Arial Narrow" pitchFamily="34" charset="0"/>
                <a:cs typeface="Tahoma" pitchFamily="34" charset="0"/>
              </a:rPr>
              <a:t>Roster inter-</a:t>
            </a:r>
            <a:r>
              <a:rPr lang="en-US" sz="2000" dirty="0" err="1">
                <a:latin typeface="Arial Narrow" pitchFamily="34" charset="0"/>
                <a:cs typeface="Tahoma" pitchFamily="34" charset="0"/>
              </a:rPr>
              <a:t>agences</a:t>
            </a:r>
            <a:r>
              <a:rPr lang="en-US" sz="2000" dirty="0">
                <a:latin typeface="Arial Narrow" pitchFamily="34" charset="0"/>
                <a:cs typeface="Tahoma" pitchFamily="34" charset="0"/>
              </a:rPr>
              <a:t> pour les formations </a:t>
            </a:r>
            <a:r>
              <a:rPr lang="en-US" sz="2000" dirty="0" err="1">
                <a:latin typeface="Arial Narrow" pitchFamily="34" charset="0"/>
                <a:cs typeface="Tahoma" pitchFamily="34" charset="0"/>
              </a:rPr>
              <a:t>régionales</a:t>
            </a:r>
            <a:r>
              <a:rPr lang="en-US" sz="2000" dirty="0">
                <a:latin typeface="Arial Narrow" pitchFamily="34" charset="0"/>
                <a:cs typeface="Tahoma" pitchFamily="34" charset="0"/>
              </a:rPr>
              <a:t> et </a:t>
            </a:r>
            <a:r>
              <a:rPr lang="en-US" sz="2000" dirty="0" err="1">
                <a:latin typeface="Arial Narrow" pitchFamily="34" charset="0"/>
                <a:cs typeface="Tahoma" pitchFamily="34" charset="0"/>
              </a:rPr>
              <a:t>nationales</a:t>
            </a:r>
            <a:endParaRPr lang="en-US" sz="2000" dirty="0">
              <a:latin typeface="Arial Narrow" pitchFamily="34" charset="0"/>
              <a:cs typeface="Tahoma" pitchFamily="34" charset="0"/>
            </a:endParaRPr>
          </a:p>
          <a:p>
            <a:pPr marL="319088" indent="-319088" algn="just" defTabSz="914400" eaLnBrk="0" hangingPunct="0">
              <a:lnSpc>
                <a:spcPct val="80000"/>
              </a:lnSpc>
              <a:spcBef>
                <a:spcPts val="700"/>
              </a:spcBef>
              <a:buClr>
                <a:schemeClr val="accent2"/>
              </a:buClr>
              <a:buSzPct val="60000"/>
              <a:buFontTx/>
              <a:buChar char="-"/>
            </a:pPr>
            <a:r>
              <a:rPr lang="sv-SE" sz="2000" dirty="0">
                <a:latin typeface="Arial Narrow" pitchFamily="34" charset="0"/>
                <a:cs typeface="Tahoma" pitchFamily="34" charset="0"/>
              </a:rPr>
              <a:t>Formation de formateurs régionaux pour garantir une capacité d’intervention nationale</a:t>
            </a:r>
            <a:endParaRPr lang="en-US" sz="2000" dirty="0">
              <a:latin typeface="Arial Narrow" pitchFamily="34" charset="0"/>
              <a:cs typeface="Tahoma" pitchFamily="34" charset="0"/>
            </a:endParaRPr>
          </a:p>
          <a:p>
            <a:pPr marL="319088" indent="-319088" algn="just" defTabSz="914400" eaLnBrk="0" hangingPunct="0">
              <a:lnSpc>
                <a:spcPct val="80000"/>
              </a:lnSpc>
              <a:spcBef>
                <a:spcPts val="700"/>
              </a:spcBef>
              <a:buClr>
                <a:schemeClr val="accent2"/>
              </a:buClr>
              <a:buSzPct val="60000"/>
              <a:buFont typeface="Wingdings" pitchFamily="2" charset="2"/>
              <a:buChar char=""/>
            </a:pPr>
            <a:endParaRPr lang="en-US" sz="2000" b="1" dirty="0">
              <a:latin typeface="Arial Narrow" pitchFamily="34" charset="0"/>
              <a:cs typeface="Tahoma" pitchFamily="34" charset="0"/>
            </a:endParaRPr>
          </a:p>
          <a:p>
            <a:pPr marL="319088" indent="-319088" algn="just" defTabSz="914400" eaLnBrk="0" hangingPunct="0">
              <a:lnSpc>
                <a:spcPct val="80000"/>
              </a:lnSpc>
              <a:spcBef>
                <a:spcPts val="700"/>
              </a:spcBef>
              <a:buClr>
                <a:schemeClr val="accent2"/>
              </a:buClr>
              <a:buSzPct val="60000"/>
            </a:pPr>
            <a:r>
              <a:rPr lang="en-US" sz="2400" dirty="0" err="1">
                <a:latin typeface="Arial Narrow" pitchFamily="34" charset="0"/>
                <a:cs typeface="Tahoma" pitchFamily="34" charset="0"/>
              </a:rPr>
              <a:t>Appui</a:t>
            </a:r>
            <a:r>
              <a:rPr lang="en-US" sz="2400" dirty="0">
                <a:latin typeface="Arial Narrow" pitchFamily="34" charset="0"/>
                <a:cs typeface="Tahoma" pitchFamily="34" charset="0"/>
              </a:rPr>
              <a:t> </a:t>
            </a:r>
            <a:r>
              <a:rPr lang="en-US" sz="2400" dirty="0" err="1">
                <a:latin typeface="Arial Narrow" pitchFamily="34" charset="0"/>
                <a:cs typeface="Tahoma" pitchFamily="34" charset="0"/>
              </a:rPr>
              <a:t>opérationnel</a:t>
            </a:r>
            <a:endParaRPr lang="en-US" sz="2400" dirty="0">
              <a:latin typeface="Arial Narrow" pitchFamily="34" charset="0"/>
              <a:cs typeface="Tahoma" pitchFamily="34" charset="0"/>
            </a:endParaRPr>
          </a:p>
          <a:p>
            <a:pPr marL="319088" indent="-319088" algn="just" defTabSz="914400" eaLnBrk="0" hangingPunct="0">
              <a:lnSpc>
                <a:spcPct val="80000"/>
              </a:lnSpc>
              <a:spcBef>
                <a:spcPts val="700"/>
              </a:spcBef>
              <a:buClr>
                <a:schemeClr val="accent2"/>
              </a:buClr>
              <a:buSzPct val="60000"/>
              <a:buFontTx/>
              <a:buChar char="-"/>
            </a:pPr>
            <a:r>
              <a:rPr lang="fr-FR" sz="2000" dirty="0">
                <a:latin typeface="Arial Narrow" pitchFamily="34" charset="0"/>
                <a:cs typeface="Tahoma" pitchFamily="34" charset="0"/>
              </a:rPr>
              <a:t>Missions techniques et déploiement d’experts CCCM </a:t>
            </a:r>
          </a:p>
          <a:p>
            <a:pPr marL="319088" indent="-319088" algn="just" defTabSz="914400" eaLnBrk="0" hangingPunct="0">
              <a:lnSpc>
                <a:spcPct val="80000"/>
              </a:lnSpc>
              <a:spcBef>
                <a:spcPts val="700"/>
              </a:spcBef>
              <a:buClr>
                <a:schemeClr val="accent2"/>
              </a:buClr>
              <a:buSzPct val="60000"/>
              <a:buFontTx/>
              <a:buChar char="-"/>
            </a:pPr>
            <a:r>
              <a:rPr lang="fr-FR" sz="2000" dirty="0">
                <a:latin typeface="Arial Narrow" pitchFamily="34" charset="0"/>
                <a:cs typeface="Tahoma" pitchFamily="34" charset="0"/>
              </a:rPr>
              <a:t>Sensibilisation et</a:t>
            </a:r>
            <a:r>
              <a:rPr lang="en-GB" dirty="0">
                <a:latin typeface="Arial Narrow" pitchFamily="34" charset="0"/>
              </a:rPr>
              <a:t> mobilisation des </a:t>
            </a:r>
            <a:r>
              <a:rPr lang="en-GB" dirty="0" err="1">
                <a:latin typeface="Arial Narrow" pitchFamily="34" charset="0"/>
              </a:rPr>
              <a:t>ressources</a:t>
            </a:r>
            <a:endParaRPr lang="en-GB" dirty="0">
              <a:latin typeface="Arial Narrow" pitchFamily="34" charset="0"/>
            </a:endParaRPr>
          </a:p>
          <a:p>
            <a:pPr marL="319088" indent="-319088" defTabSz="914400" eaLnBrk="0" hangingPunct="0">
              <a:lnSpc>
                <a:spcPct val="80000"/>
              </a:lnSpc>
              <a:spcBef>
                <a:spcPts val="700"/>
              </a:spcBef>
              <a:buClr>
                <a:schemeClr val="accent2"/>
              </a:buClr>
              <a:buSzPct val="60000"/>
            </a:pPr>
            <a:endParaRPr lang="en-US" sz="2000" dirty="0">
              <a:latin typeface="Calibri" pitchFamily="34" charset="0"/>
              <a:cs typeface="Tahoma" pitchFamily="34" charset="0"/>
            </a:endParaRPr>
          </a:p>
          <a:p>
            <a:pPr marL="319088" indent="-319088" defTabSz="914400" eaLnBrk="0" hangingPunct="0">
              <a:lnSpc>
                <a:spcPct val="80000"/>
              </a:lnSpc>
              <a:spcBef>
                <a:spcPts val="700"/>
              </a:spcBef>
              <a:buClr>
                <a:schemeClr val="accent2"/>
              </a:buClr>
              <a:buSzPct val="60000"/>
            </a:pPr>
            <a:endParaRPr lang="en-US" sz="2400" b="1" dirty="0">
              <a:solidFill>
                <a:schemeClr val="accent2"/>
              </a:solidFill>
              <a:latin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10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fade">
                                      <p:cBhvr>
                                        <p:cTn id="20" dur="1000"/>
                                        <p:tgtEl>
                                          <p:spTgt spid="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fade">
                                      <p:cBhvr>
                                        <p:cTn id="25" dur="1000"/>
                                        <p:tgtEl>
                                          <p:spTgt spid="5">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Effect transition="in" filter="fade">
                                      <p:cBhvr>
                                        <p:cTn id="30" dur="1000"/>
                                        <p:tgtEl>
                                          <p:spTgt spid="5">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1000"/>
                                        <p:tgtEl>
                                          <p:spTgt spid="5">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txEl>
                                              <p:pRg st="9" end="9"/>
                                            </p:txEl>
                                          </p:spTgt>
                                        </p:tgtEl>
                                        <p:attrNameLst>
                                          <p:attrName>style.visibility</p:attrName>
                                        </p:attrNameLst>
                                      </p:cBhvr>
                                      <p:to>
                                        <p:strVal val="visible"/>
                                      </p:to>
                                    </p:set>
                                    <p:animEffect transition="in" filter="fade">
                                      <p:cBhvr>
                                        <p:cTn id="40" dur="1000"/>
                                        <p:tgtEl>
                                          <p:spTgt spid="5">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
                                            <p:txEl>
                                              <p:pRg st="10" end="10"/>
                                            </p:txEl>
                                          </p:spTgt>
                                        </p:tgtEl>
                                        <p:attrNameLst>
                                          <p:attrName>style.visibility</p:attrName>
                                        </p:attrNameLst>
                                      </p:cBhvr>
                                      <p:to>
                                        <p:strVal val="visible"/>
                                      </p:to>
                                    </p:set>
                                    <p:animEffect transition="in" filter="fade">
                                      <p:cBhvr>
                                        <p:cTn id="45" dur="10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buFont typeface="Wingdings" pitchFamily="2" charset="2"/>
              <a:buChar char="v"/>
            </a:pPr>
            <a:endParaRPr lang="fr-FR" dirty="0" smtClean="0">
              <a:latin typeface="Arial" pitchFamily="34" charset="0"/>
              <a:cs typeface="Arial" pitchFamily="34" charset="0"/>
            </a:endParaRPr>
          </a:p>
          <a:p>
            <a:pPr algn="just">
              <a:buFont typeface="Wingdings" pitchFamily="2" charset="2"/>
              <a:buChar char="v"/>
            </a:pPr>
            <a:r>
              <a:rPr lang="fr-FR" dirty="0" smtClean="0">
                <a:latin typeface="Arial Narrow" pitchFamily="34" charset="0"/>
                <a:cs typeface="Arial" pitchFamily="34" charset="0"/>
              </a:rPr>
              <a:t>Le CCCM intervient dans les situations de déplacement interne où </a:t>
            </a:r>
            <a:r>
              <a:rPr lang="fr-FR" dirty="0" smtClean="0">
                <a:latin typeface="Arial Narrow" pitchFamily="34" charset="0"/>
                <a:cs typeface="Arial" pitchFamily="34" charset="0"/>
              </a:rPr>
              <a:t>il y a </a:t>
            </a:r>
            <a:r>
              <a:rPr lang="fr-FR" dirty="0" smtClean="0">
                <a:latin typeface="Arial Narrow" pitchFamily="34" charset="0"/>
                <a:cs typeface="Arial" pitchFamily="34" charset="0"/>
              </a:rPr>
              <a:t>:</a:t>
            </a:r>
          </a:p>
          <a:p>
            <a:pPr algn="just">
              <a:buFont typeface="Wingdings" pitchFamily="2" charset="2"/>
              <a:buChar char="v"/>
            </a:pPr>
            <a:endParaRPr lang="fr-FR" dirty="0" smtClean="0">
              <a:latin typeface="Arial Narrow" pitchFamily="34" charset="0"/>
              <a:cs typeface="Arial" pitchFamily="34" charset="0"/>
            </a:endParaRPr>
          </a:p>
          <a:p>
            <a:pPr marL="624078" indent="-514350">
              <a:buSzPct val="100000"/>
              <a:buFont typeface="Wingdings" pitchFamily="2" charset="2"/>
              <a:buChar char="q"/>
            </a:pPr>
            <a:r>
              <a:rPr lang="en-US" dirty="0" smtClean="0">
                <a:latin typeface="Arial Narrow" pitchFamily="34" charset="0"/>
                <a:cs typeface="Arial" pitchFamily="34" charset="0"/>
              </a:rPr>
              <a:t>Centres collectifs : </a:t>
            </a:r>
          </a:p>
          <a:p>
            <a:pPr marL="742950" lvl="1" indent="-285750" algn="just">
              <a:buSzPct val="100000"/>
              <a:buFont typeface="Arial" pitchFamily="34" charset="0"/>
              <a:buChar char="•"/>
            </a:pPr>
            <a:endParaRPr lang="fr-FR" sz="2700" dirty="0" smtClean="0">
              <a:latin typeface="Arial Narrow" pitchFamily="34" charset="0"/>
              <a:cs typeface="Arial" pitchFamily="34" charset="0"/>
            </a:endParaRPr>
          </a:p>
          <a:p>
            <a:pPr marL="742950" lvl="1" indent="-285750" algn="just">
              <a:buSzPct val="100000"/>
              <a:buFont typeface="Arial" pitchFamily="34" charset="0"/>
              <a:buChar char="•"/>
            </a:pPr>
            <a:r>
              <a:rPr lang="fr-FR" sz="2700" dirty="0" smtClean="0">
                <a:latin typeface="Arial Narrow" pitchFamily="34" charset="0"/>
                <a:cs typeface="Arial" pitchFamily="34" charset="0"/>
              </a:rPr>
              <a:t>Structures </a:t>
            </a:r>
            <a:r>
              <a:rPr lang="fr-FR" sz="2700" dirty="0" smtClean="0">
                <a:latin typeface="Arial Narrow" pitchFamily="34" charset="0"/>
                <a:cs typeface="Arial" pitchFamily="34" charset="0"/>
              </a:rPr>
              <a:t>préexistantes telles que des centres communautaires, des salles communales, des entrepôts, des hôtels, des édifices religieux, des bâtiments inachevés, des hôpitaux, etc. </a:t>
            </a:r>
            <a:endParaRPr lang="en-US" sz="2700" dirty="0" smtClean="0">
              <a:latin typeface="Arial Narrow" pitchFamily="34" charset="0"/>
              <a:cs typeface="Arial" pitchFamily="34" charset="0"/>
            </a:endParaRPr>
          </a:p>
          <a:p>
            <a:pPr algn="just">
              <a:buNone/>
            </a:pPr>
            <a:endParaRPr lang="fr-FR" dirty="0" smtClean="0">
              <a:latin typeface="Arial" pitchFamily="34" charset="0"/>
              <a:cs typeface="Arial" pitchFamily="34" charset="0"/>
            </a:endParaRPr>
          </a:p>
          <a:p>
            <a:pPr algn="just">
              <a:buNone/>
            </a:pPr>
            <a:endParaRPr lang="en-US" dirty="0" smtClean="0">
              <a:latin typeface="Arial" pitchFamily="34" charset="0"/>
              <a:cs typeface="Arial" pitchFamily="34" charset="0"/>
            </a:endParaRPr>
          </a:p>
        </p:txBody>
      </p:sp>
      <p:sp>
        <p:nvSpPr>
          <p:cNvPr id="3" name="Title 2"/>
          <p:cNvSpPr>
            <a:spLocks noGrp="1"/>
          </p:cNvSpPr>
          <p:nvPr>
            <p:ph type="title"/>
          </p:nvPr>
        </p:nvSpPr>
        <p:spPr/>
        <p:txBody>
          <a:bodyPr>
            <a:normAutofit fontScale="90000"/>
          </a:bodyPr>
          <a:lstStyle/>
          <a:p>
            <a:pPr algn="ctr"/>
            <a:r>
              <a:rPr lang="fr-FR" dirty="0" smtClean="0"/>
              <a:t/>
            </a:r>
            <a:br>
              <a:rPr lang="fr-FR" dirty="0" smtClean="0"/>
            </a:br>
            <a:r>
              <a:rPr lang="fr-FR" sz="4900" dirty="0" smtClean="0">
                <a:effectLst>
                  <a:outerShdw blurRad="38100" dist="38100" dir="2700000" algn="tl">
                    <a:srgbClr val="000000">
                      <a:alpha val="43137"/>
                    </a:srgbClr>
                  </a:outerShdw>
                </a:effectLst>
                <a:latin typeface="Arial Narrow" pitchFamily="34" charset="0"/>
                <a:cs typeface="Arial" pitchFamily="34" charset="0"/>
              </a:rPr>
              <a:t>Champs </a:t>
            </a:r>
            <a:r>
              <a:rPr lang="fr-FR" sz="4900" dirty="0" smtClean="0">
                <a:effectLst>
                  <a:outerShdw blurRad="38100" dist="38100" dir="2700000" algn="tl">
                    <a:srgbClr val="000000">
                      <a:alpha val="43137"/>
                    </a:srgbClr>
                  </a:outerShdw>
                </a:effectLst>
                <a:latin typeface="Arial Narrow" pitchFamily="34" charset="0"/>
                <a:cs typeface="Arial" pitchFamily="34" charset="0"/>
              </a:rPr>
              <a:t>d'intervention du CCCM</a:t>
            </a:r>
            <a:r>
              <a:rPr lang="en-US" sz="4900" dirty="0" smtClean="0">
                <a:latin typeface="Arial Narrow" pitchFamily="34" charset="0"/>
              </a:rPr>
              <a:t/>
            </a:r>
            <a:br>
              <a:rPr lang="en-US" sz="4900" dirty="0" smtClean="0">
                <a:latin typeface="Arial Narrow" pitchFamily="34" charset="0"/>
              </a:rPr>
            </a:br>
            <a:endParaRPr lang="fr-FR" sz="4900" dirty="0">
              <a:latin typeface="Arial Narrow"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r-FR" dirty="0" smtClean="0"/>
          </a:p>
          <a:p>
            <a:pPr marL="624078" indent="-514350">
              <a:buNone/>
            </a:pPr>
            <a:endParaRPr lang="fr-FR" sz="2600" dirty="0" smtClean="0"/>
          </a:p>
          <a:p>
            <a:pPr marL="624078" indent="-514350">
              <a:buFont typeface="Wingdings" pitchFamily="2" charset="2"/>
              <a:buChar char="q"/>
            </a:pPr>
            <a:r>
              <a:rPr lang="en-US" sz="2800" dirty="0" smtClean="0">
                <a:latin typeface="Arial Narrow" pitchFamily="34" charset="0"/>
                <a:cs typeface="Arial" pitchFamily="34" charset="0"/>
              </a:rPr>
              <a:t>Camps </a:t>
            </a:r>
            <a:r>
              <a:rPr lang="en-US" sz="2800" dirty="0" smtClean="0">
                <a:latin typeface="Arial Narrow" pitchFamily="34" charset="0"/>
                <a:cs typeface="Arial" pitchFamily="34" charset="0"/>
              </a:rPr>
              <a:t>: </a:t>
            </a:r>
            <a:endParaRPr lang="en-US" sz="2800" dirty="0" smtClean="0">
              <a:latin typeface="Arial Narrow" pitchFamily="34" charset="0"/>
              <a:cs typeface="Arial" pitchFamily="34" charset="0"/>
            </a:endParaRPr>
          </a:p>
          <a:p>
            <a:pPr marL="624078" indent="-514350">
              <a:buNone/>
            </a:pPr>
            <a:endParaRPr lang="en-US" sz="2800" dirty="0" smtClean="0">
              <a:latin typeface="Arial Narrow" pitchFamily="34" charset="0"/>
              <a:cs typeface="Arial" pitchFamily="34" charset="0"/>
            </a:endParaRPr>
          </a:p>
          <a:p>
            <a:pPr marL="742950" lvl="1" indent="-285750">
              <a:buSzPct val="100000"/>
              <a:buFont typeface="Arial" pitchFamily="34" charset="0"/>
              <a:buChar char="•"/>
            </a:pPr>
            <a:r>
              <a:rPr lang="en-US" sz="2800" dirty="0" smtClean="0">
                <a:latin typeface="Arial Narrow" pitchFamily="34" charset="0"/>
                <a:cs typeface="Arial" pitchFamily="34" charset="0"/>
              </a:rPr>
              <a:t>Camps spontanés</a:t>
            </a:r>
          </a:p>
          <a:p>
            <a:pPr marL="742950" lvl="1" indent="-285750">
              <a:buSzPct val="100000"/>
              <a:buFont typeface="Arial" pitchFamily="34" charset="0"/>
              <a:buChar char="•"/>
            </a:pPr>
            <a:r>
              <a:rPr lang="en-US" sz="2800" dirty="0" smtClean="0">
                <a:latin typeface="Arial Narrow" pitchFamily="34" charset="0"/>
                <a:cs typeface="Arial" pitchFamily="34" charset="0"/>
              </a:rPr>
              <a:t>Camps planifiés</a:t>
            </a:r>
          </a:p>
          <a:p>
            <a:pPr marL="742950" lvl="1" indent="-285750">
              <a:buSzPct val="100000"/>
              <a:buFont typeface="Arial" pitchFamily="34" charset="0"/>
              <a:buChar char="•"/>
            </a:pPr>
            <a:r>
              <a:rPr lang="en-US" sz="2800" dirty="0" smtClean="0">
                <a:latin typeface="Arial Narrow" pitchFamily="34" charset="0"/>
                <a:cs typeface="Arial" pitchFamily="34" charset="0"/>
              </a:rPr>
              <a:t>Centres de transit</a:t>
            </a:r>
          </a:p>
          <a:p>
            <a:pPr marL="624078" indent="-514350">
              <a:buFont typeface="+mj-lt"/>
              <a:buAutoNum type="arabicPeriod"/>
            </a:pPr>
            <a:endParaRPr lang="fr-FR" sz="2800" dirty="0" smtClean="0">
              <a:latin typeface="Arial" pitchFamily="34" charset="0"/>
              <a:cs typeface="Arial" pitchFamily="34" charset="0"/>
            </a:endParaRPr>
          </a:p>
        </p:txBody>
      </p:sp>
      <p:sp>
        <p:nvSpPr>
          <p:cNvPr id="3" name="Title 2"/>
          <p:cNvSpPr>
            <a:spLocks noGrp="1"/>
          </p:cNvSpPr>
          <p:nvPr>
            <p:ph type="title"/>
          </p:nvPr>
        </p:nvSpPr>
        <p:spPr/>
        <p:txBody>
          <a:bodyPr>
            <a:normAutofit/>
          </a:bodyPr>
          <a:lstStyle/>
          <a:p>
            <a:pPr algn="ctr"/>
            <a:r>
              <a:rPr lang="fr-FR" sz="4400" dirty="0" smtClean="0">
                <a:effectLst>
                  <a:outerShdw blurRad="38100" dist="38100" dir="2700000" algn="tl">
                    <a:srgbClr val="000000">
                      <a:alpha val="43137"/>
                    </a:srgbClr>
                  </a:outerShdw>
                </a:effectLst>
                <a:latin typeface="Arial Narrow" pitchFamily="34" charset="0"/>
                <a:cs typeface="Arial" pitchFamily="34" charset="0"/>
              </a:rPr>
              <a:t>Champs d'intervention du CCCM</a:t>
            </a:r>
            <a:endParaRPr lang="fr-FR" sz="4400" dirty="0">
              <a:latin typeface="Arial Narrow"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r-FR" dirty="0" smtClean="0"/>
          </a:p>
          <a:p>
            <a:endParaRPr lang="fr-FR" dirty="0"/>
          </a:p>
        </p:txBody>
      </p:sp>
      <p:sp>
        <p:nvSpPr>
          <p:cNvPr id="3" name="Title 2"/>
          <p:cNvSpPr>
            <a:spLocks noGrp="1"/>
          </p:cNvSpPr>
          <p:nvPr>
            <p:ph type="title"/>
          </p:nvPr>
        </p:nvSpPr>
        <p:spPr/>
        <p:txBody>
          <a:bodyPr>
            <a:normAutofit/>
          </a:bodyPr>
          <a:lstStyle/>
          <a:p>
            <a:pPr algn="ctr"/>
            <a:r>
              <a:rPr lang="fr-FR" sz="4400" dirty="0" smtClean="0">
                <a:latin typeface="Arial Narrow" pitchFamily="34" charset="0"/>
                <a:cs typeface="Arial" pitchFamily="34" charset="0"/>
              </a:rPr>
              <a:t>Structure du CCCM</a:t>
            </a:r>
            <a:endParaRPr lang="fr-FR" sz="4400" dirty="0">
              <a:latin typeface="Arial Narrow" pitchFamily="34" charset="0"/>
              <a:cs typeface="Arial" pitchFamily="34" charset="0"/>
            </a:endParaRPr>
          </a:p>
        </p:txBody>
      </p:sp>
      <p:graphicFrame>
        <p:nvGraphicFramePr>
          <p:cNvPr id="4" name="Content Placeholder 3"/>
          <p:cNvGraphicFramePr>
            <a:graphicFrameLocks/>
          </p:cNvGraphicFramePr>
          <p:nvPr/>
        </p:nvGraphicFramePr>
        <p:xfrm>
          <a:off x="1219200" y="1676400"/>
          <a:ext cx="6705600"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latinLnBrk="1">
              <a:spcBef>
                <a:spcPct val="0"/>
              </a:spcBef>
              <a:buClr>
                <a:srgbClr val="000000"/>
              </a:buClr>
              <a:buSzPct val="100000"/>
              <a:buFont typeface="+mj-lt"/>
              <a:buAutoNum type="arabicPeriod"/>
              <a:tabLst>
                <a:tab pos="1254125" algn="l"/>
                <a:tab pos="2168525" algn="l"/>
                <a:tab pos="3082925" algn="l"/>
                <a:tab pos="3997325" algn="l"/>
                <a:tab pos="4911725" algn="l"/>
                <a:tab pos="5826125" algn="l"/>
                <a:tab pos="6740525" algn="l"/>
                <a:tab pos="7654925" algn="l"/>
                <a:tab pos="8569325" algn="l"/>
                <a:tab pos="9483725" algn="l"/>
                <a:tab pos="10398125" algn="l"/>
              </a:tabLst>
            </a:pPr>
            <a:endParaRPr kumimoji="1" lang="fr-FR" altLang="ko-KR" sz="2800" dirty="0" smtClean="0">
              <a:solidFill>
                <a:srgbClr val="000000"/>
              </a:solidFill>
              <a:latin typeface="Arial" pitchFamily="34" charset="0"/>
              <a:ea typeface="Gulim" pitchFamily="34" charset="-127"/>
              <a:cs typeface="Arial" pitchFamily="34" charset="0"/>
            </a:endParaRPr>
          </a:p>
          <a:p>
            <a:pPr marL="514350" indent="-514350" latinLnBrk="1">
              <a:spcBef>
                <a:spcPct val="0"/>
              </a:spcBef>
              <a:buClr>
                <a:srgbClr val="000000"/>
              </a:buClr>
              <a:buSzPct val="100000"/>
              <a:buFont typeface="+mj-lt"/>
              <a:buAutoNum type="arabicPeriod"/>
              <a:tabLst>
                <a:tab pos="1254125" algn="l"/>
                <a:tab pos="2168525" algn="l"/>
                <a:tab pos="3082925" algn="l"/>
                <a:tab pos="3997325" algn="l"/>
                <a:tab pos="4911725" algn="l"/>
                <a:tab pos="5826125" algn="l"/>
                <a:tab pos="6740525" algn="l"/>
                <a:tab pos="7654925" algn="l"/>
                <a:tab pos="8569325" algn="l"/>
                <a:tab pos="9483725" algn="l"/>
                <a:tab pos="10398125" algn="l"/>
              </a:tabLst>
            </a:pPr>
            <a:endParaRPr kumimoji="1" lang="fr-FR" altLang="ko-KR" sz="2800" dirty="0" smtClean="0">
              <a:solidFill>
                <a:srgbClr val="000000"/>
              </a:solidFill>
              <a:latin typeface="Arial" pitchFamily="34" charset="0"/>
              <a:ea typeface="Gulim" pitchFamily="34" charset="-127"/>
              <a:cs typeface="Arial" pitchFamily="34" charset="0"/>
            </a:endParaRPr>
          </a:p>
          <a:p>
            <a:pPr marL="514350" indent="-514350" latinLnBrk="1">
              <a:spcBef>
                <a:spcPct val="0"/>
              </a:spcBef>
              <a:buClr>
                <a:srgbClr val="000000"/>
              </a:buClr>
              <a:buSzPct val="100000"/>
              <a:buFont typeface="+mj-lt"/>
              <a:buAutoNum type="arabicPeriod"/>
              <a:tabLst>
                <a:tab pos="1254125" algn="l"/>
                <a:tab pos="2168525" algn="l"/>
                <a:tab pos="3082925" algn="l"/>
                <a:tab pos="3997325" algn="l"/>
                <a:tab pos="4911725" algn="l"/>
                <a:tab pos="5826125" algn="l"/>
                <a:tab pos="6740525" algn="l"/>
                <a:tab pos="7654925" algn="l"/>
                <a:tab pos="8569325" algn="l"/>
                <a:tab pos="9483725" algn="l"/>
                <a:tab pos="10398125" algn="l"/>
              </a:tabLst>
            </a:pPr>
            <a:endParaRPr kumimoji="1" lang="fr-FR" altLang="ko-KR" sz="2800" dirty="0" smtClean="0">
              <a:solidFill>
                <a:srgbClr val="000000"/>
              </a:solidFill>
              <a:latin typeface="Arial" pitchFamily="34" charset="0"/>
              <a:ea typeface="Gulim" pitchFamily="34" charset="-127"/>
              <a:cs typeface="Arial" pitchFamily="34" charset="0"/>
            </a:endParaRPr>
          </a:p>
          <a:p>
            <a:pPr marL="514350" indent="-514350" latinLnBrk="1">
              <a:spcBef>
                <a:spcPct val="0"/>
              </a:spcBef>
              <a:buClr>
                <a:srgbClr val="000000"/>
              </a:buClr>
              <a:buSzPct val="100000"/>
              <a:buFont typeface="Wingdings" pitchFamily="2" charset="2"/>
              <a:buChar char="§"/>
              <a:tabLst>
                <a:tab pos="1254125" algn="l"/>
                <a:tab pos="2168525" algn="l"/>
                <a:tab pos="3082925" algn="l"/>
                <a:tab pos="3997325" algn="l"/>
                <a:tab pos="4911725" algn="l"/>
                <a:tab pos="5826125" algn="l"/>
                <a:tab pos="6740525" algn="l"/>
                <a:tab pos="7654925" algn="l"/>
                <a:tab pos="8569325" algn="l"/>
                <a:tab pos="9483725" algn="l"/>
                <a:tab pos="10398125" algn="l"/>
              </a:tabLst>
            </a:pPr>
            <a:r>
              <a:rPr kumimoji="1" lang="fr-FR" altLang="ko-KR" sz="2800" dirty="0" smtClean="0">
                <a:solidFill>
                  <a:srgbClr val="000000"/>
                </a:solidFill>
                <a:latin typeface="Arial Narrow" pitchFamily="34" charset="0"/>
                <a:ea typeface="Gulim" pitchFamily="34" charset="-127"/>
                <a:cs typeface="Arial" pitchFamily="34" charset="0"/>
              </a:rPr>
              <a:t>Administration </a:t>
            </a:r>
            <a:r>
              <a:rPr kumimoji="1" lang="fr-FR" altLang="ko-KR" sz="2800" dirty="0" smtClean="0">
                <a:solidFill>
                  <a:srgbClr val="000000"/>
                </a:solidFill>
                <a:latin typeface="Arial Narrow" pitchFamily="34" charset="0"/>
                <a:ea typeface="Gulim" pitchFamily="34" charset="-127"/>
                <a:cs typeface="Arial" pitchFamily="34" charset="0"/>
              </a:rPr>
              <a:t>de </a:t>
            </a:r>
            <a:r>
              <a:rPr kumimoji="1" lang="fr-FR" altLang="ko-KR" sz="2800" dirty="0" smtClean="0">
                <a:solidFill>
                  <a:srgbClr val="000000"/>
                </a:solidFill>
                <a:latin typeface="Arial Narrow" pitchFamily="34" charset="0"/>
                <a:ea typeface="Gulim" pitchFamily="34" charset="-127"/>
                <a:cs typeface="Arial" pitchFamily="34" charset="0"/>
              </a:rPr>
              <a:t>camp</a:t>
            </a:r>
          </a:p>
          <a:p>
            <a:pPr marL="514350" indent="-514350" algn="just" latinLnBrk="1">
              <a:spcBef>
                <a:spcPct val="0"/>
              </a:spcBef>
              <a:buClr>
                <a:srgbClr val="000000"/>
              </a:buClr>
              <a:buSzPct val="100000"/>
              <a:buNone/>
              <a:tabLst>
                <a:tab pos="1254125" algn="l"/>
                <a:tab pos="2168525" algn="l"/>
                <a:tab pos="3082925" algn="l"/>
                <a:tab pos="3997325" algn="l"/>
                <a:tab pos="4911725" algn="l"/>
                <a:tab pos="5826125" algn="l"/>
                <a:tab pos="6740525" algn="l"/>
                <a:tab pos="7654925" algn="l"/>
                <a:tab pos="8569325" algn="l"/>
                <a:tab pos="9483725" algn="l"/>
                <a:tab pos="10398125" algn="l"/>
              </a:tabLst>
            </a:pPr>
            <a:r>
              <a:rPr kumimoji="1" lang="fr-FR" altLang="ko-KR" sz="2800" dirty="0" smtClean="0">
                <a:solidFill>
                  <a:srgbClr val="000000"/>
                </a:solidFill>
                <a:latin typeface="Arial Narrow" pitchFamily="34" charset="0"/>
                <a:ea typeface="Gulim" pitchFamily="34" charset="-127"/>
                <a:cs typeface="Arial" pitchFamily="34" charset="0"/>
              </a:rPr>
              <a:t>	</a:t>
            </a:r>
            <a:endParaRPr kumimoji="1" lang="fr-FR" altLang="ko-KR" sz="2800" dirty="0" smtClean="0">
              <a:solidFill>
                <a:srgbClr val="000000"/>
              </a:solidFill>
              <a:latin typeface="Arial Narrow" pitchFamily="34" charset="0"/>
              <a:ea typeface="Gulim" pitchFamily="34" charset="-127"/>
              <a:cs typeface="Arial" pitchFamily="34" charset="0"/>
            </a:endParaRPr>
          </a:p>
          <a:p>
            <a:pPr marL="514350" indent="-514350" algn="just" latinLnBrk="1">
              <a:spcBef>
                <a:spcPct val="0"/>
              </a:spcBef>
              <a:buClr>
                <a:srgbClr val="000000"/>
              </a:buClr>
              <a:buSzPct val="100000"/>
              <a:buNone/>
              <a:tabLst>
                <a:tab pos="1254125" algn="l"/>
                <a:tab pos="2168525" algn="l"/>
                <a:tab pos="3082925" algn="l"/>
                <a:tab pos="3997325" algn="l"/>
                <a:tab pos="4911725" algn="l"/>
                <a:tab pos="5826125" algn="l"/>
                <a:tab pos="6740525" algn="l"/>
                <a:tab pos="7654925" algn="l"/>
                <a:tab pos="8569325" algn="l"/>
                <a:tab pos="9483725" algn="l"/>
                <a:tab pos="10398125" algn="l"/>
              </a:tabLst>
            </a:pPr>
            <a:r>
              <a:rPr kumimoji="1" lang="fr-FR" altLang="ko-KR" sz="2800" dirty="0" smtClean="0">
                <a:solidFill>
                  <a:srgbClr val="000000"/>
                </a:solidFill>
                <a:latin typeface="Arial Narrow" pitchFamily="34" charset="0"/>
                <a:ea typeface="Gulim" pitchFamily="34" charset="-127"/>
                <a:cs typeface="Arial" pitchFamily="34" charset="0"/>
              </a:rPr>
              <a:t>	</a:t>
            </a:r>
            <a:r>
              <a:rPr lang="fr-FR" altLang="ko-KR" sz="2800" dirty="0" smtClean="0">
                <a:latin typeface="Arial Narrow" pitchFamily="34" charset="0"/>
                <a:cs typeface="Arial" pitchFamily="34" charset="0"/>
              </a:rPr>
              <a:t>Fonctions relevant du gouvernement et les </a:t>
            </a:r>
            <a:r>
              <a:rPr lang="fr-FR" altLang="ko-KR" sz="2800" dirty="0" smtClean="0">
                <a:latin typeface="Arial Narrow" pitchFamily="34" charset="0"/>
                <a:cs typeface="Arial" pitchFamily="34" charset="0"/>
              </a:rPr>
              <a:t>autorités </a:t>
            </a:r>
            <a:r>
              <a:rPr lang="fr-FR" altLang="ko-KR" sz="2800" dirty="0" smtClean="0">
                <a:latin typeface="Arial Narrow" pitchFamily="34" charset="0"/>
                <a:cs typeface="Arial" pitchFamily="34" charset="0"/>
              </a:rPr>
              <a:t>locales et nationales au sein des sites</a:t>
            </a:r>
            <a:endParaRPr kumimoji="1" lang="fr-FR" altLang="ko-KR" sz="2800" dirty="0" smtClean="0">
              <a:solidFill>
                <a:srgbClr val="000000"/>
              </a:solidFill>
              <a:latin typeface="Arial Narrow" pitchFamily="34" charset="0"/>
              <a:ea typeface="Gulim" pitchFamily="34" charset="-127"/>
              <a:cs typeface="Arial" pitchFamily="34" charset="0"/>
            </a:endParaRPr>
          </a:p>
        </p:txBody>
      </p:sp>
      <p:sp>
        <p:nvSpPr>
          <p:cNvPr id="3" name="Title 2"/>
          <p:cNvSpPr>
            <a:spLocks noGrp="1"/>
          </p:cNvSpPr>
          <p:nvPr>
            <p:ph type="title"/>
          </p:nvPr>
        </p:nvSpPr>
        <p:spPr/>
        <p:txBody>
          <a:bodyPr>
            <a:normAutofit/>
          </a:bodyPr>
          <a:lstStyle/>
          <a:p>
            <a:pPr algn="ctr"/>
            <a:r>
              <a:rPr lang="fr-FR" sz="4400" dirty="0" smtClean="0">
                <a:latin typeface="Arial Narrow" pitchFamily="34" charset="0"/>
                <a:cs typeface="Arial" pitchFamily="34" charset="0"/>
              </a:rPr>
              <a:t>Rôles et responsabilités</a:t>
            </a:r>
            <a:endParaRPr lang="fr-FR" sz="4400" dirty="0">
              <a:latin typeface="Arial Narrow"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latinLnBrk="1">
              <a:spcBef>
                <a:spcPct val="0"/>
              </a:spcBef>
              <a:buClr>
                <a:srgbClr val="000000"/>
              </a:buClr>
              <a:buSzPct val="100000"/>
              <a:buFont typeface="Wingdings" pitchFamily="2" charset="2"/>
              <a:buChar char="§"/>
              <a:tabLst>
                <a:tab pos="1254125" algn="l"/>
                <a:tab pos="2168525" algn="l"/>
                <a:tab pos="3082925" algn="l"/>
                <a:tab pos="3997325" algn="l"/>
                <a:tab pos="4911725" algn="l"/>
                <a:tab pos="5826125" algn="l"/>
                <a:tab pos="6740525" algn="l"/>
                <a:tab pos="7654925" algn="l"/>
                <a:tab pos="8569325" algn="l"/>
                <a:tab pos="9483725" algn="l"/>
                <a:tab pos="10398125" algn="l"/>
              </a:tabLst>
            </a:pPr>
            <a:endParaRPr kumimoji="1" lang="fr-FR" altLang="ko-KR" sz="2800" dirty="0" smtClean="0">
              <a:solidFill>
                <a:srgbClr val="000000"/>
              </a:solidFill>
              <a:latin typeface="Arial" pitchFamily="34" charset="0"/>
              <a:ea typeface="Gulim" pitchFamily="34" charset="-127"/>
              <a:cs typeface="Arial" pitchFamily="34" charset="0"/>
            </a:endParaRPr>
          </a:p>
          <a:p>
            <a:pPr marL="514350" indent="-514350" latinLnBrk="1">
              <a:spcBef>
                <a:spcPct val="0"/>
              </a:spcBef>
              <a:buClr>
                <a:srgbClr val="000000"/>
              </a:buClr>
              <a:buSzPct val="100000"/>
              <a:buFont typeface="Wingdings" pitchFamily="2" charset="2"/>
              <a:buChar char="§"/>
              <a:tabLst>
                <a:tab pos="1254125" algn="l"/>
                <a:tab pos="2168525" algn="l"/>
                <a:tab pos="3082925" algn="l"/>
                <a:tab pos="3997325" algn="l"/>
                <a:tab pos="4911725" algn="l"/>
                <a:tab pos="5826125" algn="l"/>
                <a:tab pos="6740525" algn="l"/>
                <a:tab pos="7654925" algn="l"/>
                <a:tab pos="8569325" algn="l"/>
                <a:tab pos="9483725" algn="l"/>
                <a:tab pos="10398125" algn="l"/>
              </a:tabLst>
            </a:pPr>
            <a:r>
              <a:rPr kumimoji="1" lang="fr-FR" altLang="ko-KR" sz="2800" dirty="0" smtClean="0">
                <a:solidFill>
                  <a:srgbClr val="000000"/>
                </a:solidFill>
                <a:latin typeface="Arial Narrow" pitchFamily="34" charset="0"/>
                <a:ea typeface="Gulim" pitchFamily="34" charset="-127"/>
                <a:cs typeface="Arial" pitchFamily="34" charset="0"/>
              </a:rPr>
              <a:t>Coordination de sites</a:t>
            </a:r>
          </a:p>
          <a:p>
            <a:pPr marL="514350" indent="-514350" latinLnBrk="1">
              <a:spcBef>
                <a:spcPct val="0"/>
              </a:spcBef>
              <a:buClr>
                <a:srgbClr val="000000"/>
              </a:buClr>
              <a:buSzPct val="100000"/>
              <a:buFont typeface="Wingdings" pitchFamily="2" charset="2"/>
              <a:buChar char="§"/>
              <a:tabLst>
                <a:tab pos="1254125" algn="l"/>
                <a:tab pos="2168525" algn="l"/>
                <a:tab pos="3082925" algn="l"/>
                <a:tab pos="3997325" algn="l"/>
                <a:tab pos="4911725" algn="l"/>
                <a:tab pos="5826125" algn="l"/>
                <a:tab pos="6740525" algn="l"/>
                <a:tab pos="7654925" algn="l"/>
                <a:tab pos="8569325" algn="l"/>
                <a:tab pos="9483725" algn="l"/>
                <a:tab pos="10398125" algn="l"/>
              </a:tabLst>
            </a:pPr>
            <a:endParaRPr kumimoji="1" lang="fr-FR" altLang="ko-KR" sz="2800" dirty="0" smtClean="0">
              <a:solidFill>
                <a:srgbClr val="000000"/>
              </a:solidFill>
              <a:latin typeface="Arial Narrow" pitchFamily="34" charset="0"/>
              <a:ea typeface="Gulim" pitchFamily="34" charset="-127"/>
              <a:cs typeface="Arial" pitchFamily="34" charset="0"/>
            </a:endParaRPr>
          </a:p>
          <a:p>
            <a:pPr marL="514350" indent="-514350" algn="just" latinLnBrk="1">
              <a:spcBef>
                <a:spcPct val="0"/>
              </a:spcBef>
              <a:buClr>
                <a:srgbClr val="000000"/>
              </a:buClr>
              <a:buSzPct val="100000"/>
              <a:buNone/>
              <a:tabLst>
                <a:tab pos="1254125" algn="l"/>
                <a:tab pos="2168525" algn="l"/>
                <a:tab pos="3082925" algn="l"/>
                <a:tab pos="3997325" algn="l"/>
                <a:tab pos="4911725" algn="l"/>
                <a:tab pos="5826125" algn="l"/>
                <a:tab pos="6740525" algn="l"/>
                <a:tab pos="7654925" algn="l"/>
                <a:tab pos="8569325" algn="l"/>
                <a:tab pos="9483725" algn="l"/>
                <a:tab pos="10398125" algn="l"/>
              </a:tabLst>
            </a:pPr>
            <a:r>
              <a:rPr kumimoji="1" lang="fr-FR" altLang="ko-KR" sz="2800" dirty="0" smtClean="0">
                <a:solidFill>
                  <a:srgbClr val="000000"/>
                </a:solidFill>
                <a:latin typeface="Arial Narrow" pitchFamily="34" charset="0"/>
                <a:ea typeface="Gulim" pitchFamily="34" charset="-127"/>
                <a:cs typeface="Arial" pitchFamily="34" charset="0"/>
              </a:rPr>
              <a:t>	</a:t>
            </a:r>
            <a:r>
              <a:rPr lang="fr-FR" altLang="ko-KR" sz="2800" dirty="0" smtClean="0">
                <a:latin typeface="Arial Narrow" pitchFamily="34" charset="0"/>
                <a:cs typeface="Arial" pitchFamily="34" charset="0"/>
              </a:rPr>
              <a:t>Mise </a:t>
            </a:r>
            <a:r>
              <a:rPr lang="fr-FR" altLang="ko-KR" sz="2800" dirty="0" smtClean="0">
                <a:latin typeface="Arial Narrow" pitchFamily="34" charset="0"/>
                <a:cs typeface="Arial" pitchFamily="34" charset="0"/>
              </a:rPr>
              <a:t>en place de l’accès et de la livraison des services humanitaires dans les camps (y compris la protection), ce qui implique la coordination des rôles et des responsabilités pour l’ensemble de l’intervention humanitaire dans les camps</a:t>
            </a:r>
            <a:endParaRPr kumimoji="1" lang="fr-FR" altLang="ko-KR" sz="2800" dirty="0" smtClean="0">
              <a:solidFill>
                <a:srgbClr val="000000"/>
              </a:solidFill>
              <a:latin typeface="Arial Narrow" pitchFamily="34" charset="0"/>
              <a:ea typeface="Gulim" pitchFamily="34" charset="-127"/>
              <a:cs typeface="Arial" pitchFamily="34" charset="0"/>
            </a:endParaRPr>
          </a:p>
        </p:txBody>
      </p:sp>
      <p:sp>
        <p:nvSpPr>
          <p:cNvPr id="3" name="Title 2"/>
          <p:cNvSpPr>
            <a:spLocks noGrp="1"/>
          </p:cNvSpPr>
          <p:nvPr>
            <p:ph type="title"/>
          </p:nvPr>
        </p:nvSpPr>
        <p:spPr/>
        <p:txBody>
          <a:bodyPr>
            <a:normAutofit/>
          </a:bodyPr>
          <a:lstStyle/>
          <a:p>
            <a:pPr algn="ctr"/>
            <a:r>
              <a:rPr lang="fr-FR" sz="4400" dirty="0" smtClean="0">
                <a:latin typeface="Arial Narrow" pitchFamily="34" charset="0"/>
                <a:cs typeface="Arial" pitchFamily="34" charset="0"/>
              </a:rPr>
              <a:t>Rôles et </a:t>
            </a:r>
            <a:r>
              <a:rPr lang="fr-FR" sz="4400" dirty="0" smtClean="0">
                <a:latin typeface="Arial Narrow" pitchFamily="34" charset="0"/>
                <a:cs typeface="Arial" pitchFamily="34" charset="0"/>
              </a:rPr>
              <a:t>responsabilités (suite)</a:t>
            </a:r>
            <a:endParaRPr lang="fr-FR" sz="4400" dirty="0">
              <a:latin typeface="Arial Narrow"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TotalTime>
  <Words>673</Words>
  <Application>Microsoft Office PowerPoint</Application>
  <PresentationFormat>On-screen Show (4:3)</PresentationFormat>
  <Paragraphs>167</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Slide 1</vt:lpstr>
      <vt:lpstr>Objectifs du module  CCCM</vt:lpstr>
      <vt:lpstr>Niveaux d’intervention </vt:lpstr>
      <vt:lpstr>Missions du responsable de module global</vt:lpstr>
      <vt:lpstr> Champs d'intervention du CCCM </vt:lpstr>
      <vt:lpstr>Champs d'intervention du CCCM</vt:lpstr>
      <vt:lpstr>Structure du CCCM</vt:lpstr>
      <vt:lpstr>Rôles et responsabilités</vt:lpstr>
      <vt:lpstr>Rôles et responsabilités (suite)</vt:lpstr>
      <vt:lpstr>Rôles et responsabilités (suite)</vt:lpstr>
      <vt:lpstr>Exercice de mise en contexte 25 min</vt:lpstr>
      <vt:lpstr>Exercice de groupe</vt:lpstr>
      <vt:lpstr> Activités d'un Administrateur de sites </vt:lpstr>
      <vt:lpstr>Activités d'un Coordinateur de sites</vt:lpstr>
      <vt:lpstr>Activités d'un Coordinateur de sites (suite)</vt:lpstr>
      <vt:lpstr>Activités d'un Gestionnaire de sites</vt:lpstr>
      <vt:lpstr>Activités d'un Gestionnaire de sites (suite)</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JEAN Ernst</dc:creator>
  <cp:lastModifiedBy>JEAN Ernst</cp:lastModifiedBy>
  <cp:revision>1</cp:revision>
  <dcterms:created xsi:type="dcterms:W3CDTF">2018-07-30T14:39:21Z</dcterms:created>
  <dcterms:modified xsi:type="dcterms:W3CDTF">2018-07-30T14:41:13Z</dcterms:modified>
</cp:coreProperties>
</file>