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sldIdLst>
    <p:sldId id="257" r:id="rId2"/>
    <p:sldId id="258" r:id="rId3"/>
    <p:sldId id="259" r:id="rId4"/>
    <p:sldId id="272" r:id="rId5"/>
    <p:sldId id="261" r:id="rId6"/>
    <p:sldId id="262" r:id="rId7"/>
    <p:sldId id="264" r:id="rId8"/>
    <p:sldId id="265" r:id="rId9"/>
    <p:sldId id="266" r:id="rId10"/>
    <p:sldId id="267" r:id="rId11"/>
    <p:sldId id="268"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B5EE3C-039F-4876-BB91-19EC0E3F75F2}" type="doc">
      <dgm:prSet loTypeId="urn:microsoft.com/office/officeart/2005/8/layout/process4" loCatId="process" qsTypeId="urn:microsoft.com/office/officeart/2005/8/quickstyle/simple1#1" qsCatId="simple" csTypeId="urn:microsoft.com/office/officeart/2005/8/colors/accent2_4" csCatId="accent2" phldr="1"/>
      <dgm:spPr/>
      <dgm:t>
        <a:bodyPr/>
        <a:lstStyle/>
        <a:p>
          <a:endParaRPr lang="en-US"/>
        </a:p>
      </dgm:t>
    </dgm:pt>
    <dgm:pt modelId="{D4544243-FAF4-41D6-A238-550F202D428E}">
      <dgm:prSet phldrT="[Text]" custT="1"/>
      <dgm:spPr/>
      <dgm:t>
        <a:bodyPr/>
        <a:lstStyle/>
        <a:p>
          <a:r>
            <a:rPr lang="en-US" sz="2400" dirty="0" err="1" smtClean="0">
              <a:solidFill>
                <a:schemeClr val="tx1"/>
              </a:solidFill>
            </a:rPr>
            <a:t>Informations</a:t>
          </a:r>
          <a:r>
            <a:rPr lang="en-US" sz="2400" dirty="0" smtClean="0">
              <a:solidFill>
                <a:schemeClr val="tx1"/>
              </a:solidFill>
            </a:rPr>
            <a:t> </a:t>
          </a:r>
          <a:r>
            <a:rPr lang="en-US" sz="2400" dirty="0" err="1" smtClean="0">
              <a:solidFill>
                <a:schemeClr val="tx1"/>
              </a:solidFill>
            </a:rPr>
            <a:t>diffusées</a:t>
          </a:r>
          <a:endParaRPr lang="en-US" sz="2400" dirty="0">
            <a:solidFill>
              <a:schemeClr val="tx1"/>
            </a:solidFill>
          </a:endParaRPr>
        </a:p>
      </dgm:t>
    </dgm:pt>
    <dgm:pt modelId="{C81932C5-99BA-4AC8-8143-E9C680DF8589}" type="parTrans" cxnId="{BF3EFB63-7F3D-4B1D-891B-2C99AE3C7DE3}">
      <dgm:prSet/>
      <dgm:spPr/>
      <dgm:t>
        <a:bodyPr/>
        <a:lstStyle/>
        <a:p>
          <a:endParaRPr lang="en-US"/>
        </a:p>
      </dgm:t>
    </dgm:pt>
    <dgm:pt modelId="{2B75C9DE-E1EA-4ABA-AB84-50D84BBAAE02}" type="sibTrans" cxnId="{BF3EFB63-7F3D-4B1D-891B-2C99AE3C7DE3}">
      <dgm:prSet/>
      <dgm:spPr/>
      <dgm:t>
        <a:bodyPr/>
        <a:lstStyle/>
        <a:p>
          <a:endParaRPr lang="en-US">
            <a:solidFill>
              <a:schemeClr val="tx1"/>
            </a:solidFill>
          </a:endParaRPr>
        </a:p>
      </dgm:t>
    </dgm:pt>
    <dgm:pt modelId="{4CF0BFF2-C772-4E4C-AB61-3A5E27359DA9}">
      <dgm:prSet phldrT="[Text]" custT="1"/>
      <dgm:spPr/>
      <dgm:t>
        <a:bodyPr/>
        <a:lstStyle/>
        <a:p>
          <a:r>
            <a:rPr lang="en-US" sz="2400" dirty="0" err="1" smtClean="0">
              <a:solidFill>
                <a:schemeClr val="tx1"/>
              </a:solidFill>
            </a:rPr>
            <a:t>Lacunes</a:t>
          </a:r>
          <a:r>
            <a:rPr lang="en-US" sz="2400" dirty="0" smtClean="0">
              <a:solidFill>
                <a:schemeClr val="tx1"/>
              </a:solidFill>
            </a:rPr>
            <a:t> </a:t>
          </a:r>
          <a:r>
            <a:rPr lang="en-US" sz="2400" dirty="0" err="1" smtClean="0">
              <a:solidFill>
                <a:schemeClr val="tx1"/>
              </a:solidFill>
            </a:rPr>
            <a:t>comblées</a:t>
          </a:r>
          <a:r>
            <a:rPr lang="en-US" sz="2400" dirty="0" smtClean="0">
              <a:solidFill>
                <a:schemeClr val="tx1"/>
              </a:solidFill>
            </a:rPr>
            <a:t> et </a:t>
          </a:r>
          <a:r>
            <a:rPr lang="en-US" sz="2400" dirty="0" err="1" smtClean="0">
              <a:solidFill>
                <a:schemeClr val="tx1"/>
              </a:solidFill>
            </a:rPr>
            <a:t>doublons</a:t>
          </a:r>
          <a:r>
            <a:rPr lang="en-US" sz="2400" dirty="0" smtClean="0">
              <a:solidFill>
                <a:schemeClr val="tx1"/>
              </a:solidFill>
            </a:rPr>
            <a:t> </a:t>
          </a:r>
          <a:r>
            <a:rPr lang="en-US" sz="2400" dirty="0" err="1" smtClean="0">
              <a:solidFill>
                <a:schemeClr val="tx1"/>
              </a:solidFill>
            </a:rPr>
            <a:t>évités</a:t>
          </a:r>
          <a:endParaRPr lang="en-US" sz="2400" dirty="0">
            <a:solidFill>
              <a:schemeClr val="tx1"/>
            </a:solidFill>
          </a:endParaRPr>
        </a:p>
      </dgm:t>
    </dgm:pt>
    <dgm:pt modelId="{33BD146B-4538-401E-AD04-B76FE447A534}" type="parTrans" cxnId="{66CBAE43-D73D-4226-A9F6-92BE764BDF00}">
      <dgm:prSet/>
      <dgm:spPr/>
      <dgm:t>
        <a:bodyPr/>
        <a:lstStyle/>
        <a:p>
          <a:endParaRPr lang="en-US"/>
        </a:p>
      </dgm:t>
    </dgm:pt>
    <dgm:pt modelId="{A3825FBB-5010-449C-AB50-4E94D6BA4334}" type="sibTrans" cxnId="{66CBAE43-D73D-4226-A9F6-92BE764BDF00}">
      <dgm:prSet/>
      <dgm:spPr/>
      <dgm:t>
        <a:bodyPr/>
        <a:lstStyle/>
        <a:p>
          <a:endParaRPr lang="en-US">
            <a:solidFill>
              <a:schemeClr val="tx1"/>
            </a:solidFill>
          </a:endParaRPr>
        </a:p>
      </dgm:t>
    </dgm:pt>
    <dgm:pt modelId="{5A2E5F4D-14EE-4C21-8B89-23F11CD5148C}">
      <dgm:prSet phldrT="[Text]" custT="1"/>
      <dgm:spPr/>
      <dgm:t>
        <a:bodyPr/>
        <a:lstStyle/>
        <a:p>
          <a:r>
            <a:rPr lang="en-US" sz="2400" dirty="0" err="1" smtClean="0">
              <a:solidFill>
                <a:schemeClr val="tx1"/>
              </a:solidFill>
            </a:rPr>
            <a:t>Ressources</a:t>
          </a:r>
          <a:r>
            <a:rPr lang="en-US" sz="2400" dirty="0" smtClean="0">
              <a:solidFill>
                <a:schemeClr val="tx1"/>
              </a:solidFill>
            </a:rPr>
            <a:t> </a:t>
          </a:r>
          <a:r>
            <a:rPr lang="en-US" sz="2400" dirty="0" err="1" smtClean="0">
              <a:solidFill>
                <a:schemeClr val="tx1"/>
              </a:solidFill>
            </a:rPr>
            <a:t>utilisées</a:t>
          </a:r>
          <a:r>
            <a:rPr lang="en-US" sz="2400" dirty="0" smtClean="0">
              <a:solidFill>
                <a:schemeClr val="tx1"/>
              </a:solidFill>
            </a:rPr>
            <a:t> </a:t>
          </a:r>
          <a:r>
            <a:rPr lang="en-US" sz="2400" dirty="0" err="1" smtClean="0">
              <a:solidFill>
                <a:schemeClr val="tx1"/>
              </a:solidFill>
            </a:rPr>
            <a:t>efficacement</a:t>
          </a:r>
          <a:endParaRPr lang="en-US" sz="2400" dirty="0">
            <a:solidFill>
              <a:schemeClr val="tx1"/>
            </a:solidFill>
          </a:endParaRPr>
        </a:p>
      </dgm:t>
    </dgm:pt>
    <dgm:pt modelId="{B92A106B-E665-4E06-853C-BF5AA7B3EA40}" type="parTrans" cxnId="{F68F7EF3-A831-4000-ABE1-88B8D91D7054}">
      <dgm:prSet/>
      <dgm:spPr/>
      <dgm:t>
        <a:bodyPr/>
        <a:lstStyle/>
        <a:p>
          <a:endParaRPr lang="en-US"/>
        </a:p>
      </dgm:t>
    </dgm:pt>
    <dgm:pt modelId="{E9B9F3ED-FDAC-44D8-915F-7FED4444B5C2}" type="sibTrans" cxnId="{F68F7EF3-A831-4000-ABE1-88B8D91D7054}">
      <dgm:prSet/>
      <dgm:spPr/>
      <dgm:t>
        <a:bodyPr/>
        <a:lstStyle/>
        <a:p>
          <a:endParaRPr lang="en-US">
            <a:solidFill>
              <a:schemeClr val="tx1"/>
            </a:solidFill>
          </a:endParaRPr>
        </a:p>
      </dgm:t>
    </dgm:pt>
    <dgm:pt modelId="{3E490528-4DFC-4881-9106-A0CEBAEC7AA1}">
      <dgm:prSet phldrT="[Text]" custT="1"/>
      <dgm:spPr/>
      <dgm:t>
        <a:bodyPr/>
        <a:lstStyle/>
        <a:p>
          <a:r>
            <a:rPr lang="en-US" sz="2400" dirty="0" err="1" smtClean="0">
              <a:solidFill>
                <a:schemeClr val="tx1"/>
              </a:solidFill>
            </a:rPr>
            <a:t>Planification</a:t>
          </a:r>
          <a:r>
            <a:rPr lang="en-US" sz="2400" dirty="0" smtClean="0">
              <a:solidFill>
                <a:schemeClr val="tx1"/>
              </a:solidFill>
            </a:rPr>
            <a:t> des actions de </a:t>
          </a:r>
          <a:r>
            <a:rPr lang="en-US" sz="2400" dirty="0" err="1" smtClean="0">
              <a:solidFill>
                <a:schemeClr val="tx1"/>
              </a:solidFill>
            </a:rPr>
            <a:t>sensibilisation</a:t>
          </a:r>
          <a:endParaRPr lang="en-US" sz="2400" dirty="0">
            <a:solidFill>
              <a:schemeClr val="tx1"/>
            </a:solidFill>
          </a:endParaRPr>
        </a:p>
      </dgm:t>
    </dgm:pt>
    <dgm:pt modelId="{DA683A0B-76D6-4C51-9D2C-80F06E37252F}" type="parTrans" cxnId="{B8D3E8D2-B043-4692-AE01-356B62B1E975}">
      <dgm:prSet/>
      <dgm:spPr/>
      <dgm:t>
        <a:bodyPr/>
        <a:lstStyle/>
        <a:p>
          <a:endParaRPr lang="en-US"/>
        </a:p>
      </dgm:t>
    </dgm:pt>
    <dgm:pt modelId="{BE57068D-1A86-4566-BE18-109D8BE8D2A2}" type="sibTrans" cxnId="{B8D3E8D2-B043-4692-AE01-356B62B1E975}">
      <dgm:prSet/>
      <dgm:spPr/>
      <dgm:t>
        <a:bodyPr/>
        <a:lstStyle/>
        <a:p>
          <a:endParaRPr lang="en-US">
            <a:solidFill>
              <a:schemeClr val="tx1"/>
            </a:solidFill>
          </a:endParaRPr>
        </a:p>
      </dgm:t>
    </dgm:pt>
    <dgm:pt modelId="{916EEB70-F07C-4D20-902D-C74C82719797}">
      <dgm:prSet custT="1"/>
      <dgm:spPr/>
      <dgm:t>
        <a:bodyPr/>
        <a:lstStyle/>
        <a:p>
          <a:r>
            <a:rPr lang="en-US" sz="2400" dirty="0" err="1" smtClean="0">
              <a:solidFill>
                <a:schemeClr val="tx1"/>
              </a:solidFill>
            </a:rPr>
            <a:t>Données</a:t>
          </a:r>
          <a:r>
            <a:rPr lang="en-US" sz="2400" dirty="0" smtClean="0">
              <a:solidFill>
                <a:schemeClr val="tx1"/>
              </a:solidFill>
            </a:rPr>
            <a:t> </a:t>
          </a:r>
          <a:r>
            <a:rPr lang="en-US" sz="2400" dirty="0" err="1" smtClean="0">
              <a:solidFill>
                <a:schemeClr val="tx1"/>
              </a:solidFill>
            </a:rPr>
            <a:t>recueillies</a:t>
          </a:r>
          <a:endParaRPr lang="en-US" sz="2400" dirty="0">
            <a:solidFill>
              <a:schemeClr val="tx1"/>
            </a:solidFill>
          </a:endParaRPr>
        </a:p>
      </dgm:t>
    </dgm:pt>
    <dgm:pt modelId="{2337EC03-9C05-4526-A3D0-6AD1B4F8C9C9}" type="parTrans" cxnId="{B11A1B08-C590-4033-9584-A5F52BD1DD95}">
      <dgm:prSet/>
      <dgm:spPr/>
      <dgm:t>
        <a:bodyPr/>
        <a:lstStyle/>
        <a:p>
          <a:endParaRPr lang="en-US"/>
        </a:p>
      </dgm:t>
    </dgm:pt>
    <dgm:pt modelId="{ABBDF921-F27C-4207-8EE4-E2EFA9792F13}" type="sibTrans" cxnId="{B11A1B08-C590-4033-9584-A5F52BD1DD95}">
      <dgm:prSet/>
      <dgm:spPr/>
      <dgm:t>
        <a:bodyPr/>
        <a:lstStyle/>
        <a:p>
          <a:endParaRPr lang="en-US">
            <a:solidFill>
              <a:schemeClr val="tx1"/>
            </a:solidFill>
          </a:endParaRPr>
        </a:p>
      </dgm:t>
    </dgm:pt>
    <dgm:pt modelId="{FD29D171-DA1B-4683-8340-B8E02060506B}">
      <dgm:prSet custT="1"/>
      <dgm:spPr/>
      <dgm:t>
        <a:bodyPr/>
        <a:lstStyle/>
        <a:p>
          <a:r>
            <a:rPr lang="en-US" sz="2400" dirty="0" smtClean="0">
              <a:solidFill>
                <a:schemeClr val="tx1"/>
              </a:solidFill>
            </a:rPr>
            <a:t>Standards </a:t>
          </a:r>
          <a:r>
            <a:rPr lang="en-US" sz="2400" dirty="0" err="1" smtClean="0">
              <a:solidFill>
                <a:schemeClr val="tx1"/>
              </a:solidFill>
            </a:rPr>
            <a:t>améliorés</a:t>
          </a:r>
          <a:r>
            <a:rPr lang="en-US" sz="2400" dirty="0" smtClean="0">
              <a:solidFill>
                <a:schemeClr val="tx1"/>
              </a:solidFill>
            </a:rPr>
            <a:t> et </a:t>
          </a:r>
          <a:r>
            <a:rPr lang="en-US" sz="2400" dirty="0" err="1" smtClean="0">
              <a:solidFill>
                <a:schemeClr val="tx1"/>
              </a:solidFill>
            </a:rPr>
            <a:t>droits</a:t>
          </a:r>
          <a:r>
            <a:rPr lang="en-US" sz="2400" dirty="0" smtClean="0">
              <a:solidFill>
                <a:schemeClr val="tx1"/>
              </a:solidFill>
            </a:rPr>
            <a:t> </a:t>
          </a:r>
          <a:r>
            <a:rPr lang="en-US" sz="2400" dirty="0" err="1" smtClean="0">
              <a:solidFill>
                <a:schemeClr val="tx1"/>
              </a:solidFill>
            </a:rPr>
            <a:t>respectés</a:t>
          </a:r>
          <a:endParaRPr lang="en-US" sz="2400" dirty="0">
            <a:solidFill>
              <a:schemeClr val="tx1"/>
            </a:solidFill>
          </a:endParaRPr>
        </a:p>
      </dgm:t>
    </dgm:pt>
    <dgm:pt modelId="{12A0DB7D-5BFD-4A75-89B2-56B03440FE73}" type="parTrans" cxnId="{9F167FA4-76FF-4496-A755-A2FB9F295A73}">
      <dgm:prSet/>
      <dgm:spPr/>
      <dgm:t>
        <a:bodyPr/>
        <a:lstStyle/>
        <a:p>
          <a:endParaRPr lang="en-US"/>
        </a:p>
      </dgm:t>
    </dgm:pt>
    <dgm:pt modelId="{2E6047E4-B25D-4A15-A149-22DF8BFEFACD}" type="sibTrans" cxnId="{9F167FA4-76FF-4496-A755-A2FB9F295A73}">
      <dgm:prSet/>
      <dgm:spPr/>
      <dgm:t>
        <a:bodyPr/>
        <a:lstStyle/>
        <a:p>
          <a:endParaRPr lang="en-US"/>
        </a:p>
      </dgm:t>
    </dgm:pt>
    <dgm:pt modelId="{73EDC31F-0117-4E3D-B99C-A9403B888696}" type="pres">
      <dgm:prSet presAssocID="{E6B5EE3C-039F-4876-BB91-19EC0E3F75F2}" presName="Name0" presStyleCnt="0">
        <dgm:presLayoutVars>
          <dgm:dir/>
          <dgm:animLvl val="lvl"/>
          <dgm:resizeHandles val="exact"/>
        </dgm:presLayoutVars>
      </dgm:prSet>
      <dgm:spPr/>
      <dgm:t>
        <a:bodyPr/>
        <a:lstStyle/>
        <a:p>
          <a:endParaRPr lang="en-US"/>
        </a:p>
      </dgm:t>
    </dgm:pt>
    <dgm:pt modelId="{ECEF009F-FCDA-4D09-9200-8EE2B9F405B6}" type="pres">
      <dgm:prSet presAssocID="{FD29D171-DA1B-4683-8340-B8E02060506B}" presName="boxAndChildren" presStyleCnt="0"/>
      <dgm:spPr/>
    </dgm:pt>
    <dgm:pt modelId="{FF45C4FB-6BEC-4258-BFE7-1B3C7EC08D3A}" type="pres">
      <dgm:prSet presAssocID="{FD29D171-DA1B-4683-8340-B8E02060506B}" presName="parentTextBox" presStyleLbl="node1" presStyleIdx="0" presStyleCnt="4" custLinFactNeighborY="190"/>
      <dgm:spPr/>
      <dgm:t>
        <a:bodyPr/>
        <a:lstStyle/>
        <a:p>
          <a:endParaRPr lang="en-US"/>
        </a:p>
      </dgm:t>
    </dgm:pt>
    <dgm:pt modelId="{EF057DB4-7F07-451A-B78F-4BC6D175A35F}" type="pres">
      <dgm:prSet presAssocID="{E9B9F3ED-FDAC-44D8-915F-7FED4444B5C2}" presName="sp" presStyleCnt="0"/>
      <dgm:spPr/>
    </dgm:pt>
    <dgm:pt modelId="{90B73CCC-5865-40C4-A5CB-502F88C80742}" type="pres">
      <dgm:prSet presAssocID="{5A2E5F4D-14EE-4C21-8B89-23F11CD5148C}" presName="arrowAndChildren" presStyleCnt="0"/>
      <dgm:spPr/>
    </dgm:pt>
    <dgm:pt modelId="{38713977-B756-4DAF-8DD5-EB6D9828BF45}" type="pres">
      <dgm:prSet presAssocID="{5A2E5F4D-14EE-4C21-8B89-23F11CD5148C}" presName="parentTextArrow" presStyleLbl="node1" presStyleIdx="0" presStyleCnt="4"/>
      <dgm:spPr/>
      <dgm:t>
        <a:bodyPr/>
        <a:lstStyle/>
        <a:p>
          <a:endParaRPr lang="en-US"/>
        </a:p>
      </dgm:t>
    </dgm:pt>
    <dgm:pt modelId="{F6B62182-CE36-4282-97AC-BA6AE1918814}" type="pres">
      <dgm:prSet presAssocID="{5A2E5F4D-14EE-4C21-8B89-23F11CD5148C}" presName="arrow" presStyleLbl="node1" presStyleIdx="1" presStyleCnt="4"/>
      <dgm:spPr/>
      <dgm:t>
        <a:bodyPr/>
        <a:lstStyle/>
        <a:p>
          <a:endParaRPr lang="en-US"/>
        </a:p>
      </dgm:t>
    </dgm:pt>
    <dgm:pt modelId="{A5CC761E-DB35-437F-8AB8-2781DE3B487A}" type="pres">
      <dgm:prSet presAssocID="{5A2E5F4D-14EE-4C21-8B89-23F11CD5148C}" presName="descendantArrow" presStyleCnt="0"/>
      <dgm:spPr/>
    </dgm:pt>
    <dgm:pt modelId="{4A01DCFF-7259-464F-BC4F-677A58562644}" type="pres">
      <dgm:prSet presAssocID="{3E490528-4DFC-4881-9106-A0CEBAEC7AA1}" presName="childTextArrow" presStyleLbl="fgAccFollowNode1" presStyleIdx="0" presStyleCnt="2">
        <dgm:presLayoutVars>
          <dgm:bulletEnabled val="1"/>
        </dgm:presLayoutVars>
      </dgm:prSet>
      <dgm:spPr/>
      <dgm:t>
        <a:bodyPr/>
        <a:lstStyle/>
        <a:p>
          <a:endParaRPr lang="en-US"/>
        </a:p>
      </dgm:t>
    </dgm:pt>
    <dgm:pt modelId="{8A090326-D3BD-4A72-A511-3AE9D2DE8006}" type="pres">
      <dgm:prSet presAssocID="{ABBDF921-F27C-4207-8EE4-E2EFA9792F13}" presName="sp" presStyleCnt="0"/>
      <dgm:spPr/>
    </dgm:pt>
    <dgm:pt modelId="{3D74AFE5-7331-422E-B622-E4DF3DDBF641}" type="pres">
      <dgm:prSet presAssocID="{916EEB70-F07C-4D20-902D-C74C82719797}" presName="arrowAndChildren" presStyleCnt="0"/>
      <dgm:spPr/>
    </dgm:pt>
    <dgm:pt modelId="{D02FA36C-6E37-41F3-8F9D-E690D81087AB}" type="pres">
      <dgm:prSet presAssocID="{916EEB70-F07C-4D20-902D-C74C82719797}" presName="parentTextArrow" presStyleLbl="node1" presStyleIdx="1" presStyleCnt="4"/>
      <dgm:spPr/>
      <dgm:t>
        <a:bodyPr/>
        <a:lstStyle/>
        <a:p>
          <a:endParaRPr lang="en-US"/>
        </a:p>
      </dgm:t>
    </dgm:pt>
    <dgm:pt modelId="{CEFDE660-9033-4D51-897E-E1227D1691AF}" type="pres">
      <dgm:prSet presAssocID="{916EEB70-F07C-4D20-902D-C74C82719797}" presName="arrow" presStyleLbl="node1" presStyleIdx="2" presStyleCnt="4"/>
      <dgm:spPr/>
      <dgm:t>
        <a:bodyPr/>
        <a:lstStyle/>
        <a:p>
          <a:endParaRPr lang="en-US"/>
        </a:p>
      </dgm:t>
    </dgm:pt>
    <dgm:pt modelId="{73166E6F-E9D0-4FFB-848D-5F1F0E1B5F79}" type="pres">
      <dgm:prSet presAssocID="{916EEB70-F07C-4D20-902D-C74C82719797}" presName="descendantArrow" presStyleCnt="0"/>
      <dgm:spPr/>
    </dgm:pt>
    <dgm:pt modelId="{50C33A8D-2A6E-4573-8AAB-BCC39B4B4281}" type="pres">
      <dgm:prSet presAssocID="{4CF0BFF2-C772-4E4C-AB61-3A5E27359DA9}" presName="childTextArrow" presStyleLbl="fgAccFollowNode1" presStyleIdx="1" presStyleCnt="2">
        <dgm:presLayoutVars>
          <dgm:bulletEnabled val="1"/>
        </dgm:presLayoutVars>
      </dgm:prSet>
      <dgm:spPr/>
      <dgm:t>
        <a:bodyPr/>
        <a:lstStyle/>
        <a:p>
          <a:endParaRPr lang="en-US"/>
        </a:p>
      </dgm:t>
    </dgm:pt>
    <dgm:pt modelId="{4475D102-F7CE-4383-9021-E8306154718E}" type="pres">
      <dgm:prSet presAssocID="{2B75C9DE-E1EA-4ABA-AB84-50D84BBAAE02}" presName="sp" presStyleCnt="0"/>
      <dgm:spPr/>
    </dgm:pt>
    <dgm:pt modelId="{114A218C-1996-4825-B1B0-CD7F74F8C47F}" type="pres">
      <dgm:prSet presAssocID="{D4544243-FAF4-41D6-A238-550F202D428E}" presName="arrowAndChildren" presStyleCnt="0"/>
      <dgm:spPr/>
    </dgm:pt>
    <dgm:pt modelId="{9951C356-DABF-4D20-85F1-2B1FC6CBC46F}" type="pres">
      <dgm:prSet presAssocID="{D4544243-FAF4-41D6-A238-550F202D428E}" presName="parentTextArrow" presStyleLbl="node1" presStyleIdx="3" presStyleCnt="4"/>
      <dgm:spPr/>
      <dgm:t>
        <a:bodyPr/>
        <a:lstStyle/>
        <a:p>
          <a:endParaRPr lang="en-US"/>
        </a:p>
      </dgm:t>
    </dgm:pt>
  </dgm:ptLst>
  <dgm:cxnLst>
    <dgm:cxn modelId="{66CBAE43-D73D-4226-A9F6-92BE764BDF00}" srcId="{916EEB70-F07C-4D20-902D-C74C82719797}" destId="{4CF0BFF2-C772-4E4C-AB61-3A5E27359DA9}" srcOrd="0" destOrd="0" parTransId="{33BD146B-4538-401E-AD04-B76FE447A534}" sibTransId="{A3825FBB-5010-449C-AB50-4E94D6BA4334}"/>
    <dgm:cxn modelId="{78CC1D96-C53C-49A4-ACBD-A15003BE31DD}" type="presOf" srcId="{916EEB70-F07C-4D20-902D-C74C82719797}" destId="{CEFDE660-9033-4D51-897E-E1227D1691AF}" srcOrd="1" destOrd="0" presId="urn:microsoft.com/office/officeart/2005/8/layout/process4"/>
    <dgm:cxn modelId="{B8D3E8D2-B043-4692-AE01-356B62B1E975}" srcId="{5A2E5F4D-14EE-4C21-8B89-23F11CD5148C}" destId="{3E490528-4DFC-4881-9106-A0CEBAEC7AA1}" srcOrd="0" destOrd="0" parTransId="{DA683A0B-76D6-4C51-9D2C-80F06E37252F}" sibTransId="{BE57068D-1A86-4566-BE18-109D8BE8D2A2}"/>
    <dgm:cxn modelId="{B11A1B08-C590-4033-9584-A5F52BD1DD95}" srcId="{E6B5EE3C-039F-4876-BB91-19EC0E3F75F2}" destId="{916EEB70-F07C-4D20-902D-C74C82719797}" srcOrd="1" destOrd="0" parTransId="{2337EC03-9C05-4526-A3D0-6AD1B4F8C9C9}" sibTransId="{ABBDF921-F27C-4207-8EE4-E2EFA9792F13}"/>
    <dgm:cxn modelId="{A859EB3A-2EE6-421F-BE32-3A5974D416CB}" type="presOf" srcId="{5A2E5F4D-14EE-4C21-8B89-23F11CD5148C}" destId="{38713977-B756-4DAF-8DD5-EB6D9828BF45}" srcOrd="0" destOrd="0" presId="urn:microsoft.com/office/officeart/2005/8/layout/process4"/>
    <dgm:cxn modelId="{BF3EFB63-7F3D-4B1D-891B-2C99AE3C7DE3}" srcId="{E6B5EE3C-039F-4876-BB91-19EC0E3F75F2}" destId="{D4544243-FAF4-41D6-A238-550F202D428E}" srcOrd="0" destOrd="0" parTransId="{C81932C5-99BA-4AC8-8143-E9C680DF8589}" sibTransId="{2B75C9DE-E1EA-4ABA-AB84-50D84BBAAE02}"/>
    <dgm:cxn modelId="{006873E9-2FA2-4010-9A99-8B60A205C8BE}" type="presOf" srcId="{5A2E5F4D-14EE-4C21-8B89-23F11CD5148C}" destId="{F6B62182-CE36-4282-97AC-BA6AE1918814}" srcOrd="1" destOrd="0" presId="urn:microsoft.com/office/officeart/2005/8/layout/process4"/>
    <dgm:cxn modelId="{F68F7EF3-A831-4000-ABE1-88B8D91D7054}" srcId="{E6B5EE3C-039F-4876-BB91-19EC0E3F75F2}" destId="{5A2E5F4D-14EE-4C21-8B89-23F11CD5148C}" srcOrd="2" destOrd="0" parTransId="{B92A106B-E665-4E06-853C-BF5AA7B3EA40}" sibTransId="{E9B9F3ED-FDAC-44D8-915F-7FED4444B5C2}"/>
    <dgm:cxn modelId="{9F167FA4-76FF-4496-A755-A2FB9F295A73}" srcId="{E6B5EE3C-039F-4876-BB91-19EC0E3F75F2}" destId="{FD29D171-DA1B-4683-8340-B8E02060506B}" srcOrd="3" destOrd="0" parTransId="{12A0DB7D-5BFD-4A75-89B2-56B03440FE73}" sibTransId="{2E6047E4-B25D-4A15-A149-22DF8BFEFACD}"/>
    <dgm:cxn modelId="{81B12D6E-6CE6-438C-BBF0-49E8156EB4BA}" type="presOf" srcId="{D4544243-FAF4-41D6-A238-550F202D428E}" destId="{9951C356-DABF-4D20-85F1-2B1FC6CBC46F}" srcOrd="0" destOrd="0" presId="urn:microsoft.com/office/officeart/2005/8/layout/process4"/>
    <dgm:cxn modelId="{01D7F95C-44DC-4207-889E-9405E84B2D3D}" type="presOf" srcId="{916EEB70-F07C-4D20-902D-C74C82719797}" destId="{D02FA36C-6E37-41F3-8F9D-E690D81087AB}" srcOrd="0" destOrd="0" presId="urn:microsoft.com/office/officeart/2005/8/layout/process4"/>
    <dgm:cxn modelId="{3FEE5C0B-308F-479B-8E7B-1EBF6376D34A}" type="presOf" srcId="{FD29D171-DA1B-4683-8340-B8E02060506B}" destId="{FF45C4FB-6BEC-4258-BFE7-1B3C7EC08D3A}" srcOrd="0" destOrd="0" presId="urn:microsoft.com/office/officeart/2005/8/layout/process4"/>
    <dgm:cxn modelId="{B439B0E7-BBA0-4E09-A442-EC5190C92298}" type="presOf" srcId="{3E490528-4DFC-4881-9106-A0CEBAEC7AA1}" destId="{4A01DCFF-7259-464F-BC4F-677A58562644}" srcOrd="0" destOrd="0" presId="urn:microsoft.com/office/officeart/2005/8/layout/process4"/>
    <dgm:cxn modelId="{02AA9C13-937E-4326-8AB9-6FDEEDC10197}" type="presOf" srcId="{E6B5EE3C-039F-4876-BB91-19EC0E3F75F2}" destId="{73EDC31F-0117-4E3D-B99C-A9403B888696}" srcOrd="0" destOrd="0" presId="urn:microsoft.com/office/officeart/2005/8/layout/process4"/>
    <dgm:cxn modelId="{A352BE00-39D6-498A-9E31-85C532976814}" type="presOf" srcId="{4CF0BFF2-C772-4E4C-AB61-3A5E27359DA9}" destId="{50C33A8D-2A6E-4573-8AAB-BCC39B4B4281}" srcOrd="0" destOrd="0" presId="urn:microsoft.com/office/officeart/2005/8/layout/process4"/>
    <dgm:cxn modelId="{1AB9C898-6670-45B7-9F2F-14168A9EB036}" type="presParOf" srcId="{73EDC31F-0117-4E3D-B99C-A9403B888696}" destId="{ECEF009F-FCDA-4D09-9200-8EE2B9F405B6}" srcOrd="0" destOrd="0" presId="urn:microsoft.com/office/officeart/2005/8/layout/process4"/>
    <dgm:cxn modelId="{CDA0395C-53DB-4063-8614-B3DF4347E583}" type="presParOf" srcId="{ECEF009F-FCDA-4D09-9200-8EE2B9F405B6}" destId="{FF45C4FB-6BEC-4258-BFE7-1B3C7EC08D3A}" srcOrd="0" destOrd="0" presId="urn:microsoft.com/office/officeart/2005/8/layout/process4"/>
    <dgm:cxn modelId="{3F3FFFFF-D094-4BE2-A719-80F1DB9BA929}" type="presParOf" srcId="{73EDC31F-0117-4E3D-B99C-A9403B888696}" destId="{EF057DB4-7F07-451A-B78F-4BC6D175A35F}" srcOrd="1" destOrd="0" presId="urn:microsoft.com/office/officeart/2005/8/layout/process4"/>
    <dgm:cxn modelId="{E54BFB0D-5617-4F6C-A9FD-C26721F1FE2D}" type="presParOf" srcId="{73EDC31F-0117-4E3D-B99C-A9403B888696}" destId="{90B73CCC-5865-40C4-A5CB-502F88C80742}" srcOrd="2" destOrd="0" presId="urn:microsoft.com/office/officeart/2005/8/layout/process4"/>
    <dgm:cxn modelId="{E57335E1-4DC2-4C86-ACB3-847D77F4B372}" type="presParOf" srcId="{90B73CCC-5865-40C4-A5CB-502F88C80742}" destId="{38713977-B756-4DAF-8DD5-EB6D9828BF45}" srcOrd="0" destOrd="0" presId="urn:microsoft.com/office/officeart/2005/8/layout/process4"/>
    <dgm:cxn modelId="{E3020000-DF5E-491B-9E2C-6209C175EE75}" type="presParOf" srcId="{90B73CCC-5865-40C4-A5CB-502F88C80742}" destId="{F6B62182-CE36-4282-97AC-BA6AE1918814}" srcOrd="1" destOrd="0" presId="urn:microsoft.com/office/officeart/2005/8/layout/process4"/>
    <dgm:cxn modelId="{95A6CCD7-F223-44C4-B6B0-1B9832D74D40}" type="presParOf" srcId="{90B73CCC-5865-40C4-A5CB-502F88C80742}" destId="{A5CC761E-DB35-437F-8AB8-2781DE3B487A}" srcOrd="2" destOrd="0" presId="urn:microsoft.com/office/officeart/2005/8/layout/process4"/>
    <dgm:cxn modelId="{6CA6B5B6-6BFB-4301-8F39-531E7773EFC4}" type="presParOf" srcId="{A5CC761E-DB35-437F-8AB8-2781DE3B487A}" destId="{4A01DCFF-7259-464F-BC4F-677A58562644}" srcOrd="0" destOrd="0" presId="urn:microsoft.com/office/officeart/2005/8/layout/process4"/>
    <dgm:cxn modelId="{A21C1AE6-0590-4366-8566-8F7B62D51D0D}" type="presParOf" srcId="{73EDC31F-0117-4E3D-B99C-A9403B888696}" destId="{8A090326-D3BD-4A72-A511-3AE9D2DE8006}" srcOrd="3" destOrd="0" presId="urn:microsoft.com/office/officeart/2005/8/layout/process4"/>
    <dgm:cxn modelId="{3451D644-FF6A-4E16-810E-B04A98459415}" type="presParOf" srcId="{73EDC31F-0117-4E3D-B99C-A9403B888696}" destId="{3D74AFE5-7331-422E-B622-E4DF3DDBF641}" srcOrd="4" destOrd="0" presId="urn:microsoft.com/office/officeart/2005/8/layout/process4"/>
    <dgm:cxn modelId="{4F312ECC-79C2-427C-8B9F-B8DEA7EE8B86}" type="presParOf" srcId="{3D74AFE5-7331-422E-B622-E4DF3DDBF641}" destId="{D02FA36C-6E37-41F3-8F9D-E690D81087AB}" srcOrd="0" destOrd="0" presId="urn:microsoft.com/office/officeart/2005/8/layout/process4"/>
    <dgm:cxn modelId="{7C7AA4D0-7B6C-49F0-AA8C-5048D4134172}" type="presParOf" srcId="{3D74AFE5-7331-422E-B622-E4DF3DDBF641}" destId="{CEFDE660-9033-4D51-897E-E1227D1691AF}" srcOrd="1" destOrd="0" presId="urn:microsoft.com/office/officeart/2005/8/layout/process4"/>
    <dgm:cxn modelId="{070B9FD0-C9B0-4D0E-A938-1F708F1B6795}" type="presParOf" srcId="{3D74AFE5-7331-422E-B622-E4DF3DDBF641}" destId="{73166E6F-E9D0-4FFB-848D-5F1F0E1B5F79}" srcOrd="2" destOrd="0" presId="urn:microsoft.com/office/officeart/2005/8/layout/process4"/>
    <dgm:cxn modelId="{E0A2B751-41B5-46AD-8B70-E3AA532D10E3}" type="presParOf" srcId="{73166E6F-E9D0-4FFB-848D-5F1F0E1B5F79}" destId="{50C33A8D-2A6E-4573-8AAB-BCC39B4B4281}" srcOrd="0" destOrd="0" presId="urn:microsoft.com/office/officeart/2005/8/layout/process4"/>
    <dgm:cxn modelId="{9957230E-84EF-4C2C-B6BD-AD8969BB1AB8}" type="presParOf" srcId="{73EDC31F-0117-4E3D-B99C-A9403B888696}" destId="{4475D102-F7CE-4383-9021-E8306154718E}" srcOrd="5" destOrd="0" presId="urn:microsoft.com/office/officeart/2005/8/layout/process4"/>
    <dgm:cxn modelId="{6EF9D1E8-5A09-406F-A021-E885EFAB45CD}" type="presParOf" srcId="{73EDC31F-0117-4E3D-B99C-A9403B888696}" destId="{114A218C-1996-4825-B1B0-CD7F74F8C47F}" srcOrd="6" destOrd="0" presId="urn:microsoft.com/office/officeart/2005/8/layout/process4"/>
    <dgm:cxn modelId="{84748F37-1510-4A38-8193-85E1706153AF}" type="presParOf" srcId="{114A218C-1996-4825-B1B0-CD7F74F8C47F}" destId="{9951C356-DABF-4D20-85F1-2B1FC6CBC46F}" srcOrd="0"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FFF855-C72F-4C92-A547-19F6E4C4D21D}" type="datetimeFigureOut">
              <a:rPr lang="en-US" smtClean="0"/>
              <a:t>7/31/2018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39FD0B-964A-41E6-B521-7AAEFE96A677}"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RE" smtClean="0"/>
          </a:p>
        </p:txBody>
      </p:sp>
      <p:sp>
        <p:nvSpPr>
          <p:cNvPr id="4" name="Slide Number Placeholder 3"/>
          <p:cNvSpPr>
            <a:spLocks noGrp="1"/>
          </p:cNvSpPr>
          <p:nvPr>
            <p:ph type="sldNum" sz="quarter" idx="5"/>
          </p:nvPr>
        </p:nvSpPr>
        <p:spPr/>
        <p:txBody>
          <a:bodyPr/>
          <a:lstStyle/>
          <a:p>
            <a:pPr>
              <a:defRPr/>
            </a:pPr>
            <a:fld id="{5ACF1ED8-A6C1-4884-89E1-9613C05DA4DE}"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RE" smtClean="0"/>
          </a:p>
        </p:txBody>
      </p:sp>
      <p:sp>
        <p:nvSpPr>
          <p:cNvPr id="4" name="Slide Number Placeholder 3"/>
          <p:cNvSpPr>
            <a:spLocks noGrp="1"/>
          </p:cNvSpPr>
          <p:nvPr>
            <p:ph type="sldNum" sz="quarter" idx="5"/>
          </p:nvPr>
        </p:nvSpPr>
        <p:spPr/>
        <p:txBody>
          <a:bodyPr/>
          <a:lstStyle/>
          <a:p>
            <a:pPr>
              <a:defRPr/>
            </a:pPr>
            <a:fld id="{B7177764-300F-4C61-9411-9B4CDDF60D0C}"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RE" smtClean="0"/>
          </a:p>
        </p:txBody>
      </p:sp>
      <p:sp>
        <p:nvSpPr>
          <p:cNvPr id="4" name="Slide Number Placeholder 3"/>
          <p:cNvSpPr>
            <a:spLocks noGrp="1"/>
          </p:cNvSpPr>
          <p:nvPr>
            <p:ph type="sldNum" sz="quarter" idx="5"/>
          </p:nvPr>
        </p:nvSpPr>
        <p:spPr/>
        <p:txBody>
          <a:bodyPr/>
          <a:lstStyle/>
          <a:p>
            <a:pPr>
              <a:defRPr/>
            </a:pPr>
            <a:fld id="{6B915A46-58D2-48AD-88E5-32244E7435DC}" type="slidenum">
              <a:rPr lang="en-US" smtClean="0"/>
              <a:pPr>
                <a:defRPr/>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RE" smtClean="0"/>
          </a:p>
        </p:txBody>
      </p:sp>
      <p:sp>
        <p:nvSpPr>
          <p:cNvPr id="4" name="Slide Number Placeholder 3"/>
          <p:cNvSpPr>
            <a:spLocks noGrp="1"/>
          </p:cNvSpPr>
          <p:nvPr>
            <p:ph type="sldNum" sz="quarter" idx="5"/>
          </p:nvPr>
        </p:nvSpPr>
        <p:spPr/>
        <p:txBody>
          <a:bodyPr/>
          <a:lstStyle/>
          <a:p>
            <a:pPr>
              <a:defRPr/>
            </a:pPr>
            <a:fld id="{CC4529EF-63C0-44CC-8B18-8902882E1154}"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mtClean="0"/>
              <a:t>Si l’importance de la coordination des interventions dans les camps n’est plus vraiment remise en cause, la mettre en place sur le terrain peut représenter un réel défi. Il s’agit d’une fonction essentielle du module CCCM.</a:t>
            </a:r>
          </a:p>
          <a:p>
            <a:endParaRPr lang="fr-FR" smtClean="0"/>
          </a:p>
          <a:p>
            <a:r>
              <a:rPr lang="fr-FR" smtClean="0"/>
              <a:t>Elle implique un objectif et une méthode.</a:t>
            </a:r>
          </a:p>
          <a:p>
            <a:endParaRPr lang="fr-FR" smtClean="0"/>
          </a:p>
          <a:p>
            <a:r>
              <a:rPr lang="fr-FR" smtClean="0"/>
              <a:t>La coordination concerne différents niveaux et différents acteurs :</a:t>
            </a:r>
          </a:p>
          <a:p>
            <a:endParaRPr lang="fr-FR" smtClean="0"/>
          </a:p>
          <a:p>
            <a:pPr>
              <a:buFontTx/>
              <a:buChar char="•"/>
            </a:pPr>
            <a:r>
              <a:rPr lang="fr-FR" smtClean="0"/>
              <a:t>La coordination </a:t>
            </a:r>
            <a:r>
              <a:rPr lang="fr-FR" i="1" smtClean="0"/>
              <a:t>inter-camp</a:t>
            </a:r>
            <a:r>
              <a:rPr lang="fr-FR" smtClean="0"/>
              <a:t> implique la coordination des rôles et des responsabilités directement liés au développement et au soutien des plans nationaux/régionaux de mise en place et de gestion des camps (incluant des stratégies de retrait et de résolution des problèmes). </a:t>
            </a:r>
          </a:p>
          <a:p>
            <a:endParaRPr lang="fr-FR" smtClean="0"/>
          </a:p>
          <a:p>
            <a:r>
              <a:rPr lang="fr-FR" smtClean="0"/>
              <a:t>La Coordination de camp englobe aussi la coordination des rôles et des responsabilités pour l’ensemble de l’intervention humanitaire dans les camps. Le Coordinateur de camp (CC) veille au respect des standards IASC et des lignes directrices du module CCCM au niveau opérationnel. Il recueille et analyse les données de plusieurs camps/installations pour assurer un suivi et établir des rapports sur les standards des services et de l’assistance, aux niveaux intra- et inter-camp. Le CC a la responsabilité de regrouper et de diffuser ces informations à tous les partenaires, y compris aux Gestionnaires de camp, aux autres agences responsables de module, à l’OCHA et à l’Administration de camp. Le CC plaide également pour des standards égaux entre les camps et pour des standards d’assistance garantissant l’accès plein et égal de tous les résidents du camp aux droits de l’homme.</a:t>
            </a:r>
          </a:p>
          <a:p>
            <a:endParaRPr lang="fr-FR" smtClean="0"/>
          </a:p>
          <a:p>
            <a:pPr>
              <a:buFontTx/>
              <a:buChar char="•"/>
            </a:pPr>
            <a:r>
              <a:rPr lang="fr-FR" smtClean="0"/>
              <a:t> La coordination </a:t>
            </a:r>
            <a:r>
              <a:rPr lang="fr-FR" i="1" smtClean="0"/>
              <a:t>intra-camp </a:t>
            </a:r>
            <a:r>
              <a:rPr lang="fr-FR" smtClean="0"/>
              <a:t>consiste à coordonner les activités de l’ensemble des acteurs concernés, y compris les prestataires de services, les acteurs gouvernementaux sur place, les résidents du camp ainsi que la communauté d’accueil et à leur apporter une aide. L’Agence gestionnaire de camp peut mettre en place les premiers accords, contrôler la livraison des services et demander des adaptations si les besoins sur le terrain évoluent. L’Agence gestionnaire de camp collabore étroitement avec le Coordinateur de camp pour veiller au recueil de données ciblées, précises et à jour au niveau du camp. Elle veille également à ce que ces informations puissent servir aux opérations du module. L’Agence gestionnaire de camp fait en sorte que toutes les parties prenantes adoptent des systèmes, des outils de coordination et des mécanismes communs. </a:t>
            </a:r>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E1E2FE-9E9B-472F-95FA-090EB2F96D32}" type="slidenum">
              <a:rPr lang="en-US"/>
              <a:pPr fontAlgn="base">
                <a:spcBef>
                  <a:spcPct val="0"/>
                </a:spcBef>
                <a:spcAft>
                  <a:spcPct val="0"/>
                </a:spcAft>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36CA88-98F2-4B39-B45A-62C4CB7E28F3}" type="slidenum">
              <a:rPr lang="en-US"/>
              <a:pPr fontAlgn="base">
                <a:spcBef>
                  <a:spcPct val="0"/>
                </a:spcBef>
                <a:spcAft>
                  <a:spcPct val="0"/>
                </a:spcAft>
                <a:defRPr/>
              </a:pPr>
              <a:t>5</a:t>
            </a:fld>
            <a:endParaRPr lang="en-US"/>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FontTx/>
              <a:buChar char="•"/>
            </a:pPr>
            <a:r>
              <a:rPr lang="fr-FR" smtClean="0"/>
              <a:t>Ce schéma illustre la « valeur ajoutée » de la coordination et montre dans quelle mesure le partage des informations peut contribuer à relever les standards d’assistance et renforcer les actions de sensibilisation.  </a:t>
            </a:r>
          </a:p>
          <a:p>
            <a:pPr>
              <a:buFontTx/>
              <a:buChar char="•"/>
            </a:pPr>
            <a:r>
              <a:rPr lang="fr-FR" smtClean="0"/>
              <a:t>Une planification qui se fonde sur des informations précises permet de combler les lacunes et d’éviter les doublons dans l’aide humanitaire.  </a:t>
            </a:r>
          </a:p>
          <a:p>
            <a:pPr>
              <a:buFontTx/>
              <a:buChar char="•"/>
            </a:pPr>
            <a:r>
              <a:rPr lang="fr-FR" smtClean="0"/>
              <a:t>Elle permet une gestion efficace des ressources pour venir en aide à la population du camp. </a:t>
            </a:r>
          </a:p>
          <a:p>
            <a:pPr>
              <a:buFontTx/>
              <a:buChar char="•"/>
            </a:pPr>
            <a:r>
              <a:rPr lang="fr-FR" smtClean="0"/>
              <a:t>Le recueil d’informations ciblées et récentes au niveau du camp facilite la mise en œuvre d’actions de sensibilisation efficaces car les données ainsi compilées permettent d’identifier des faiblesses ou des violations de droits. </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
        <p:nvSpPr>
          <p:cNvPr id="4" name="Slide Number Placeholder 3"/>
          <p:cNvSpPr>
            <a:spLocks noGrp="1"/>
          </p:cNvSpPr>
          <p:nvPr>
            <p:ph type="sldNum" sz="quarter" idx="5"/>
          </p:nvPr>
        </p:nvSpPr>
        <p:spPr/>
        <p:txBody>
          <a:bodyPr/>
          <a:lstStyle/>
          <a:p>
            <a:pPr>
              <a:defRPr/>
            </a:pPr>
            <a:fld id="{FF000B45-1350-4F47-97D9-FA848558B2C1}"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smtClean="0"/>
              <a:t>Exemples concrets :</a:t>
            </a:r>
            <a:endParaRPr lang="fr-FR" smtClean="0"/>
          </a:p>
          <a:p>
            <a:r>
              <a:rPr lang="fr-FR" smtClean="0"/>
              <a:t>Aux Philippines, après le passage dévastateur d’un cyclone un 2009, de nombreuses personnes se sont retrouvées éparpillées dans plusieurs endroits. L’OIM et d’autres parties prenantes se sont mis d’accord pour organiser des activités itinérantes de coordination au niveau régional. L’objectif était de permettre à toutes les zones et populations touchées de mettre en place des mécanismes de coordination pour répondre aux besoins identifiés. Parallèlement, pour garantir une cohérence à l’échelle nationale, les responsables de module ont participé à toutes les réunions régionales pour faire le point à la fois sur les évolutions à l’échelle nationale et les problèmes locaux. </a:t>
            </a:r>
          </a:p>
          <a:p>
            <a:r>
              <a:rPr lang="fr-FR" smtClean="0"/>
              <a:t> </a:t>
            </a:r>
          </a:p>
          <a:p>
            <a:r>
              <a:rPr lang="fr-FR" smtClean="0"/>
              <a:t>Dans le Nord-Kivu, le groupe de travail CCCM se réunit à Goma (capitale de la région) et sur le terrain (Kitchanga, Masisi) pour garantir une coordination générale adéquate. Après l’urgence initiale, le groupe de travail CCCM s’est rendu compte que les réunions hebdomadaires n’étaient plus nécessaires et a décidé de réduire non seulement la fréquence de ces réunions mais aussi de les décentraliser afin de renforcer la participation des agences impliquées sur le terrain. L’autre avantage de la décentralisation est de permettre aux comités d’IDP de participer aux réunions du CCCM pour l’informer directement de leurs besoins et assurer un suivi des recommandations. </a:t>
            </a:r>
          </a:p>
          <a:p>
            <a:endParaRPr lang="fr-FR" smtClean="0"/>
          </a:p>
          <a:p>
            <a:r>
              <a:rPr lang="fr-FR" smtClean="0"/>
              <a:t>Si vous optez pour l’activité 2a, faites l’étude de cas. Si vous choisissez l’activité 2b, organisez une réflexion sur les mécanismes de coordination existants.  SUPPRIMER CETTE DIAPOSITIVE SI VOUS FAITES L’ACTIVITE 2b.</a:t>
            </a:r>
            <a:endParaRPr lang="en-GB" smtClean="0"/>
          </a:p>
          <a:p>
            <a:pPr eaLnBrk="1" hangingPunct="1">
              <a:lnSpc>
                <a:spcPct val="80000"/>
              </a:lnSpc>
              <a:spcBef>
                <a:spcPct val="0"/>
              </a:spcBef>
            </a:pPr>
            <a:endParaRPr lang="en-GB" smtClean="0"/>
          </a:p>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6C9CF5-394C-41B4-BE76-1B01FDC6030B}" type="slidenum">
              <a:rPr lang="en-US"/>
              <a:pPr fontAlgn="base">
                <a:spcBef>
                  <a:spcPct val="0"/>
                </a:spcBef>
                <a:spcAft>
                  <a:spcPct val="0"/>
                </a:spcAft>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altLang="ja-JP" smtClean="0"/>
              <a:t>Toute coordination comporte une dimension personnelle. L’efficacité d’une collaboration repose sur les individus : une communication régulière et un climat de confiance contribuent à une prise de décision rapide. </a:t>
            </a:r>
            <a:endParaRPr lang="en-US" smtClean="0"/>
          </a:p>
        </p:txBody>
      </p:sp>
      <p:sp>
        <p:nvSpPr>
          <p:cNvPr id="4" name="Slide Number Placeholder 3"/>
          <p:cNvSpPr>
            <a:spLocks noGrp="1"/>
          </p:cNvSpPr>
          <p:nvPr>
            <p:ph type="sldNum" sz="quarter" idx="5"/>
          </p:nvPr>
        </p:nvSpPr>
        <p:spPr/>
        <p:txBody>
          <a:bodyPr/>
          <a:lstStyle/>
          <a:p>
            <a:pPr>
              <a:defRPr/>
            </a:pPr>
            <a:fld id="{10D7F8CF-D8B9-4673-9464-1B53C0FF48D6}"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N’oubliez pas de préparer les réunions – communiquer l’ordre du jour et les règles de base, organiser des discussions bi-latérales, etc…</a:t>
            </a:r>
          </a:p>
          <a:p>
            <a:pPr eaLnBrk="1" hangingPunct="1"/>
            <a:endParaRPr lang="fr-FR" smtClean="0"/>
          </a:p>
        </p:txBody>
      </p:sp>
      <p:sp>
        <p:nvSpPr>
          <p:cNvPr id="4" name="Slide Number Placeholder 3"/>
          <p:cNvSpPr>
            <a:spLocks noGrp="1"/>
          </p:cNvSpPr>
          <p:nvPr>
            <p:ph type="sldNum" sz="quarter" idx="5"/>
          </p:nvPr>
        </p:nvSpPr>
        <p:spPr/>
        <p:txBody>
          <a:bodyPr/>
          <a:lstStyle/>
          <a:p>
            <a:pPr>
              <a:defRPr/>
            </a:pPr>
            <a:fld id="{9894AA68-9B9C-435E-A7AE-02E7D32AA67E}"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RE" smtClean="0"/>
          </a:p>
        </p:txBody>
      </p:sp>
      <p:sp>
        <p:nvSpPr>
          <p:cNvPr id="4" name="Slide Number Placeholder 3"/>
          <p:cNvSpPr>
            <a:spLocks noGrp="1"/>
          </p:cNvSpPr>
          <p:nvPr>
            <p:ph type="sldNum" sz="quarter" idx="5"/>
          </p:nvPr>
        </p:nvSpPr>
        <p:spPr/>
        <p:txBody>
          <a:bodyPr/>
          <a:lstStyle/>
          <a:p>
            <a:pPr>
              <a:defRPr/>
            </a:pPr>
            <a:fld id="{3C9F341E-9DDB-4B5C-8012-DF217E2F5FF5}"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99BE676-783F-4D7D-860E-4D94BC4A01C0}" type="datetimeFigureOut">
              <a:rPr lang="en-US" smtClean="0"/>
              <a:t>7/31/2018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7ECE086-5E9B-4561-8D6D-EEA6F0948EDC}"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7ECE086-5E9B-4561-8D6D-EEA6F0948EDC}"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7ECE086-5E9B-4561-8D6D-EEA6F0948EDC}"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lvl1pPr>
              <a:buFont typeface="Arial" pitchFamily="34" charset="0"/>
              <a:buChar char="•"/>
              <a:defRPr/>
            </a:lvl1pPr>
            <a:lvl2pPr>
              <a:buFont typeface="Arial" pitchFamily="34" charset="0"/>
              <a:buChar char="•"/>
              <a:defRPr/>
            </a:lvl2pPr>
            <a:lvl3pPr>
              <a:buFont typeface="Arial" pitchFamily="34" charset="0"/>
              <a:buChar char="•"/>
              <a:defRPr/>
            </a:lvl3pPr>
            <a:lvl4pPr>
              <a:buFont typeface="Arial" pitchFamily="34" charset="0"/>
              <a:buChar char="•"/>
              <a:defRPr/>
            </a:lvl4pPr>
            <a:lvl5pPr>
              <a:buFont typeface="Arial" pitchFamily="34" charset="0"/>
              <a:buChar char="•"/>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buFont typeface="Arial" pitchFamily="34" charset="0"/>
              <a:buChar char="•"/>
              <a:defRPr/>
            </a:lvl1pPr>
            <a:lvl2pPr>
              <a:buFont typeface="Arial" pitchFamily="34" charset="0"/>
              <a:buChar char="•"/>
              <a:defRPr/>
            </a:lvl2pPr>
            <a:lvl3pPr>
              <a:buFont typeface="Arial" pitchFamily="34" charset="0"/>
              <a:buChar char="•"/>
              <a:defRPr/>
            </a:lvl3pPr>
            <a:lvl4pPr>
              <a:buFont typeface="Arial" pitchFamily="34" charset="0"/>
              <a:buChar char="•"/>
              <a:defRPr/>
            </a:lvl4pPr>
            <a:lvl5pPr>
              <a:buFont typeface="Arial" pitchFamily="34" charset="0"/>
              <a:buChar char="•"/>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F7483494-D9FB-47A5-8863-FA0494A0B1F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7ECE086-5E9B-4561-8D6D-EEA6F0948EDC}"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7ECE086-5E9B-4561-8D6D-EEA6F0948EDC}"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67ECE086-5E9B-4561-8D6D-EEA6F0948EDC}"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67ECE086-5E9B-4561-8D6D-EEA6F0948EDC}"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67ECE086-5E9B-4561-8D6D-EEA6F0948EDC}"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99BE676-783F-4D7D-860E-4D94BC4A01C0}" type="datetimeFigureOut">
              <a:rPr lang="en-US" smtClean="0"/>
              <a:t>7/31/2018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67ECE086-5E9B-4561-8D6D-EEA6F0948EDC}"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99BE676-783F-4D7D-860E-4D94BC4A01C0}"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67ECE086-5E9B-4561-8D6D-EEA6F0948EDC}"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99BE676-783F-4D7D-860E-4D94BC4A01C0}" type="datetimeFigureOut">
              <a:rPr lang="en-US" smtClean="0"/>
              <a:t>7/31/2018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7ECE086-5E9B-4561-8D6D-EEA6F0948EDC}"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99BE676-783F-4D7D-860E-4D94BC4A01C0}" type="datetimeFigureOut">
              <a:rPr lang="en-US" smtClean="0"/>
              <a:t>7/31/2018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7ECE086-5E9B-4561-8D6D-EEA6F0948EDC}"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2514600"/>
            <a:ext cx="7772400" cy="1067762"/>
          </a:xfrm>
        </p:spPr>
        <p:txBody>
          <a:bodyPr>
            <a:normAutofit fontScale="90000"/>
          </a:bodyPr>
          <a:lstStyle/>
          <a:p>
            <a:pPr algn="ctr" eaLnBrk="1" fontAlgn="auto" hangingPunct="1">
              <a:spcAft>
                <a:spcPts val="0"/>
              </a:spcAft>
              <a:defRPr/>
            </a:pPr>
            <a:r>
              <a:rPr lang="en-US" dirty="0" smtClean="0"/>
              <a:t/>
            </a:r>
            <a:br>
              <a:rPr lang="en-US" dirty="0" smtClean="0"/>
            </a:br>
            <a:r>
              <a:rPr lang="en-US" dirty="0" smtClean="0"/>
              <a:t/>
            </a:r>
            <a:br>
              <a:rPr lang="en-US" dirty="0" smtClean="0"/>
            </a:br>
            <a:r>
              <a:rPr lang="en-US" sz="4900" dirty="0" smtClean="0">
                <a:latin typeface="Arial Narrow" pitchFamily="34" charset="0"/>
                <a:cs typeface="Arial" pitchFamily="34" charset="0"/>
              </a:rPr>
              <a:t>Module V</a:t>
            </a:r>
            <a:br>
              <a:rPr lang="en-US" sz="4900" dirty="0" smtClean="0">
                <a:latin typeface="Arial Narrow" pitchFamily="34" charset="0"/>
                <a:cs typeface="Arial" pitchFamily="34" charset="0"/>
              </a:rPr>
            </a:br>
            <a:r>
              <a:rPr lang="en-US" sz="4900" dirty="0" smtClean="0">
                <a:latin typeface="Arial Narrow" pitchFamily="34" charset="0"/>
                <a:cs typeface="Arial" pitchFamily="34" charset="0"/>
              </a:rPr>
              <a:t>Coordination</a:t>
            </a:r>
            <a:endParaRPr lang="en-US" sz="4900" dirty="0" smtClean="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idx="1"/>
          </p:nvPr>
        </p:nvSpPr>
        <p:spPr>
          <a:xfrm>
            <a:off x="325439" y="1600200"/>
            <a:ext cx="8208962" cy="4525963"/>
          </a:xfrm>
        </p:spPr>
        <p:txBody>
          <a:bodyPr>
            <a:normAutofit/>
          </a:bodyPr>
          <a:lstStyle/>
          <a:p>
            <a:pPr algn="just" eaLnBrk="1" hangingPunct="1">
              <a:buFont typeface="Arial" charset="0"/>
              <a:buChar char="•"/>
            </a:pPr>
            <a:r>
              <a:rPr lang="fr-FR" sz="2400" dirty="0" smtClean="0">
                <a:latin typeface="Arial Narrow" pitchFamily="34" charset="0"/>
              </a:rPr>
              <a:t>Envoyez un programme clair, avec des fourchettes horaires (ex. : 1 heure maximum)</a:t>
            </a:r>
          </a:p>
          <a:p>
            <a:pPr algn="just" eaLnBrk="1" hangingPunct="1">
              <a:buFont typeface="Arial" charset="0"/>
              <a:buChar char="•"/>
            </a:pPr>
            <a:endParaRPr lang="fr-FR" sz="2400" dirty="0" smtClean="0">
              <a:latin typeface="Arial Narrow" pitchFamily="34" charset="0"/>
            </a:endParaRPr>
          </a:p>
          <a:p>
            <a:pPr algn="just" eaLnBrk="1" hangingPunct="1">
              <a:buFont typeface="Arial" charset="0"/>
              <a:buChar char="•"/>
            </a:pPr>
            <a:r>
              <a:rPr lang="fr-FR" sz="2400" dirty="0" smtClean="0">
                <a:latin typeface="Arial Narrow" pitchFamily="34" charset="0"/>
              </a:rPr>
              <a:t>Indiquez clairement le niveau de décision requis pour cette réunion</a:t>
            </a:r>
          </a:p>
          <a:p>
            <a:pPr algn="just" eaLnBrk="1" hangingPunct="1">
              <a:buFont typeface="Arial" charset="0"/>
              <a:buChar char="•"/>
            </a:pPr>
            <a:endParaRPr lang="fr-FR" sz="2400" dirty="0" smtClean="0">
              <a:latin typeface="Arial Narrow" pitchFamily="34" charset="0"/>
            </a:endParaRPr>
          </a:p>
          <a:p>
            <a:pPr algn="just" eaLnBrk="1" hangingPunct="1">
              <a:buFont typeface="Arial" charset="0"/>
              <a:buChar char="•"/>
            </a:pPr>
            <a:r>
              <a:rPr lang="fr-FR" sz="2400" dirty="0" smtClean="0">
                <a:latin typeface="Arial Narrow" pitchFamily="34" charset="0"/>
              </a:rPr>
              <a:t>Indiquez clairement l’objectif – le résultat attendu (prise de décision, partage d’informations ou réflexion, </a:t>
            </a:r>
            <a:r>
              <a:rPr lang="fr-FR" sz="2400" dirty="0" err="1" smtClean="0">
                <a:latin typeface="Arial Narrow" pitchFamily="34" charset="0"/>
              </a:rPr>
              <a:t>etc</a:t>
            </a:r>
            <a:r>
              <a:rPr lang="fr-FR" sz="2400" dirty="0" smtClean="0">
                <a:latin typeface="Arial Narrow" pitchFamily="34" charset="0"/>
              </a:rPr>
              <a:t>…)</a:t>
            </a:r>
          </a:p>
          <a:p>
            <a:pPr algn="just" eaLnBrk="1" hangingPunct="1">
              <a:buFont typeface="Arial" charset="0"/>
              <a:buChar char="•"/>
            </a:pPr>
            <a:endParaRPr lang="fr-FR" sz="2400" dirty="0" smtClean="0">
              <a:latin typeface="Arial Narrow" pitchFamily="34" charset="0"/>
            </a:endParaRPr>
          </a:p>
          <a:p>
            <a:pPr algn="just" eaLnBrk="1" hangingPunct="1">
              <a:buFont typeface="Arial" charset="0"/>
              <a:buChar char="•"/>
            </a:pPr>
            <a:r>
              <a:rPr lang="fr-FR" sz="2400" dirty="0" smtClean="0">
                <a:latin typeface="Arial Narrow" pitchFamily="34" charset="0"/>
              </a:rPr>
              <a:t>Indiquez clairement la contribution que vous attendez de chaque participant</a:t>
            </a:r>
          </a:p>
          <a:p>
            <a:pPr eaLnBrk="1" hangingPunct="1">
              <a:buFont typeface="Arial" charset="0"/>
              <a:buChar char="•"/>
            </a:pPr>
            <a:endParaRPr lang="fr-FR" sz="2800" dirty="0" smtClean="0"/>
          </a:p>
        </p:txBody>
      </p:sp>
      <p:sp>
        <p:nvSpPr>
          <p:cNvPr id="20483"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Pilotage des réunions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39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idx="1"/>
          </p:nvPr>
        </p:nvSpPr>
        <p:spPr>
          <a:xfrm>
            <a:off x="179388" y="1600200"/>
            <a:ext cx="8713787" cy="4525963"/>
          </a:xfrm>
        </p:spPr>
        <p:txBody>
          <a:bodyPr/>
          <a:lstStyle/>
          <a:p>
            <a:pPr eaLnBrk="1" hangingPunct="1">
              <a:lnSpc>
                <a:spcPct val="90000"/>
              </a:lnSpc>
              <a:buFont typeface="Arial" charset="0"/>
              <a:buChar char="•"/>
            </a:pPr>
            <a:endParaRPr lang="fr-FR" sz="1000" dirty="0" smtClean="0"/>
          </a:p>
          <a:p>
            <a:pPr algn="just" eaLnBrk="1" hangingPunct="1">
              <a:lnSpc>
                <a:spcPct val="90000"/>
              </a:lnSpc>
              <a:buFont typeface="Arial" charset="0"/>
              <a:buChar char="•"/>
            </a:pPr>
            <a:endParaRPr lang="fr-FR" sz="2800" dirty="0" smtClean="0">
              <a:latin typeface="Arial Narrow" pitchFamily="34" charset="0"/>
            </a:endParaRPr>
          </a:p>
          <a:p>
            <a:pPr algn="just" eaLnBrk="1" hangingPunct="1">
              <a:lnSpc>
                <a:spcPct val="90000"/>
              </a:lnSpc>
              <a:buFont typeface="Arial" charset="0"/>
              <a:buChar char="•"/>
            </a:pPr>
            <a:r>
              <a:rPr lang="fr-FR" sz="2800" dirty="0" smtClean="0">
                <a:latin typeface="Arial Narrow" pitchFamily="34" charset="0"/>
              </a:rPr>
              <a:t>Incitez </a:t>
            </a:r>
            <a:r>
              <a:rPr lang="fr-FR" sz="2800" dirty="0" smtClean="0">
                <a:latin typeface="Arial Narrow" pitchFamily="34" charset="0"/>
              </a:rPr>
              <a:t>les participants qui prennent la parole à intervenir de manière constructive </a:t>
            </a:r>
          </a:p>
          <a:p>
            <a:pPr algn="just" eaLnBrk="1" hangingPunct="1">
              <a:lnSpc>
                <a:spcPct val="90000"/>
              </a:lnSpc>
              <a:buFont typeface="Arial" charset="0"/>
              <a:buChar char="•"/>
            </a:pPr>
            <a:endParaRPr lang="fr-FR" sz="2800" dirty="0" smtClean="0">
              <a:latin typeface="Arial Narrow" pitchFamily="34" charset="0"/>
            </a:endParaRPr>
          </a:p>
          <a:p>
            <a:pPr algn="just" eaLnBrk="1" hangingPunct="1">
              <a:lnSpc>
                <a:spcPct val="90000"/>
              </a:lnSpc>
              <a:buFont typeface="Arial" charset="0"/>
              <a:buChar char="•"/>
            </a:pPr>
            <a:r>
              <a:rPr lang="fr-FR" sz="2800" dirty="0" smtClean="0">
                <a:latin typeface="Arial Narrow" pitchFamily="34" charset="0"/>
              </a:rPr>
              <a:t>Clôturez la réunion en présentant un plan d’action commun et clair, avec un calendrier et des points de liaison pour chaque action</a:t>
            </a:r>
          </a:p>
          <a:p>
            <a:pPr algn="just" eaLnBrk="1" hangingPunct="1">
              <a:lnSpc>
                <a:spcPct val="90000"/>
              </a:lnSpc>
              <a:buFont typeface="Arial" charset="0"/>
              <a:buChar char="•"/>
            </a:pPr>
            <a:endParaRPr lang="fr-FR" sz="2800" dirty="0" smtClean="0">
              <a:latin typeface="Arial Narrow" pitchFamily="34" charset="0"/>
            </a:endParaRPr>
          </a:p>
          <a:p>
            <a:pPr algn="just" eaLnBrk="1" hangingPunct="1">
              <a:lnSpc>
                <a:spcPct val="90000"/>
              </a:lnSpc>
              <a:buFont typeface="Arial" charset="0"/>
              <a:buChar char="•"/>
            </a:pPr>
            <a:r>
              <a:rPr lang="fr-FR" sz="2800" dirty="0" smtClean="0">
                <a:latin typeface="Arial Narrow" pitchFamily="34" charset="0"/>
              </a:rPr>
              <a:t>N’organisez de réunion que si celle-ci profite vraiment à tous</a:t>
            </a:r>
          </a:p>
          <a:p>
            <a:pPr eaLnBrk="1" hangingPunct="1">
              <a:lnSpc>
                <a:spcPct val="90000"/>
              </a:lnSpc>
              <a:buFont typeface="Arial" charset="0"/>
              <a:buChar char="•"/>
            </a:pPr>
            <a:endParaRPr lang="fr-FR" sz="1000" dirty="0" smtClean="0"/>
          </a:p>
        </p:txBody>
      </p:sp>
      <p:sp>
        <p:nvSpPr>
          <p:cNvPr id="21507"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Pilotage des réunions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601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6018">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60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746125" y="1771650"/>
            <a:ext cx="7621588" cy="1416050"/>
          </a:xfrm>
        </p:spPr>
        <p:txBody>
          <a:bodyPr/>
          <a:lstStyle/>
          <a:p>
            <a:pPr algn="ctr" eaLnBrk="1" hangingPunct="1">
              <a:lnSpc>
                <a:spcPct val="90000"/>
              </a:lnSpc>
              <a:buFont typeface="Arial" charset="0"/>
              <a:buNone/>
            </a:pPr>
            <a:r>
              <a:rPr lang="fr-FR" dirty="0" smtClean="0">
                <a:solidFill>
                  <a:srgbClr val="3C302A"/>
                </a:solidFill>
              </a:rPr>
              <a:t>	</a:t>
            </a:r>
            <a:r>
              <a:rPr lang="fr-FR" sz="2800" dirty="0" smtClean="0">
                <a:solidFill>
                  <a:srgbClr val="3C302A"/>
                </a:solidFill>
                <a:latin typeface="Arial Narrow" pitchFamily="34" charset="0"/>
              </a:rPr>
              <a:t>Comment pourriez-vous contribuer personnellement à l’amélioration de la coordination au sein du module CCCM ?</a:t>
            </a:r>
          </a:p>
        </p:txBody>
      </p:sp>
      <p:sp>
        <p:nvSpPr>
          <p:cNvPr id="23554"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Réflexion</a:t>
            </a:r>
          </a:p>
        </p:txBody>
      </p:sp>
      <p:pic>
        <p:nvPicPr>
          <p:cNvPr id="23556" name="Picture 2" descr="D:\Emma\Pictures\photos from camp management NRC\all camp management\DSCN3079.JPG"/>
          <p:cNvPicPr>
            <a:picLocks noChangeAspect="1" noChangeArrowheads="1"/>
          </p:cNvPicPr>
          <p:nvPr/>
        </p:nvPicPr>
        <p:blipFill>
          <a:blip r:embed="rId3" cstate="print"/>
          <a:srcRect/>
          <a:stretch>
            <a:fillRect/>
          </a:stretch>
        </p:blipFill>
        <p:spPr bwMode="auto">
          <a:xfrm>
            <a:off x="2947988" y="3187700"/>
            <a:ext cx="2592387" cy="345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p:cNvSpPr>
          <p:nvPr>
            <p:ph idx="1"/>
          </p:nvPr>
        </p:nvSpPr>
        <p:spPr>
          <a:xfrm>
            <a:off x="612775" y="1600200"/>
            <a:ext cx="8153400" cy="4525963"/>
          </a:xfrm>
        </p:spPr>
        <p:txBody>
          <a:bodyPr/>
          <a:lstStyle/>
          <a:p>
            <a:pPr algn="ctr">
              <a:buFont typeface="Wingdings" pitchFamily="2" charset="2"/>
              <a:buChar char=""/>
            </a:pPr>
            <a:endParaRPr lang="en-US" dirty="0" smtClean="0"/>
          </a:p>
          <a:p>
            <a:pPr algn="ctr">
              <a:buFont typeface="Wingdings" pitchFamily="2" charset="2"/>
              <a:buChar char=""/>
            </a:pPr>
            <a:endParaRPr lang="en-US" dirty="0" smtClean="0"/>
          </a:p>
          <a:p>
            <a:pPr algn="ctr">
              <a:buFont typeface="Wingdings" pitchFamily="2" charset="2"/>
              <a:buChar char=""/>
            </a:pPr>
            <a:endParaRPr lang="en-US" dirty="0" smtClean="0"/>
          </a:p>
          <a:p>
            <a:pPr algn="ctr">
              <a:buNone/>
            </a:pPr>
            <a:r>
              <a:rPr lang="en-US" sz="4400" b="1" dirty="0" smtClean="0">
                <a:latin typeface="Arial Narrow" pitchFamily="34" charset="0"/>
              </a:rPr>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609600" y="1620838"/>
            <a:ext cx="7696200" cy="5145087"/>
          </a:xfrm>
        </p:spPr>
        <p:txBody>
          <a:bodyPr>
            <a:normAutofit/>
          </a:bodyPr>
          <a:lstStyle/>
          <a:p>
            <a:pPr algn="just" eaLnBrk="1" hangingPunct="1">
              <a:spcBef>
                <a:spcPts val="1200"/>
              </a:spcBef>
              <a:spcAft>
                <a:spcPts val="1200"/>
              </a:spcAft>
              <a:buFont typeface="Arial" pitchFamily="34" charset="0"/>
              <a:buChar char="•"/>
            </a:pPr>
            <a:r>
              <a:rPr lang="fr-FR" sz="2800" dirty="0" smtClean="0">
                <a:latin typeface="Arial Narrow" pitchFamily="34" charset="0"/>
              </a:rPr>
              <a:t>Distinguer </a:t>
            </a:r>
            <a:r>
              <a:rPr lang="fr-FR" sz="2800" dirty="0" smtClean="0">
                <a:latin typeface="Arial Narrow" pitchFamily="34" charset="0"/>
              </a:rPr>
              <a:t>les rôles liés à la coordination intra et inter-camp </a:t>
            </a:r>
          </a:p>
          <a:p>
            <a:pPr algn="just" eaLnBrk="1" hangingPunct="1">
              <a:spcBef>
                <a:spcPts val="1200"/>
              </a:spcBef>
              <a:spcAft>
                <a:spcPts val="1200"/>
              </a:spcAft>
              <a:buFont typeface="Arial" charset="0"/>
              <a:buChar char="•"/>
            </a:pPr>
            <a:r>
              <a:rPr lang="fr-FR" sz="2800" dirty="0" smtClean="0">
                <a:latin typeface="Arial Narrow" pitchFamily="34" charset="0"/>
              </a:rPr>
              <a:t>Réfléchir aux avantages d’une coordination efficace, notamment en matière d’élévation des standards dans les camps et de défense des droits des IDP</a:t>
            </a:r>
          </a:p>
          <a:p>
            <a:pPr algn="just" eaLnBrk="1" hangingPunct="1">
              <a:spcBef>
                <a:spcPts val="1200"/>
              </a:spcBef>
              <a:spcAft>
                <a:spcPts val="1200"/>
              </a:spcAft>
              <a:buFont typeface="Arial" charset="0"/>
              <a:buChar char="•"/>
            </a:pPr>
            <a:r>
              <a:rPr lang="fr-FR" sz="2800" dirty="0" smtClean="0">
                <a:latin typeface="Arial Narrow" pitchFamily="34" charset="0"/>
              </a:rPr>
              <a:t>Décrire un éventail de mécanismes et d’outils utiles à la coordination intra et inter-camp sur l’ensemble du cycle de vie du camp</a:t>
            </a:r>
            <a:endParaRPr lang="en-GB" sz="2800" dirty="0" smtClean="0">
              <a:latin typeface="Arial Narrow" pitchFamily="34" charset="0"/>
            </a:endParaRPr>
          </a:p>
        </p:txBody>
      </p:sp>
      <p:sp>
        <p:nvSpPr>
          <p:cNvPr id="11266"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Objectifs d’apprentissage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Coordination</a:t>
            </a:r>
          </a:p>
        </p:txBody>
      </p:sp>
      <p:sp>
        <p:nvSpPr>
          <p:cNvPr id="12291" name="Rectangle 5"/>
          <p:cNvSpPr>
            <a:spLocks noChangeArrowheads="1"/>
          </p:cNvSpPr>
          <p:nvPr/>
        </p:nvSpPr>
        <p:spPr bwMode="auto">
          <a:xfrm>
            <a:off x="228600" y="3581400"/>
            <a:ext cx="8915400" cy="2819400"/>
          </a:xfrm>
          <a:prstGeom prst="rect">
            <a:avLst/>
          </a:prstGeom>
          <a:noFill/>
          <a:ln w="9525">
            <a:noFill/>
            <a:miter lim="800000"/>
            <a:headEnd/>
            <a:tailEnd/>
          </a:ln>
        </p:spPr>
        <p:txBody>
          <a:bodyPr/>
          <a:lstStyle/>
          <a:p>
            <a:pPr marL="533400" indent="-533400">
              <a:lnSpc>
                <a:spcPct val="80000"/>
              </a:lnSpc>
              <a:spcBef>
                <a:spcPct val="20000"/>
              </a:spcBef>
              <a:spcAft>
                <a:spcPts val="1200"/>
              </a:spcAft>
            </a:pPr>
            <a:endParaRPr lang="en-US" sz="1000" b="1">
              <a:solidFill>
                <a:srgbClr val="FF0000"/>
              </a:solidFill>
            </a:endParaRPr>
          </a:p>
          <a:p>
            <a:pPr marL="533400" indent="-533400">
              <a:lnSpc>
                <a:spcPct val="80000"/>
              </a:lnSpc>
              <a:spcBef>
                <a:spcPct val="20000"/>
              </a:spcBef>
              <a:spcAft>
                <a:spcPts val="1200"/>
              </a:spcAft>
              <a:buFontTx/>
              <a:buChar char="•"/>
            </a:pPr>
            <a:endParaRPr lang="en-US" sz="2400"/>
          </a:p>
        </p:txBody>
      </p:sp>
      <p:sp>
        <p:nvSpPr>
          <p:cNvPr id="12292" name="Rectangle 6"/>
          <p:cNvSpPr>
            <a:spLocks noChangeArrowheads="1"/>
          </p:cNvSpPr>
          <p:nvPr/>
        </p:nvSpPr>
        <p:spPr bwMode="auto">
          <a:xfrm>
            <a:off x="5268913" y="3581400"/>
            <a:ext cx="3497262" cy="2677656"/>
          </a:xfrm>
          <a:prstGeom prst="rect">
            <a:avLst/>
          </a:prstGeom>
          <a:noFill/>
          <a:ln w="9525">
            <a:noFill/>
            <a:miter lim="800000"/>
            <a:headEnd/>
            <a:tailEnd/>
          </a:ln>
        </p:spPr>
        <p:txBody>
          <a:bodyPr>
            <a:spAutoFit/>
          </a:bodyPr>
          <a:lstStyle/>
          <a:p>
            <a:pPr algn="just"/>
            <a:r>
              <a:rPr lang="fr-RE" sz="2400" dirty="0">
                <a:latin typeface="Arial Narrow" pitchFamily="34" charset="0"/>
              </a:rPr>
              <a:t>C’est un processus de </a:t>
            </a:r>
            <a:r>
              <a:rPr lang="fr-RE" sz="2400" b="1" dirty="0">
                <a:latin typeface="Arial Narrow" pitchFamily="34" charset="0"/>
              </a:rPr>
              <a:t>partage des informations </a:t>
            </a:r>
            <a:r>
              <a:rPr lang="fr-RE" sz="2400" dirty="0">
                <a:latin typeface="Arial Narrow" pitchFamily="34" charset="0"/>
              </a:rPr>
              <a:t>et de</a:t>
            </a:r>
            <a:r>
              <a:rPr lang="fr-RE" sz="2400" b="1" dirty="0">
                <a:latin typeface="Arial Narrow" pitchFamily="34" charset="0"/>
              </a:rPr>
              <a:t> planification </a:t>
            </a:r>
            <a:r>
              <a:rPr lang="fr-RE" sz="2400" dirty="0">
                <a:latin typeface="Arial Narrow" pitchFamily="34" charset="0"/>
              </a:rPr>
              <a:t>conjointe pour atteindre des </a:t>
            </a:r>
            <a:r>
              <a:rPr lang="fr-RE" sz="2400" b="1" dirty="0">
                <a:latin typeface="Arial Narrow" pitchFamily="34" charset="0"/>
              </a:rPr>
              <a:t>objectifs partagés et fixés d’un commun accord</a:t>
            </a:r>
            <a:endParaRPr lang="fr-RE" sz="2400" dirty="0">
              <a:latin typeface="Arial Narrow" pitchFamily="34" charset="0"/>
            </a:endParaRPr>
          </a:p>
          <a:p>
            <a:pPr algn="just"/>
            <a:endParaRPr lang="fr-RE" sz="2400" dirty="0">
              <a:latin typeface="Arial Narrow" pitchFamily="34" charset="0"/>
            </a:endParaRPr>
          </a:p>
        </p:txBody>
      </p:sp>
      <p:pic>
        <p:nvPicPr>
          <p:cNvPr id="12293" name="Picture 2" descr="C:\Users\Hadley\Documents\Downloads\Morang-floods-coordination-meeting.JPG"/>
          <p:cNvPicPr>
            <a:picLocks noChangeAspect="1" noChangeArrowheads="1"/>
          </p:cNvPicPr>
          <p:nvPr/>
        </p:nvPicPr>
        <p:blipFill>
          <a:blip r:embed="rId3"/>
          <a:srcRect/>
          <a:stretch>
            <a:fillRect/>
          </a:stretch>
        </p:blipFill>
        <p:spPr bwMode="auto">
          <a:xfrm>
            <a:off x="0" y="3165475"/>
            <a:ext cx="4926013" cy="3692525"/>
          </a:xfrm>
          <a:prstGeom prst="rect">
            <a:avLst/>
          </a:prstGeom>
          <a:noFill/>
          <a:ln w="9525">
            <a:noFill/>
            <a:miter lim="800000"/>
            <a:headEnd/>
            <a:tailEnd/>
          </a:ln>
        </p:spPr>
      </p:pic>
      <p:sp>
        <p:nvSpPr>
          <p:cNvPr id="12294" name="Rectangle 5"/>
          <p:cNvSpPr>
            <a:spLocks noChangeArrowheads="1"/>
          </p:cNvSpPr>
          <p:nvPr/>
        </p:nvSpPr>
        <p:spPr bwMode="auto">
          <a:xfrm>
            <a:off x="696913" y="1684338"/>
            <a:ext cx="8069262" cy="1384995"/>
          </a:xfrm>
          <a:prstGeom prst="rect">
            <a:avLst/>
          </a:prstGeom>
          <a:noFill/>
          <a:ln w="9525">
            <a:noFill/>
            <a:miter lim="800000"/>
            <a:headEnd/>
            <a:tailEnd/>
          </a:ln>
        </p:spPr>
        <p:txBody>
          <a:bodyPr>
            <a:spAutoFit/>
          </a:bodyPr>
          <a:lstStyle/>
          <a:p>
            <a:pPr algn="just"/>
            <a:r>
              <a:rPr lang="fr-FR" sz="2800" dirty="0">
                <a:latin typeface="Arial Narrow" pitchFamily="34" charset="0"/>
              </a:rPr>
              <a:t>Son objectif est d’améliorer les </a:t>
            </a:r>
            <a:r>
              <a:rPr lang="fr-FR" sz="2800" b="1" dirty="0">
                <a:latin typeface="Arial Narrow" pitchFamily="34" charset="0"/>
              </a:rPr>
              <a:t>conditions de vie </a:t>
            </a:r>
            <a:r>
              <a:rPr lang="fr-FR" sz="2800" dirty="0">
                <a:latin typeface="Arial Narrow" pitchFamily="34" charset="0"/>
              </a:rPr>
              <a:t>des populations des camps et de leur garantir un</a:t>
            </a:r>
            <a:r>
              <a:rPr lang="fr-FR" sz="2800" b="1" dirty="0">
                <a:latin typeface="Arial Narrow" pitchFamily="34" charset="0"/>
              </a:rPr>
              <a:t> accès plein et égal </a:t>
            </a:r>
            <a:r>
              <a:rPr lang="fr-FR" sz="2800" dirty="0">
                <a:latin typeface="Arial Narrow" pitchFamily="34" charset="0"/>
              </a:rPr>
              <a:t>aux droits de l’homme fondamentaux</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r-FR" dirty="0" smtClean="0"/>
          </a:p>
          <a:p>
            <a:endParaRPr lang="fr-FR" dirty="0" smtClean="0"/>
          </a:p>
          <a:p>
            <a:endParaRPr lang="fr-FR" dirty="0" smtClean="0"/>
          </a:p>
          <a:p>
            <a:pPr>
              <a:buFont typeface="Wingdings" pitchFamily="2" charset="2"/>
              <a:buChar char="§"/>
            </a:pPr>
            <a:r>
              <a:rPr lang="fr-FR" sz="2800" dirty="0" smtClean="0">
                <a:latin typeface="Arial Narrow" pitchFamily="34" charset="0"/>
              </a:rPr>
              <a:t>Planification conjointe</a:t>
            </a:r>
          </a:p>
          <a:p>
            <a:pPr>
              <a:buFont typeface="Wingdings" pitchFamily="2" charset="2"/>
              <a:buChar char="§"/>
            </a:pPr>
            <a:r>
              <a:rPr lang="fr-FR" sz="2800" dirty="0" smtClean="0">
                <a:latin typeface="Arial Narrow" pitchFamily="34" charset="0"/>
              </a:rPr>
              <a:t>Programmation cohérente</a:t>
            </a:r>
          </a:p>
          <a:p>
            <a:pPr>
              <a:buFont typeface="Wingdings" pitchFamily="2" charset="2"/>
              <a:buChar char="§"/>
            </a:pPr>
            <a:r>
              <a:rPr lang="fr-FR" sz="2800" dirty="0" smtClean="0">
                <a:latin typeface="Arial Narrow" pitchFamily="34" charset="0"/>
              </a:rPr>
              <a:t>Efficacité </a:t>
            </a:r>
          </a:p>
          <a:p>
            <a:endParaRPr lang="fr-FR" dirty="0" smtClean="0"/>
          </a:p>
          <a:p>
            <a:endParaRPr lang="fr-FR" dirty="0"/>
          </a:p>
        </p:txBody>
      </p:sp>
      <p:sp>
        <p:nvSpPr>
          <p:cNvPr id="3" name="Title 2"/>
          <p:cNvSpPr>
            <a:spLocks noGrp="1"/>
          </p:cNvSpPr>
          <p:nvPr>
            <p:ph type="title"/>
          </p:nvPr>
        </p:nvSpPr>
        <p:spPr/>
        <p:txBody>
          <a:bodyPr>
            <a:noAutofit/>
          </a:bodyPr>
          <a:lstStyle/>
          <a:p>
            <a:r>
              <a:rPr lang="fr-FR" sz="4400" dirty="0" smtClean="0">
                <a:latin typeface="Arial Narrow" pitchFamily="34" charset="0"/>
              </a:rPr>
              <a:t>Avantage d’une bonne coordination</a:t>
            </a:r>
            <a:endParaRPr lang="fr-FR" sz="4400" dirty="0">
              <a:latin typeface="Arial Narrow"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34950"/>
            <a:ext cx="8229600" cy="1143000"/>
          </a:xfrm>
        </p:spPr>
        <p:txBody>
          <a:bodyPr/>
          <a:lstStyle/>
          <a:p>
            <a:pPr eaLnBrk="1" hangingPunct="1"/>
            <a:r>
              <a:rPr lang="fr-FR" smtClean="0"/>
              <a:t>Partage des informations</a:t>
            </a:r>
          </a:p>
        </p:txBody>
      </p:sp>
      <p:sp>
        <p:nvSpPr>
          <p:cNvPr id="7171" name="Rectangle 3"/>
          <p:cNvSpPr>
            <a:spLocks noGrp="1" noChangeArrowheads="1"/>
          </p:cNvSpPr>
          <p:nvPr>
            <p:ph type="body" sz="half" idx="1"/>
          </p:nvPr>
        </p:nvSpPr>
        <p:spPr>
          <a:xfrm>
            <a:off x="457200" y="1965325"/>
            <a:ext cx="4475163" cy="4416425"/>
          </a:xfrm>
        </p:spPr>
        <p:txBody>
          <a:bodyPr rtlCol="0">
            <a:normAutofit/>
          </a:bodyPr>
          <a:lstStyle/>
          <a:p>
            <a:pPr marL="514350" indent="-514350" eaLnBrk="1" fontAlgn="auto" hangingPunct="1">
              <a:spcAft>
                <a:spcPts val="0"/>
              </a:spcAft>
              <a:buFont typeface="Arial"/>
              <a:buChar char="•"/>
              <a:defRPr/>
            </a:pPr>
            <a:endParaRPr lang="en-US" sz="3027" dirty="0" smtClean="0"/>
          </a:p>
          <a:p>
            <a:pPr marL="514350" indent="-514350" eaLnBrk="1" fontAlgn="auto" hangingPunct="1">
              <a:spcAft>
                <a:spcPts val="0"/>
              </a:spcAft>
              <a:buFont typeface="Arial"/>
              <a:buChar char="•"/>
              <a:defRPr/>
            </a:pPr>
            <a:endParaRPr lang="en-US" sz="3027" dirty="0" smtClean="0"/>
          </a:p>
          <a:p>
            <a:pPr marL="514350" indent="-514350" eaLnBrk="1" fontAlgn="auto" hangingPunct="1">
              <a:spcAft>
                <a:spcPts val="0"/>
              </a:spcAft>
              <a:buFont typeface="Arial"/>
              <a:buChar char="•"/>
              <a:defRPr/>
            </a:pPr>
            <a:endParaRPr lang="en-US" sz="3027" dirty="0" smtClean="0"/>
          </a:p>
          <a:p>
            <a:pPr marL="320040" indent="-320040" eaLnBrk="1" fontAlgn="auto" hangingPunct="1">
              <a:spcAft>
                <a:spcPts val="0"/>
              </a:spcAft>
              <a:buFontTx/>
              <a:buNone/>
              <a:defRPr/>
            </a:pPr>
            <a:endParaRPr lang="en-US" sz="2400" dirty="0"/>
          </a:p>
          <a:p>
            <a:pPr marL="320040" indent="-320040" eaLnBrk="1" fontAlgn="auto" hangingPunct="1">
              <a:spcAft>
                <a:spcPts val="0"/>
              </a:spcAft>
              <a:buFontTx/>
              <a:buNone/>
              <a:defRPr/>
            </a:pPr>
            <a:endParaRPr lang="en-US" sz="2400" dirty="0"/>
          </a:p>
        </p:txBody>
      </p:sp>
      <p:graphicFrame>
        <p:nvGraphicFramePr>
          <p:cNvPr id="46" name="Diagram 45"/>
          <p:cNvGraphicFramePr/>
          <p:nvPr/>
        </p:nvGraphicFramePr>
        <p:xfrm>
          <a:off x="1643269" y="1815270"/>
          <a:ext cx="5771322" cy="4566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341" name="Text Box 6"/>
          <p:cNvSpPr txBox="1">
            <a:spLocks noChangeArrowheads="1"/>
          </p:cNvSpPr>
          <p:nvPr/>
        </p:nvSpPr>
        <p:spPr bwMode="auto">
          <a:xfrm>
            <a:off x="5272088" y="2705100"/>
            <a:ext cx="3486150" cy="366713"/>
          </a:xfrm>
          <a:prstGeom prst="rect">
            <a:avLst/>
          </a:prstGeom>
          <a:noFill/>
          <a:ln w="9525">
            <a:noFill/>
            <a:miter lim="800000"/>
            <a:headEnd/>
            <a:tailEnd/>
          </a:ln>
          <a:effectLst/>
        </p:spPr>
        <p:txBody>
          <a:bodyPr>
            <a:spAutoFit/>
          </a:bodyPr>
          <a:lstStyle/>
          <a:p>
            <a:pPr defTabSz="914400">
              <a:spcBef>
                <a:spcPct val="50000"/>
              </a:spcBef>
            </a:pPr>
            <a:endParaRPr lang="fr-RE"/>
          </a:p>
        </p:txBody>
      </p:sp>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612775" y="1600200"/>
            <a:ext cx="8153400" cy="4495800"/>
          </a:xfrm>
        </p:spPr>
        <p:txBody>
          <a:bodyPr anchor="ctr">
            <a:normAutofit/>
          </a:bodyPr>
          <a:lstStyle/>
          <a:p>
            <a:pPr algn="ctr" eaLnBrk="1" hangingPunct="1">
              <a:buFont typeface="Arial" charset="0"/>
              <a:buNone/>
            </a:pPr>
            <a:r>
              <a:rPr lang="fr-RE" sz="4400" dirty="0" smtClean="0">
                <a:latin typeface="Arial Narrow" pitchFamily="34" charset="0"/>
              </a:rPr>
              <a:t>Quels facteurs ont un impact sur l’efficacité</a:t>
            </a:r>
            <a:r>
              <a:rPr lang="en-US" sz="4400" dirty="0" smtClean="0">
                <a:latin typeface="Arial Narrow" pitchFamily="34" charset="0"/>
              </a:rPr>
              <a:t> de la coordination?</a:t>
            </a:r>
          </a:p>
        </p:txBody>
      </p:sp>
      <p:sp>
        <p:nvSpPr>
          <p:cNvPr id="15362"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Coordination efficace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pPr algn="ctr" eaLnBrk="1" hangingPunct="1"/>
            <a:r>
              <a:rPr lang="fr-FR" sz="4400" dirty="0" smtClean="0">
                <a:latin typeface="Arial Narrow" pitchFamily="34" charset="0"/>
              </a:rPr>
              <a:t>Étude de cas</a:t>
            </a:r>
          </a:p>
        </p:txBody>
      </p:sp>
      <p:sp>
        <p:nvSpPr>
          <p:cNvPr id="17412" name="Text Placeholder 2"/>
          <p:cNvSpPr>
            <a:spLocks noGrp="1"/>
          </p:cNvSpPr>
          <p:nvPr>
            <p:ph type="body" sz="half" idx="1"/>
          </p:nvPr>
        </p:nvSpPr>
        <p:spPr>
          <a:xfrm>
            <a:off x="0" y="1709738"/>
            <a:ext cx="8686800" cy="4748212"/>
          </a:xfrm>
        </p:spPr>
        <p:txBody>
          <a:bodyPr>
            <a:normAutofit lnSpcReduction="10000"/>
          </a:bodyPr>
          <a:lstStyle/>
          <a:p>
            <a:pPr eaLnBrk="1" hangingPunct="1">
              <a:lnSpc>
                <a:spcPct val="90000"/>
              </a:lnSpc>
              <a:buFont typeface="Arial" charset="0"/>
              <a:buChar char="•"/>
            </a:pPr>
            <a:r>
              <a:rPr lang="fr-FR" sz="2800" dirty="0" smtClean="0">
                <a:latin typeface="Arial Narrow" pitchFamily="34" charset="0"/>
              </a:rPr>
              <a:t>Lire l’étude de cas distribuée, son scénario et l’exercice</a:t>
            </a:r>
          </a:p>
          <a:p>
            <a:pPr eaLnBrk="1" hangingPunct="1">
              <a:lnSpc>
                <a:spcPct val="90000"/>
              </a:lnSpc>
              <a:buFont typeface="Arial" charset="0"/>
              <a:buNone/>
            </a:pPr>
            <a:endParaRPr lang="fr-FR" sz="2300" dirty="0" smtClean="0"/>
          </a:p>
          <a:p>
            <a:pPr eaLnBrk="1" hangingPunct="1">
              <a:lnSpc>
                <a:spcPct val="90000"/>
              </a:lnSpc>
              <a:buFont typeface="Arial" charset="0"/>
              <a:buChar char="•"/>
            </a:pPr>
            <a:r>
              <a:rPr lang="fr-FR" sz="2800" dirty="0" smtClean="0">
                <a:latin typeface="Arial Narrow" pitchFamily="34" charset="0"/>
              </a:rPr>
              <a:t>Groupes : </a:t>
            </a:r>
          </a:p>
          <a:p>
            <a:pPr eaLnBrk="1" hangingPunct="1">
              <a:lnSpc>
                <a:spcPct val="90000"/>
              </a:lnSpc>
              <a:buFont typeface="Arial" charset="0"/>
              <a:buNone/>
            </a:pPr>
            <a:r>
              <a:rPr lang="fr-FR" sz="2800" dirty="0" smtClean="0">
                <a:latin typeface="Arial Narrow" pitchFamily="34" charset="0"/>
              </a:rPr>
              <a:t>	CA, CC, CM</a:t>
            </a:r>
          </a:p>
          <a:p>
            <a:pPr eaLnBrk="1" hangingPunct="1">
              <a:lnSpc>
                <a:spcPct val="90000"/>
              </a:lnSpc>
              <a:buFont typeface="Arial" charset="0"/>
              <a:buChar char="•"/>
            </a:pPr>
            <a:endParaRPr lang="fr-FR" sz="2800" dirty="0" smtClean="0">
              <a:latin typeface="Arial Narrow" pitchFamily="34" charset="0"/>
            </a:endParaRPr>
          </a:p>
          <a:p>
            <a:pPr eaLnBrk="1" hangingPunct="1">
              <a:lnSpc>
                <a:spcPct val="90000"/>
              </a:lnSpc>
              <a:buFont typeface="Arial" charset="0"/>
              <a:buChar char="•"/>
            </a:pPr>
            <a:r>
              <a:rPr lang="fr-FR" sz="2800" dirty="0" smtClean="0">
                <a:latin typeface="Arial Narrow" pitchFamily="34" charset="0"/>
              </a:rPr>
              <a:t>Durée :</a:t>
            </a:r>
          </a:p>
          <a:p>
            <a:pPr eaLnBrk="1" hangingPunct="1">
              <a:lnSpc>
                <a:spcPct val="90000"/>
              </a:lnSpc>
              <a:buFont typeface="Arial" charset="0"/>
              <a:buNone/>
            </a:pPr>
            <a:r>
              <a:rPr lang="fr-FR" sz="2800" dirty="0" smtClean="0">
                <a:latin typeface="Arial Narrow" pitchFamily="34" charset="0"/>
              </a:rPr>
              <a:t>	30 minutes</a:t>
            </a:r>
          </a:p>
          <a:p>
            <a:pPr eaLnBrk="1" hangingPunct="1">
              <a:lnSpc>
                <a:spcPct val="90000"/>
              </a:lnSpc>
              <a:buFont typeface="Arial" charset="0"/>
              <a:buChar char="•"/>
            </a:pPr>
            <a:endParaRPr lang="fr-FR" sz="2800" dirty="0" smtClean="0">
              <a:latin typeface="Arial Narrow" pitchFamily="34" charset="0"/>
            </a:endParaRPr>
          </a:p>
          <a:p>
            <a:pPr eaLnBrk="1" hangingPunct="1">
              <a:lnSpc>
                <a:spcPct val="90000"/>
              </a:lnSpc>
              <a:buFont typeface="Arial" charset="0"/>
              <a:buChar char="•"/>
            </a:pPr>
            <a:r>
              <a:rPr lang="fr-FR" sz="2800" dirty="0" smtClean="0">
                <a:latin typeface="Arial Narrow" pitchFamily="34" charset="0"/>
              </a:rPr>
              <a:t>Préparer un </a:t>
            </a:r>
          </a:p>
          <a:p>
            <a:pPr eaLnBrk="1" hangingPunct="1">
              <a:lnSpc>
                <a:spcPct val="90000"/>
              </a:lnSpc>
              <a:buFont typeface="Arial" charset="0"/>
              <a:buNone/>
            </a:pPr>
            <a:r>
              <a:rPr lang="fr-FR" sz="2800" dirty="0" smtClean="0">
                <a:latin typeface="Arial Narrow" pitchFamily="34" charset="0"/>
              </a:rPr>
              <a:t>     récapitulatif </a:t>
            </a:r>
          </a:p>
          <a:p>
            <a:pPr eaLnBrk="1" hangingPunct="1">
              <a:lnSpc>
                <a:spcPct val="90000"/>
              </a:lnSpc>
              <a:buFont typeface="Arial" charset="0"/>
              <a:buNone/>
            </a:pPr>
            <a:r>
              <a:rPr lang="fr-FR" sz="2800" dirty="0" smtClean="0">
                <a:latin typeface="Arial Narrow" pitchFamily="34" charset="0"/>
              </a:rPr>
              <a:t>    de vos discussions</a:t>
            </a:r>
          </a:p>
        </p:txBody>
      </p:sp>
      <p:grpSp>
        <p:nvGrpSpPr>
          <p:cNvPr id="2" name="Group 130"/>
          <p:cNvGrpSpPr>
            <a:grpSpLocks noChangeAspect="1"/>
          </p:cNvGrpSpPr>
          <p:nvPr/>
        </p:nvGrpSpPr>
        <p:grpSpPr bwMode="auto">
          <a:xfrm>
            <a:off x="3170238" y="2252663"/>
            <a:ext cx="5776912" cy="4438650"/>
            <a:chOff x="1125" y="2191"/>
            <a:chExt cx="9765" cy="8565"/>
          </a:xfrm>
        </p:grpSpPr>
        <p:sp>
          <p:nvSpPr>
            <p:cNvPr id="17539" name="AutoShape 131"/>
            <p:cNvSpPr>
              <a:spLocks noChangeAspect="1" noChangeArrowheads="1"/>
            </p:cNvSpPr>
            <p:nvPr/>
          </p:nvSpPr>
          <p:spPr bwMode="auto">
            <a:xfrm>
              <a:off x="1125" y="2191"/>
              <a:ext cx="9765" cy="8565"/>
            </a:xfrm>
            <a:prstGeom prst="rect">
              <a:avLst/>
            </a:prstGeom>
            <a:noFill/>
            <a:ln w="28575">
              <a:solidFill>
                <a:srgbClr val="002060"/>
              </a:solidFill>
              <a:miter lim="800000"/>
              <a:headEnd/>
              <a:tailEnd/>
            </a:ln>
          </p:spPr>
          <p:txBody>
            <a:bodyPr/>
            <a:lstStyle/>
            <a:p>
              <a:endParaRPr lang="fr-FR"/>
            </a:p>
          </p:txBody>
        </p:sp>
        <p:sp>
          <p:nvSpPr>
            <p:cNvPr id="17540" name="Freeform 132"/>
            <p:cNvSpPr>
              <a:spLocks/>
            </p:cNvSpPr>
            <p:nvPr/>
          </p:nvSpPr>
          <p:spPr bwMode="auto">
            <a:xfrm flipV="1">
              <a:off x="6654" y="7826"/>
              <a:ext cx="1560" cy="900"/>
            </a:xfrm>
            <a:custGeom>
              <a:avLst/>
              <a:gdLst/>
              <a:ahLst/>
              <a:cxnLst>
                <a:cxn ang="0">
                  <a:pos x="315" y="2670"/>
                </a:cxn>
                <a:cxn ang="0">
                  <a:pos x="240" y="2310"/>
                </a:cxn>
                <a:cxn ang="0">
                  <a:pos x="210" y="1695"/>
                </a:cxn>
                <a:cxn ang="0">
                  <a:pos x="165" y="1545"/>
                </a:cxn>
                <a:cxn ang="0">
                  <a:pos x="135" y="1425"/>
                </a:cxn>
                <a:cxn ang="0">
                  <a:pos x="30" y="210"/>
                </a:cxn>
                <a:cxn ang="0">
                  <a:pos x="0" y="0"/>
                </a:cxn>
              </a:cxnLst>
              <a:rect l="0" t="0" r="r" b="b"/>
              <a:pathLst>
                <a:path w="315" h="2670">
                  <a:moveTo>
                    <a:pt x="315" y="2670"/>
                  </a:moveTo>
                  <a:cubicBezTo>
                    <a:pt x="300" y="2546"/>
                    <a:pt x="264" y="2432"/>
                    <a:pt x="240" y="2310"/>
                  </a:cubicBezTo>
                  <a:cubicBezTo>
                    <a:pt x="230" y="2105"/>
                    <a:pt x="224" y="1900"/>
                    <a:pt x="210" y="1695"/>
                  </a:cubicBezTo>
                  <a:cubicBezTo>
                    <a:pt x="208" y="1665"/>
                    <a:pt x="170" y="1562"/>
                    <a:pt x="165" y="1545"/>
                  </a:cubicBezTo>
                  <a:cubicBezTo>
                    <a:pt x="154" y="1505"/>
                    <a:pt x="135" y="1425"/>
                    <a:pt x="135" y="1425"/>
                  </a:cubicBezTo>
                  <a:cubicBezTo>
                    <a:pt x="128" y="975"/>
                    <a:pt x="220" y="590"/>
                    <a:pt x="30" y="210"/>
                  </a:cubicBezTo>
                  <a:cubicBezTo>
                    <a:pt x="20" y="143"/>
                    <a:pt x="0" y="68"/>
                    <a:pt x="0" y="0"/>
                  </a:cubicBezTo>
                </a:path>
              </a:pathLst>
            </a:custGeom>
            <a:noFill/>
            <a:ln w="31750">
              <a:solidFill>
                <a:srgbClr val="808080"/>
              </a:solidFill>
              <a:prstDash val="sysDot"/>
              <a:round/>
              <a:headEnd/>
              <a:tailEnd/>
            </a:ln>
          </p:spPr>
          <p:txBody>
            <a:bodyPr/>
            <a:lstStyle/>
            <a:p>
              <a:endParaRPr lang="fr-FR"/>
            </a:p>
          </p:txBody>
        </p:sp>
        <p:sp>
          <p:nvSpPr>
            <p:cNvPr id="17541" name="Freeform 133"/>
            <p:cNvSpPr>
              <a:spLocks/>
            </p:cNvSpPr>
            <p:nvPr/>
          </p:nvSpPr>
          <p:spPr bwMode="auto">
            <a:xfrm flipV="1">
              <a:off x="3534" y="7646"/>
              <a:ext cx="480" cy="900"/>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42" name="Freeform 134"/>
            <p:cNvSpPr>
              <a:spLocks/>
            </p:cNvSpPr>
            <p:nvPr/>
          </p:nvSpPr>
          <p:spPr bwMode="auto">
            <a:xfrm>
              <a:off x="4553" y="4167"/>
              <a:ext cx="2820" cy="2851"/>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43" name="Freeform 135"/>
            <p:cNvSpPr>
              <a:spLocks/>
            </p:cNvSpPr>
            <p:nvPr/>
          </p:nvSpPr>
          <p:spPr bwMode="auto">
            <a:xfrm>
              <a:off x="6465" y="8027"/>
              <a:ext cx="315" cy="2670"/>
            </a:xfrm>
            <a:custGeom>
              <a:avLst/>
              <a:gdLst/>
              <a:ahLst/>
              <a:cxnLst>
                <a:cxn ang="0">
                  <a:pos x="315" y="2670"/>
                </a:cxn>
                <a:cxn ang="0">
                  <a:pos x="240" y="2310"/>
                </a:cxn>
                <a:cxn ang="0">
                  <a:pos x="210" y="1695"/>
                </a:cxn>
                <a:cxn ang="0">
                  <a:pos x="165" y="1545"/>
                </a:cxn>
                <a:cxn ang="0">
                  <a:pos x="135" y="1425"/>
                </a:cxn>
                <a:cxn ang="0">
                  <a:pos x="30" y="210"/>
                </a:cxn>
                <a:cxn ang="0">
                  <a:pos x="0" y="0"/>
                </a:cxn>
              </a:cxnLst>
              <a:rect l="0" t="0" r="r" b="b"/>
              <a:pathLst>
                <a:path w="315" h="2670">
                  <a:moveTo>
                    <a:pt x="315" y="2670"/>
                  </a:moveTo>
                  <a:cubicBezTo>
                    <a:pt x="300" y="2546"/>
                    <a:pt x="264" y="2432"/>
                    <a:pt x="240" y="2310"/>
                  </a:cubicBezTo>
                  <a:cubicBezTo>
                    <a:pt x="230" y="2105"/>
                    <a:pt x="224" y="1900"/>
                    <a:pt x="210" y="1695"/>
                  </a:cubicBezTo>
                  <a:cubicBezTo>
                    <a:pt x="208" y="1665"/>
                    <a:pt x="170" y="1562"/>
                    <a:pt x="165" y="1545"/>
                  </a:cubicBezTo>
                  <a:cubicBezTo>
                    <a:pt x="154" y="1505"/>
                    <a:pt x="135" y="1425"/>
                    <a:pt x="135" y="1425"/>
                  </a:cubicBezTo>
                  <a:cubicBezTo>
                    <a:pt x="128" y="975"/>
                    <a:pt x="220" y="590"/>
                    <a:pt x="30" y="210"/>
                  </a:cubicBezTo>
                  <a:cubicBezTo>
                    <a:pt x="20" y="143"/>
                    <a:pt x="0" y="68"/>
                    <a:pt x="0" y="0"/>
                  </a:cubicBezTo>
                </a:path>
              </a:pathLst>
            </a:custGeom>
            <a:noFill/>
            <a:ln w="31750">
              <a:solidFill>
                <a:srgbClr val="808080"/>
              </a:solidFill>
              <a:prstDash val="sysDot"/>
              <a:round/>
              <a:headEnd/>
              <a:tailEnd/>
            </a:ln>
          </p:spPr>
          <p:txBody>
            <a:bodyPr/>
            <a:lstStyle/>
            <a:p>
              <a:endParaRPr lang="fr-FR"/>
            </a:p>
          </p:txBody>
        </p:sp>
        <p:sp>
          <p:nvSpPr>
            <p:cNvPr id="17544" name="Freeform 136"/>
            <p:cNvSpPr>
              <a:spLocks/>
            </p:cNvSpPr>
            <p:nvPr/>
          </p:nvSpPr>
          <p:spPr bwMode="auto">
            <a:xfrm flipH="1">
              <a:off x="6414" y="7018"/>
              <a:ext cx="968" cy="988"/>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45" name="Freeform 137"/>
            <p:cNvSpPr>
              <a:spLocks/>
            </p:cNvSpPr>
            <p:nvPr/>
          </p:nvSpPr>
          <p:spPr bwMode="auto">
            <a:xfrm flipH="1">
              <a:off x="4734" y="8006"/>
              <a:ext cx="1680" cy="720"/>
            </a:xfrm>
            <a:custGeom>
              <a:avLst/>
              <a:gdLst/>
              <a:ahLst/>
              <a:cxnLst>
                <a:cxn ang="0">
                  <a:pos x="315" y="2670"/>
                </a:cxn>
                <a:cxn ang="0">
                  <a:pos x="240" y="2310"/>
                </a:cxn>
                <a:cxn ang="0">
                  <a:pos x="210" y="1695"/>
                </a:cxn>
                <a:cxn ang="0">
                  <a:pos x="165" y="1545"/>
                </a:cxn>
                <a:cxn ang="0">
                  <a:pos x="135" y="1425"/>
                </a:cxn>
                <a:cxn ang="0">
                  <a:pos x="30" y="210"/>
                </a:cxn>
                <a:cxn ang="0">
                  <a:pos x="0" y="0"/>
                </a:cxn>
              </a:cxnLst>
              <a:rect l="0" t="0" r="r" b="b"/>
              <a:pathLst>
                <a:path w="315" h="2670">
                  <a:moveTo>
                    <a:pt x="315" y="2670"/>
                  </a:moveTo>
                  <a:cubicBezTo>
                    <a:pt x="300" y="2546"/>
                    <a:pt x="264" y="2432"/>
                    <a:pt x="240" y="2310"/>
                  </a:cubicBezTo>
                  <a:cubicBezTo>
                    <a:pt x="230" y="2105"/>
                    <a:pt x="224" y="1900"/>
                    <a:pt x="210" y="1695"/>
                  </a:cubicBezTo>
                  <a:cubicBezTo>
                    <a:pt x="208" y="1665"/>
                    <a:pt x="170" y="1562"/>
                    <a:pt x="165" y="1545"/>
                  </a:cubicBezTo>
                  <a:cubicBezTo>
                    <a:pt x="154" y="1505"/>
                    <a:pt x="135" y="1425"/>
                    <a:pt x="135" y="1425"/>
                  </a:cubicBezTo>
                  <a:cubicBezTo>
                    <a:pt x="128" y="975"/>
                    <a:pt x="220" y="590"/>
                    <a:pt x="30" y="210"/>
                  </a:cubicBezTo>
                  <a:cubicBezTo>
                    <a:pt x="20" y="143"/>
                    <a:pt x="0" y="68"/>
                    <a:pt x="0" y="0"/>
                  </a:cubicBezTo>
                </a:path>
              </a:pathLst>
            </a:custGeom>
            <a:noFill/>
            <a:ln w="31750">
              <a:solidFill>
                <a:srgbClr val="808080"/>
              </a:solidFill>
              <a:prstDash val="sysDot"/>
              <a:round/>
              <a:headEnd/>
              <a:tailEnd/>
            </a:ln>
          </p:spPr>
          <p:txBody>
            <a:bodyPr/>
            <a:lstStyle/>
            <a:p>
              <a:endParaRPr lang="fr-FR"/>
            </a:p>
          </p:txBody>
        </p:sp>
        <p:sp>
          <p:nvSpPr>
            <p:cNvPr id="17546" name="Freeform 138"/>
            <p:cNvSpPr>
              <a:spLocks/>
            </p:cNvSpPr>
            <p:nvPr/>
          </p:nvSpPr>
          <p:spPr bwMode="auto">
            <a:xfrm rot="15262935" flipH="1">
              <a:off x="4780" y="8666"/>
              <a:ext cx="1888" cy="1553"/>
            </a:xfrm>
            <a:custGeom>
              <a:avLst/>
              <a:gdLst/>
              <a:ahLst/>
              <a:cxnLst>
                <a:cxn ang="0">
                  <a:pos x="315" y="2670"/>
                </a:cxn>
                <a:cxn ang="0">
                  <a:pos x="240" y="2310"/>
                </a:cxn>
                <a:cxn ang="0">
                  <a:pos x="210" y="1695"/>
                </a:cxn>
                <a:cxn ang="0">
                  <a:pos x="165" y="1545"/>
                </a:cxn>
                <a:cxn ang="0">
                  <a:pos x="135" y="1425"/>
                </a:cxn>
                <a:cxn ang="0">
                  <a:pos x="30" y="210"/>
                </a:cxn>
                <a:cxn ang="0">
                  <a:pos x="0" y="0"/>
                </a:cxn>
              </a:cxnLst>
              <a:rect l="0" t="0" r="r" b="b"/>
              <a:pathLst>
                <a:path w="315" h="2670">
                  <a:moveTo>
                    <a:pt x="315" y="2670"/>
                  </a:moveTo>
                  <a:cubicBezTo>
                    <a:pt x="300" y="2546"/>
                    <a:pt x="264" y="2432"/>
                    <a:pt x="240" y="2310"/>
                  </a:cubicBezTo>
                  <a:cubicBezTo>
                    <a:pt x="230" y="2105"/>
                    <a:pt x="224" y="1900"/>
                    <a:pt x="210" y="1695"/>
                  </a:cubicBezTo>
                  <a:cubicBezTo>
                    <a:pt x="208" y="1665"/>
                    <a:pt x="170" y="1562"/>
                    <a:pt x="165" y="1545"/>
                  </a:cubicBezTo>
                  <a:cubicBezTo>
                    <a:pt x="154" y="1505"/>
                    <a:pt x="135" y="1425"/>
                    <a:pt x="135" y="1425"/>
                  </a:cubicBezTo>
                  <a:cubicBezTo>
                    <a:pt x="128" y="975"/>
                    <a:pt x="220" y="590"/>
                    <a:pt x="30" y="210"/>
                  </a:cubicBezTo>
                  <a:cubicBezTo>
                    <a:pt x="20" y="143"/>
                    <a:pt x="0" y="68"/>
                    <a:pt x="0" y="0"/>
                  </a:cubicBezTo>
                </a:path>
              </a:pathLst>
            </a:custGeom>
            <a:noFill/>
            <a:ln w="31750">
              <a:solidFill>
                <a:srgbClr val="808080"/>
              </a:solidFill>
              <a:prstDash val="sysDot"/>
              <a:round/>
              <a:headEnd/>
              <a:tailEnd/>
            </a:ln>
          </p:spPr>
          <p:txBody>
            <a:bodyPr/>
            <a:lstStyle/>
            <a:p>
              <a:endParaRPr lang="fr-FR"/>
            </a:p>
          </p:txBody>
        </p:sp>
        <p:sp>
          <p:nvSpPr>
            <p:cNvPr id="17547" name="Freeform 139"/>
            <p:cNvSpPr>
              <a:spLocks/>
            </p:cNvSpPr>
            <p:nvPr/>
          </p:nvSpPr>
          <p:spPr bwMode="auto">
            <a:xfrm flipH="1" flipV="1">
              <a:off x="3534" y="8366"/>
              <a:ext cx="1200" cy="360"/>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48" name="Freeform 140"/>
            <p:cNvSpPr>
              <a:spLocks/>
            </p:cNvSpPr>
            <p:nvPr/>
          </p:nvSpPr>
          <p:spPr bwMode="auto">
            <a:xfrm flipV="1">
              <a:off x="1824" y="8456"/>
              <a:ext cx="1680" cy="720"/>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49" name="Rectangle 141"/>
            <p:cNvSpPr>
              <a:spLocks noChangeArrowheads="1"/>
            </p:cNvSpPr>
            <p:nvPr/>
          </p:nvSpPr>
          <p:spPr bwMode="auto">
            <a:xfrm>
              <a:off x="1374" y="4572"/>
              <a:ext cx="2160" cy="1047"/>
            </a:xfrm>
            <a:prstGeom prst="rect">
              <a:avLst/>
            </a:prstGeom>
            <a:solidFill>
              <a:srgbClr val="FFFFFF"/>
            </a:solidFill>
            <a:ln w="9525">
              <a:noFill/>
              <a:miter lim="800000"/>
              <a:headEnd/>
              <a:tailEnd/>
            </a:ln>
          </p:spPr>
          <p:txBody>
            <a:bodyPr/>
            <a:lstStyle/>
            <a:p>
              <a:pPr defTabSz="914400">
                <a:spcBef>
                  <a:spcPts val="1000"/>
                </a:spcBef>
              </a:pPr>
              <a:r>
                <a:rPr lang="fr-FR" sz="1100" i="1">
                  <a:solidFill>
                    <a:srgbClr val="404040"/>
                  </a:solidFill>
                  <a:latin typeface="Cambria" pitchFamily="18" charset="0"/>
                  <a:ea typeface="ＭＳ 明朝" pitchFamily="49" charset="-128"/>
                </a:rPr>
                <a:t>Province de Billa</a:t>
              </a:r>
              <a:endParaRPr lang="fr-FR"/>
            </a:p>
          </p:txBody>
        </p:sp>
        <p:sp>
          <p:nvSpPr>
            <p:cNvPr id="17550" name="Rectangle 142"/>
            <p:cNvSpPr>
              <a:spLocks noChangeArrowheads="1"/>
            </p:cNvSpPr>
            <p:nvPr/>
          </p:nvSpPr>
          <p:spPr bwMode="auto">
            <a:xfrm>
              <a:off x="8097" y="8386"/>
              <a:ext cx="2160" cy="1081"/>
            </a:xfrm>
            <a:prstGeom prst="rect">
              <a:avLst/>
            </a:prstGeom>
            <a:solidFill>
              <a:srgbClr val="FFFFFF"/>
            </a:solidFill>
            <a:ln w="9525">
              <a:noFill/>
              <a:miter lim="800000"/>
              <a:headEnd/>
              <a:tailEnd/>
            </a:ln>
          </p:spPr>
          <p:txBody>
            <a:bodyPr/>
            <a:lstStyle/>
            <a:p>
              <a:pPr defTabSz="914400">
                <a:spcBef>
                  <a:spcPts val="1000"/>
                </a:spcBef>
              </a:pPr>
              <a:r>
                <a:rPr lang="fr-FR" sz="1100" i="1">
                  <a:solidFill>
                    <a:srgbClr val="404040"/>
                  </a:solidFill>
                  <a:latin typeface="Cambria" pitchFamily="18" charset="0"/>
                  <a:ea typeface="ＭＳ 明朝" pitchFamily="49" charset="-128"/>
                </a:rPr>
                <a:t>Province de Bena</a:t>
              </a:r>
              <a:endParaRPr lang="fr-FR"/>
            </a:p>
          </p:txBody>
        </p:sp>
        <p:sp>
          <p:nvSpPr>
            <p:cNvPr id="17551" name="AutoShape 143"/>
            <p:cNvSpPr>
              <a:spLocks noChangeArrowheads="1"/>
            </p:cNvSpPr>
            <p:nvPr/>
          </p:nvSpPr>
          <p:spPr bwMode="auto">
            <a:xfrm>
              <a:off x="5574" y="5819"/>
              <a:ext cx="360" cy="359"/>
            </a:xfrm>
            <a:prstGeom prst="triangle">
              <a:avLst>
                <a:gd name="adj" fmla="val 50000"/>
              </a:avLst>
            </a:prstGeom>
            <a:solidFill>
              <a:srgbClr val="FF0000"/>
            </a:solidFill>
            <a:ln w="25400">
              <a:solidFill>
                <a:srgbClr val="000000"/>
              </a:solidFill>
              <a:miter lim="800000"/>
              <a:headEnd/>
              <a:tailEnd/>
            </a:ln>
          </p:spPr>
          <p:txBody>
            <a:bodyPr/>
            <a:lstStyle/>
            <a:p>
              <a:endParaRPr lang="fr-FR"/>
            </a:p>
          </p:txBody>
        </p:sp>
        <p:sp>
          <p:nvSpPr>
            <p:cNvPr id="17552" name="AutoShape 144"/>
            <p:cNvSpPr>
              <a:spLocks noChangeArrowheads="1"/>
            </p:cNvSpPr>
            <p:nvPr/>
          </p:nvSpPr>
          <p:spPr bwMode="auto">
            <a:xfrm>
              <a:off x="5214" y="9266"/>
              <a:ext cx="360" cy="360"/>
            </a:xfrm>
            <a:prstGeom prst="triangle">
              <a:avLst>
                <a:gd name="adj" fmla="val 50000"/>
              </a:avLst>
            </a:prstGeom>
            <a:solidFill>
              <a:srgbClr val="FF0000"/>
            </a:solidFill>
            <a:ln w="25400">
              <a:solidFill>
                <a:srgbClr val="000000"/>
              </a:solidFill>
              <a:miter lim="800000"/>
              <a:headEnd/>
              <a:tailEnd/>
            </a:ln>
          </p:spPr>
          <p:txBody>
            <a:bodyPr/>
            <a:lstStyle/>
            <a:p>
              <a:endParaRPr lang="fr-FR"/>
            </a:p>
          </p:txBody>
        </p:sp>
        <p:grpSp>
          <p:nvGrpSpPr>
            <p:cNvPr id="3" name="Group 145"/>
            <p:cNvGrpSpPr>
              <a:grpSpLocks/>
            </p:cNvGrpSpPr>
            <p:nvPr/>
          </p:nvGrpSpPr>
          <p:grpSpPr bwMode="auto">
            <a:xfrm>
              <a:off x="1178" y="9789"/>
              <a:ext cx="4560" cy="720"/>
              <a:chOff x="1254" y="9238"/>
              <a:chExt cx="4440" cy="614"/>
            </a:xfrm>
          </p:grpSpPr>
          <p:sp>
            <p:nvSpPr>
              <p:cNvPr id="17554" name="Oval 146"/>
              <p:cNvSpPr>
                <a:spLocks noChangeArrowheads="1"/>
              </p:cNvSpPr>
              <p:nvPr/>
            </p:nvSpPr>
            <p:spPr bwMode="auto">
              <a:xfrm>
                <a:off x="1254" y="9238"/>
                <a:ext cx="720" cy="390"/>
              </a:xfrm>
              <a:prstGeom prst="ellipse">
                <a:avLst/>
              </a:prstGeom>
              <a:solidFill>
                <a:srgbClr val="FFFFFF"/>
              </a:solidFill>
              <a:ln w="9525">
                <a:solidFill>
                  <a:srgbClr val="000000"/>
                </a:solidFill>
                <a:round/>
                <a:headEnd/>
                <a:tailEnd/>
              </a:ln>
            </p:spPr>
            <p:txBody>
              <a:bodyPr lIns="18000" tIns="0" rIns="18000" bIns="0"/>
              <a:lstStyle/>
              <a:p>
                <a:pPr defTabSz="914400">
                  <a:spcBef>
                    <a:spcPts val="300"/>
                  </a:spcBef>
                  <a:spcAft>
                    <a:spcPts val="600"/>
                  </a:spcAft>
                </a:pPr>
                <a:r>
                  <a:rPr lang="en-GB" altLang="zh-CN" sz="800">
                    <a:solidFill>
                      <a:srgbClr val="000000"/>
                    </a:solidFill>
                    <a:ea typeface="ＭＳ 明朝" pitchFamily="49" charset="-128"/>
                  </a:rPr>
                  <a:t>0 km</a:t>
                </a:r>
                <a:endParaRPr lang="fr-FR"/>
              </a:p>
            </p:txBody>
          </p:sp>
          <p:sp>
            <p:nvSpPr>
              <p:cNvPr id="17555" name="Oval 147"/>
              <p:cNvSpPr>
                <a:spLocks noChangeArrowheads="1"/>
              </p:cNvSpPr>
              <p:nvPr/>
            </p:nvSpPr>
            <p:spPr bwMode="auto">
              <a:xfrm>
                <a:off x="4734" y="9253"/>
                <a:ext cx="960" cy="390"/>
              </a:xfrm>
              <a:prstGeom prst="ellipse">
                <a:avLst/>
              </a:prstGeom>
              <a:solidFill>
                <a:srgbClr val="FFFFFF"/>
              </a:solidFill>
              <a:ln w="9525">
                <a:solidFill>
                  <a:srgbClr val="000000"/>
                </a:solidFill>
                <a:round/>
                <a:headEnd/>
                <a:tailEnd/>
              </a:ln>
            </p:spPr>
            <p:txBody>
              <a:bodyPr lIns="18000" tIns="0" rIns="18000" bIns="0"/>
              <a:lstStyle/>
              <a:p>
                <a:pPr algn="ctr" defTabSz="914400"/>
                <a:r>
                  <a:rPr lang="fr-FR" altLang="ja-JP" sz="900">
                    <a:latin typeface="Times New Roman" pitchFamily="18" charset="0"/>
                    <a:ea typeface="ＭＳ 明朝" pitchFamily="49" charset="-128"/>
                  </a:rPr>
                  <a:t>100 k</a:t>
                </a:r>
                <a:r>
                  <a:rPr lang="fr-FR" altLang="ja-JP" sz="900">
                    <a:ea typeface="ＭＳ 明朝" pitchFamily="49" charset="-128"/>
                  </a:rPr>
                  <a:t>m</a:t>
                </a:r>
                <a:endParaRPr lang="fr-FR" sz="900"/>
              </a:p>
            </p:txBody>
          </p:sp>
          <p:grpSp>
            <p:nvGrpSpPr>
              <p:cNvPr id="4" name="Group 148"/>
              <p:cNvGrpSpPr>
                <a:grpSpLocks/>
              </p:cNvGrpSpPr>
              <p:nvPr/>
            </p:nvGrpSpPr>
            <p:grpSpPr bwMode="auto">
              <a:xfrm>
                <a:off x="1569" y="9671"/>
                <a:ext cx="3690" cy="181"/>
                <a:chOff x="1569" y="9671"/>
                <a:chExt cx="3690" cy="181"/>
              </a:xfrm>
            </p:grpSpPr>
            <p:sp>
              <p:nvSpPr>
                <p:cNvPr id="17557" name="Rectangle 149"/>
                <p:cNvSpPr>
                  <a:spLocks noChangeArrowheads="1"/>
                </p:cNvSpPr>
                <p:nvPr/>
              </p:nvSpPr>
              <p:spPr bwMode="auto">
                <a:xfrm>
                  <a:off x="1569" y="9673"/>
                  <a:ext cx="1845" cy="179"/>
                </a:xfrm>
                <a:prstGeom prst="rect">
                  <a:avLst/>
                </a:prstGeom>
                <a:solidFill>
                  <a:srgbClr val="C0C0C0"/>
                </a:solidFill>
                <a:ln w="9525">
                  <a:solidFill>
                    <a:srgbClr val="000000"/>
                  </a:solidFill>
                  <a:miter lim="800000"/>
                  <a:headEnd/>
                  <a:tailEnd/>
                </a:ln>
              </p:spPr>
              <p:txBody>
                <a:bodyPr/>
                <a:lstStyle/>
                <a:p>
                  <a:endParaRPr lang="fr-FR"/>
                </a:p>
              </p:txBody>
            </p:sp>
            <p:sp>
              <p:nvSpPr>
                <p:cNvPr id="17558" name="Rectangle 150"/>
                <p:cNvSpPr>
                  <a:spLocks noChangeArrowheads="1"/>
                </p:cNvSpPr>
                <p:nvPr/>
              </p:nvSpPr>
              <p:spPr bwMode="auto">
                <a:xfrm>
                  <a:off x="3414" y="9671"/>
                  <a:ext cx="1845" cy="179"/>
                </a:xfrm>
                <a:prstGeom prst="rect">
                  <a:avLst/>
                </a:prstGeom>
                <a:solidFill>
                  <a:srgbClr val="000000"/>
                </a:solidFill>
                <a:ln w="9525">
                  <a:solidFill>
                    <a:srgbClr val="000000"/>
                  </a:solidFill>
                  <a:miter lim="800000"/>
                  <a:headEnd/>
                  <a:tailEnd/>
                </a:ln>
              </p:spPr>
              <p:txBody>
                <a:bodyPr/>
                <a:lstStyle/>
                <a:p>
                  <a:endParaRPr lang="fr-FR"/>
                </a:p>
              </p:txBody>
            </p:sp>
          </p:grpSp>
        </p:grpSp>
        <p:sp>
          <p:nvSpPr>
            <p:cNvPr id="17559" name="AutoShape 151"/>
            <p:cNvSpPr>
              <a:spLocks noChangeArrowheads="1"/>
            </p:cNvSpPr>
            <p:nvPr/>
          </p:nvSpPr>
          <p:spPr bwMode="auto">
            <a:xfrm>
              <a:off x="6294" y="7667"/>
              <a:ext cx="360" cy="360"/>
            </a:xfrm>
            <a:prstGeom prst="star5">
              <a:avLst/>
            </a:prstGeom>
            <a:solidFill>
              <a:srgbClr val="FFFFFF"/>
            </a:solidFill>
            <a:ln w="25400">
              <a:solidFill>
                <a:srgbClr val="000000"/>
              </a:solidFill>
              <a:miter lim="800000"/>
              <a:headEnd/>
              <a:tailEnd/>
            </a:ln>
          </p:spPr>
          <p:txBody>
            <a:bodyPr/>
            <a:lstStyle/>
            <a:p>
              <a:endParaRPr lang="fr-FR"/>
            </a:p>
          </p:txBody>
        </p:sp>
        <p:sp>
          <p:nvSpPr>
            <p:cNvPr id="17560" name="AutoShape 152"/>
            <p:cNvSpPr>
              <a:spLocks noChangeArrowheads="1"/>
            </p:cNvSpPr>
            <p:nvPr/>
          </p:nvSpPr>
          <p:spPr bwMode="auto">
            <a:xfrm>
              <a:off x="6534" y="9986"/>
              <a:ext cx="360" cy="360"/>
            </a:xfrm>
            <a:prstGeom prst="star5">
              <a:avLst/>
            </a:prstGeom>
            <a:solidFill>
              <a:srgbClr val="FFFFFF"/>
            </a:solidFill>
            <a:ln w="25400">
              <a:solidFill>
                <a:srgbClr val="000000"/>
              </a:solidFill>
              <a:miter lim="800000"/>
              <a:headEnd/>
              <a:tailEnd/>
            </a:ln>
          </p:spPr>
          <p:txBody>
            <a:bodyPr/>
            <a:lstStyle/>
            <a:p>
              <a:endParaRPr lang="fr-FR"/>
            </a:p>
          </p:txBody>
        </p:sp>
        <p:sp>
          <p:nvSpPr>
            <p:cNvPr id="17561" name="AutoShape 153"/>
            <p:cNvSpPr>
              <a:spLocks noChangeArrowheads="1"/>
            </p:cNvSpPr>
            <p:nvPr/>
          </p:nvSpPr>
          <p:spPr bwMode="auto">
            <a:xfrm>
              <a:off x="5094" y="4572"/>
              <a:ext cx="359" cy="359"/>
            </a:xfrm>
            <a:prstGeom prst="star5">
              <a:avLst/>
            </a:prstGeom>
            <a:solidFill>
              <a:srgbClr val="FFFFFF"/>
            </a:solidFill>
            <a:ln w="25400">
              <a:solidFill>
                <a:srgbClr val="000000"/>
              </a:solidFill>
              <a:miter lim="800000"/>
              <a:headEnd/>
              <a:tailEnd/>
            </a:ln>
          </p:spPr>
          <p:txBody>
            <a:bodyPr/>
            <a:lstStyle/>
            <a:p>
              <a:endParaRPr lang="fr-FR"/>
            </a:p>
          </p:txBody>
        </p:sp>
        <p:sp>
          <p:nvSpPr>
            <p:cNvPr id="17562" name="AutoShape 154"/>
            <p:cNvSpPr>
              <a:spLocks noChangeArrowheads="1"/>
            </p:cNvSpPr>
            <p:nvPr/>
          </p:nvSpPr>
          <p:spPr bwMode="auto">
            <a:xfrm>
              <a:off x="4276" y="8456"/>
              <a:ext cx="360" cy="359"/>
            </a:xfrm>
            <a:prstGeom prst="star5">
              <a:avLst/>
            </a:prstGeom>
            <a:solidFill>
              <a:srgbClr val="FFFFFF"/>
            </a:solidFill>
            <a:ln w="25400">
              <a:solidFill>
                <a:srgbClr val="000000"/>
              </a:solidFill>
              <a:miter lim="800000"/>
              <a:headEnd/>
              <a:tailEnd/>
            </a:ln>
          </p:spPr>
          <p:txBody>
            <a:bodyPr/>
            <a:lstStyle/>
            <a:p>
              <a:endParaRPr lang="fr-FR"/>
            </a:p>
          </p:txBody>
        </p:sp>
        <p:sp>
          <p:nvSpPr>
            <p:cNvPr id="17563" name="Oval 155"/>
            <p:cNvSpPr>
              <a:spLocks noChangeArrowheads="1"/>
            </p:cNvSpPr>
            <p:nvPr/>
          </p:nvSpPr>
          <p:spPr bwMode="auto">
            <a:xfrm>
              <a:off x="6534" y="9086"/>
              <a:ext cx="181" cy="180"/>
            </a:xfrm>
            <a:prstGeom prst="ellipse">
              <a:avLst/>
            </a:prstGeom>
            <a:solidFill>
              <a:srgbClr val="000000"/>
            </a:solidFill>
            <a:ln w="9525">
              <a:solidFill>
                <a:srgbClr val="000000"/>
              </a:solidFill>
              <a:round/>
              <a:headEnd/>
              <a:tailEnd/>
            </a:ln>
          </p:spPr>
          <p:txBody>
            <a:bodyPr/>
            <a:lstStyle/>
            <a:p>
              <a:endParaRPr lang="fr-FR"/>
            </a:p>
          </p:txBody>
        </p:sp>
        <p:sp>
          <p:nvSpPr>
            <p:cNvPr id="17564" name="Oval 156"/>
            <p:cNvSpPr>
              <a:spLocks noChangeArrowheads="1"/>
            </p:cNvSpPr>
            <p:nvPr/>
          </p:nvSpPr>
          <p:spPr bwMode="auto">
            <a:xfrm>
              <a:off x="7254" y="6947"/>
              <a:ext cx="213" cy="179"/>
            </a:xfrm>
            <a:prstGeom prst="ellipse">
              <a:avLst/>
            </a:prstGeom>
            <a:solidFill>
              <a:srgbClr val="000000"/>
            </a:solidFill>
            <a:ln w="9525">
              <a:solidFill>
                <a:srgbClr val="000000"/>
              </a:solidFill>
              <a:round/>
              <a:headEnd/>
              <a:tailEnd/>
            </a:ln>
          </p:spPr>
          <p:txBody>
            <a:bodyPr/>
            <a:lstStyle/>
            <a:p>
              <a:endParaRPr lang="fr-FR"/>
            </a:p>
          </p:txBody>
        </p:sp>
        <p:sp>
          <p:nvSpPr>
            <p:cNvPr id="17565" name="Oval 157"/>
            <p:cNvSpPr>
              <a:spLocks noChangeArrowheads="1"/>
            </p:cNvSpPr>
            <p:nvPr/>
          </p:nvSpPr>
          <p:spPr bwMode="auto">
            <a:xfrm>
              <a:off x="3414" y="8366"/>
              <a:ext cx="181" cy="180"/>
            </a:xfrm>
            <a:prstGeom prst="ellipse">
              <a:avLst/>
            </a:prstGeom>
            <a:solidFill>
              <a:srgbClr val="000000"/>
            </a:solidFill>
            <a:ln w="9525">
              <a:solidFill>
                <a:srgbClr val="000000"/>
              </a:solidFill>
              <a:round/>
              <a:headEnd/>
              <a:tailEnd/>
            </a:ln>
          </p:spPr>
          <p:txBody>
            <a:bodyPr/>
            <a:lstStyle/>
            <a:p>
              <a:endParaRPr lang="fr-FR"/>
            </a:p>
          </p:txBody>
        </p:sp>
        <p:sp>
          <p:nvSpPr>
            <p:cNvPr id="17566" name="Freeform 158"/>
            <p:cNvSpPr>
              <a:spLocks/>
            </p:cNvSpPr>
            <p:nvPr/>
          </p:nvSpPr>
          <p:spPr bwMode="auto">
            <a:xfrm>
              <a:off x="6894" y="10346"/>
              <a:ext cx="488" cy="410"/>
            </a:xfrm>
            <a:custGeom>
              <a:avLst/>
              <a:gdLst/>
              <a:ahLst/>
              <a:cxnLst>
                <a:cxn ang="0">
                  <a:pos x="3004" y="2127"/>
                </a:cxn>
                <a:cxn ang="0">
                  <a:pos x="3189" y="2240"/>
                </a:cxn>
                <a:cxn ang="0">
                  <a:pos x="3786" y="2268"/>
                </a:cxn>
                <a:cxn ang="0">
                  <a:pos x="4264" y="3298"/>
                </a:cxn>
                <a:cxn ang="0">
                  <a:pos x="3032" y="4019"/>
                </a:cxn>
                <a:cxn ang="0">
                  <a:pos x="1929" y="4345"/>
                </a:cxn>
                <a:cxn ang="0">
                  <a:pos x="2289" y="2730"/>
                </a:cxn>
                <a:cxn ang="0">
                  <a:pos x="1187" y="2606"/>
                </a:cxn>
                <a:cxn ang="0">
                  <a:pos x="1367" y="2493"/>
                </a:cxn>
                <a:cxn ang="0">
                  <a:pos x="1912" y="1807"/>
                </a:cxn>
                <a:cxn ang="0">
                  <a:pos x="2289" y="602"/>
                </a:cxn>
                <a:cxn ang="0">
                  <a:pos x="2329" y="484"/>
                </a:cxn>
                <a:cxn ang="0">
                  <a:pos x="2419" y="433"/>
                </a:cxn>
                <a:cxn ang="0">
                  <a:pos x="2509" y="422"/>
                </a:cxn>
                <a:cxn ang="0">
                  <a:pos x="2604" y="461"/>
                </a:cxn>
                <a:cxn ang="0">
                  <a:pos x="2666" y="557"/>
                </a:cxn>
                <a:cxn ang="0">
                  <a:pos x="3898" y="450"/>
                </a:cxn>
                <a:cxn ang="0">
                  <a:pos x="3662" y="304"/>
                </a:cxn>
                <a:cxn ang="0">
                  <a:pos x="3409" y="185"/>
                </a:cxn>
                <a:cxn ang="0">
                  <a:pos x="3144" y="90"/>
                </a:cxn>
                <a:cxn ang="0">
                  <a:pos x="2863" y="28"/>
                </a:cxn>
                <a:cxn ang="0">
                  <a:pos x="2571" y="0"/>
                </a:cxn>
                <a:cxn ang="0">
                  <a:pos x="1974" y="50"/>
                </a:cxn>
                <a:cxn ang="0">
                  <a:pos x="1294" y="298"/>
                </a:cxn>
                <a:cxn ang="0">
                  <a:pos x="726" y="726"/>
                </a:cxn>
                <a:cxn ang="0">
                  <a:pos x="298" y="1300"/>
                </a:cxn>
                <a:cxn ang="0">
                  <a:pos x="51" y="1981"/>
                </a:cxn>
                <a:cxn ang="0">
                  <a:pos x="11" y="2735"/>
                </a:cxn>
                <a:cxn ang="0">
                  <a:pos x="197" y="3445"/>
                </a:cxn>
                <a:cxn ang="0">
                  <a:pos x="562" y="4053"/>
                </a:cxn>
                <a:cxn ang="0">
                  <a:pos x="1091" y="4531"/>
                </a:cxn>
                <a:cxn ang="0">
                  <a:pos x="1738" y="4841"/>
                </a:cxn>
                <a:cxn ang="0">
                  <a:pos x="2469" y="4953"/>
                </a:cxn>
                <a:cxn ang="0">
                  <a:pos x="3206" y="4841"/>
                </a:cxn>
                <a:cxn ang="0">
                  <a:pos x="3859" y="4531"/>
                </a:cxn>
                <a:cxn ang="0">
                  <a:pos x="4382" y="4053"/>
                </a:cxn>
                <a:cxn ang="0">
                  <a:pos x="4753" y="3445"/>
                </a:cxn>
                <a:cxn ang="0">
                  <a:pos x="4939" y="2735"/>
                </a:cxn>
                <a:cxn ang="0">
                  <a:pos x="4933" y="2172"/>
                </a:cxn>
                <a:cxn ang="0">
                  <a:pos x="4832" y="1728"/>
                </a:cxn>
                <a:cxn ang="0">
                  <a:pos x="4663" y="1322"/>
                </a:cxn>
                <a:cxn ang="0">
                  <a:pos x="4421" y="951"/>
                </a:cxn>
                <a:cxn ang="0">
                  <a:pos x="4123" y="630"/>
                </a:cxn>
                <a:cxn ang="0">
                  <a:pos x="2672" y="1075"/>
                </a:cxn>
              </a:cxnLst>
              <a:rect l="0" t="0" r="r" b="b"/>
              <a:pathLst>
                <a:path w="4950" h="4953">
                  <a:moveTo>
                    <a:pt x="2672" y="1075"/>
                  </a:moveTo>
                  <a:lnTo>
                    <a:pt x="2672" y="1919"/>
                  </a:lnTo>
                  <a:lnTo>
                    <a:pt x="3004" y="2127"/>
                  </a:lnTo>
                  <a:lnTo>
                    <a:pt x="3004" y="1807"/>
                  </a:lnTo>
                  <a:lnTo>
                    <a:pt x="3189" y="1807"/>
                  </a:lnTo>
                  <a:lnTo>
                    <a:pt x="3189" y="2240"/>
                  </a:lnTo>
                  <a:lnTo>
                    <a:pt x="3606" y="2499"/>
                  </a:lnTo>
                  <a:lnTo>
                    <a:pt x="3606" y="2268"/>
                  </a:lnTo>
                  <a:lnTo>
                    <a:pt x="3786" y="2268"/>
                  </a:lnTo>
                  <a:lnTo>
                    <a:pt x="3786" y="2612"/>
                  </a:lnTo>
                  <a:lnTo>
                    <a:pt x="4264" y="2899"/>
                  </a:lnTo>
                  <a:lnTo>
                    <a:pt x="4264" y="3298"/>
                  </a:lnTo>
                  <a:lnTo>
                    <a:pt x="2672" y="2730"/>
                  </a:lnTo>
                  <a:lnTo>
                    <a:pt x="2672" y="3732"/>
                  </a:lnTo>
                  <a:lnTo>
                    <a:pt x="3032" y="4019"/>
                  </a:lnTo>
                  <a:lnTo>
                    <a:pt x="3032" y="4345"/>
                  </a:lnTo>
                  <a:lnTo>
                    <a:pt x="2481" y="4098"/>
                  </a:lnTo>
                  <a:lnTo>
                    <a:pt x="1929" y="4345"/>
                  </a:lnTo>
                  <a:lnTo>
                    <a:pt x="1929" y="4025"/>
                  </a:lnTo>
                  <a:lnTo>
                    <a:pt x="2289" y="3737"/>
                  </a:lnTo>
                  <a:lnTo>
                    <a:pt x="2289" y="2730"/>
                  </a:lnTo>
                  <a:lnTo>
                    <a:pt x="703" y="3298"/>
                  </a:lnTo>
                  <a:lnTo>
                    <a:pt x="703" y="2899"/>
                  </a:lnTo>
                  <a:lnTo>
                    <a:pt x="1187" y="2606"/>
                  </a:lnTo>
                  <a:lnTo>
                    <a:pt x="1187" y="2268"/>
                  </a:lnTo>
                  <a:lnTo>
                    <a:pt x="1367" y="2268"/>
                  </a:lnTo>
                  <a:lnTo>
                    <a:pt x="1367" y="2493"/>
                  </a:lnTo>
                  <a:lnTo>
                    <a:pt x="1732" y="2263"/>
                  </a:lnTo>
                  <a:lnTo>
                    <a:pt x="1732" y="1807"/>
                  </a:lnTo>
                  <a:lnTo>
                    <a:pt x="1912" y="1807"/>
                  </a:lnTo>
                  <a:lnTo>
                    <a:pt x="1912" y="2150"/>
                  </a:lnTo>
                  <a:lnTo>
                    <a:pt x="2289" y="1919"/>
                  </a:lnTo>
                  <a:lnTo>
                    <a:pt x="2289" y="602"/>
                  </a:lnTo>
                  <a:lnTo>
                    <a:pt x="2295" y="557"/>
                  </a:lnTo>
                  <a:lnTo>
                    <a:pt x="2306" y="517"/>
                  </a:lnTo>
                  <a:lnTo>
                    <a:pt x="2329" y="484"/>
                  </a:lnTo>
                  <a:lnTo>
                    <a:pt x="2357" y="461"/>
                  </a:lnTo>
                  <a:lnTo>
                    <a:pt x="2385" y="444"/>
                  </a:lnTo>
                  <a:lnTo>
                    <a:pt x="2419" y="433"/>
                  </a:lnTo>
                  <a:lnTo>
                    <a:pt x="2452" y="422"/>
                  </a:lnTo>
                  <a:lnTo>
                    <a:pt x="2481" y="422"/>
                  </a:lnTo>
                  <a:lnTo>
                    <a:pt x="2509" y="422"/>
                  </a:lnTo>
                  <a:lnTo>
                    <a:pt x="2542" y="433"/>
                  </a:lnTo>
                  <a:lnTo>
                    <a:pt x="2576" y="444"/>
                  </a:lnTo>
                  <a:lnTo>
                    <a:pt x="2604" y="461"/>
                  </a:lnTo>
                  <a:lnTo>
                    <a:pt x="2632" y="484"/>
                  </a:lnTo>
                  <a:lnTo>
                    <a:pt x="2655" y="517"/>
                  </a:lnTo>
                  <a:lnTo>
                    <a:pt x="2666" y="557"/>
                  </a:lnTo>
                  <a:lnTo>
                    <a:pt x="2672" y="602"/>
                  </a:lnTo>
                  <a:lnTo>
                    <a:pt x="2672" y="1075"/>
                  </a:lnTo>
                  <a:lnTo>
                    <a:pt x="3898" y="450"/>
                  </a:lnTo>
                  <a:lnTo>
                    <a:pt x="3819" y="399"/>
                  </a:lnTo>
                  <a:lnTo>
                    <a:pt x="3741" y="349"/>
                  </a:lnTo>
                  <a:lnTo>
                    <a:pt x="3662" y="304"/>
                  </a:lnTo>
                  <a:lnTo>
                    <a:pt x="3577" y="258"/>
                  </a:lnTo>
                  <a:lnTo>
                    <a:pt x="3493" y="219"/>
                  </a:lnTo>
                  <a:lnTo>
                    <a:pt x="3409" y="185"/>
                  </a:lnTo>
                  <a:lnTo>
                    <a:pt x="3319" y="152"/>
                  </a:lnTo>
                  <a:lnTo>
                    <a:pt x="3234" y="118"/>
                  </a:lnTo>
                  <a:lnTo>
                    <a:pt x="3144" y="90"/>
                  </a:lnTo>
                  <a:lnTo>
                    <a:pt x="3049" y="67"/>
                  </a:lnTo>
                  <a:lnTo>
                    <a:pt x="2959" y="45"/>
                  </a:lnTo>
                  <a:lnTo>
                    <a:pt x="2863" y="28"/>
                  </a:lnTo>
                  <a:lnTo>
                    <a:pt x="2767" y="16"/>
                  </a:lnTo>
                  <a:lnTo>
                    <a:pt x="2666" y="5"/>
                  </a:lnTo>
                  <a:lnTo>
                    <a:pt x="2571" y="0"/>
                  </a:lnTo>
                  <a:lnTo>
                    <a:pt x="2469" y="0"/>
                  </a:lnTo>
                  <a:lnTo>
                    <a:pt x="2216" y="11"/>
                  </a:lnTo>
                  <a:lnTo>
                    <a:pt x="1974" y="50"/>
                  </a:lnTo>
                  <a:lnTo>
                    <a:pt x="1738" y="112"/>
                  </a:lnTo>
                  <a:lnTo>
                    <a:pt x="1507" y="197"/>
                  </a:lnTo>
                  <a:lnTo>
                    <a:pt x="1294" y="298"/>
                  </a:lnTo>
                  <a:lnTo>
                    <a:pt x="1091" y="422"/>
                  </a:lnTo>
                  <a:lnTo>
                    <a:pt x="900" y="568"/>
                  </a:lnTo>
                  <a:lnTo>
                    <a:pt x="726" y="726"/>
                  </a:lnTo>
                  <a:lnTo>
                    <a:pt x="562" y="906"/>
                  </a:lnTo>
                  <a:lnTo>
                    <a:pt x="422" y="1097"/>
                  </a:lnTo>
                  <a:lnTo>
                    <a:pt x="298" y="1300"/>
                  </a:lnTo>
                  <a:lnTo>
                    <a:pt x="197" y="1519"/>
                  </a:lnTo>
                  <a:lnTo>
                    <a:pt x="112" y="1745"/>
                  </a:lnTo>
                  <a:lnTo>
                    <a:pt x="51" y="1981"/>
                  </a:lnTo>
                  <a:lnTo>
                    <a:pt x="11" y="2229"/>
                  </a:lnTo>
                  <a:lnTo>
                    <a:pt x="0" y="2482"/>
                  </a:lnTo>
                  <a:lnTo>
                    <a:pt x="11" y="2735"/>
                  </a:lnTo>
                  <a:lnTo>
                    <a:pt x="51" y="2978"/>
                  </a:lnTo>
                  <a:lnTo>
                    <a:pt x="112" y="3214"/>
                  </a:lnTo>
                  <a:lnTo>
                    <a:pt x="197" y="3445"/>
                  </a:lnTo>
                  <a:lnTo>
                    <a:pt x="298" y="3659"/>
                  </a:lnTo>
                  <a:lnTo>
                    <a:pt x="422" y="3861"/>
                  </a:lnTo>
                  <a:lnTo>
                    <a:pt x="562" y="4053"/>
                  </a:lnTo>
                  <a:lnTo>
                    <a:pt x="726" y="4227"/>
                  </a:lnTo>
                  <a:lnTo>
                    <a:pt x="900" y="4391"/>
                  </a:lnTo>
                  <a:lnTo>
                    <a:pt x="1091" y="4531"/>
                  </a:lnTo>
                  <a:lnTo>
                    <a:pt x="1294" y="4655"/>
                  </a:lnTo>
                  <a:lnTo>
                    <a:pt x="1507" y="4756"/>
                  </a:lnTo>
                  <a:lnTo>
                    <a:pt x="1738" y="4841"/>
                  </a:lnTo>
                  <a:lnTo>
                    <a:pt x="1974" y="4903"/>
                  </a:lnTo>
                  <a:lnTo>
                    <a:pt x="2216" y="4942"/>
                  </a:lnTo>
                  <a:lnTo>
                    <a:pt x="2469" y="4953"/>
                  </a:lnTo>
                  <a:lnTo>
                    <a:pt x="2722" y="4942"/>
                  </a:lnTo>
                  <a:lnTo>
                    <a:pt x="2970" y="4903"/>
                  </a:lnTo>
                  <a:lnTo>
                    <a:pt x="3206" y="4841"/>
                  </a:lnTo>
                  <a:lnTo>
                    <a:pt x="3437" y="4756"/>
                  </a:lnTo>
                  <a:lnTo>
                    <a:pt x="3651" y="4655"/>
                  </a:lnTo>
                  <a:lnTo>
                    <a:pt x="3859" y="4531"/>
                  </a:lnTo>
                  <a:lnTo>
                    <a:pt x="4050" y="4391"/>
                  </a:lnTo>
                  <a:lnTo>
                    <a:pt x="4224" y="4227"/>
                  </a:lnTo>
                  <a:lnTo>
                    <a:pt x="4382" y="4053"/>
                  </a:lnTo>
                  <a:lnTo>
                    <a:pt x="4528" y="3861"/>
                  </a:lnTo>
                  <a:lnTo>
                    <a:pt x="4652" y="3659"/>
                  </a:lnTo>
                  <a:lnTo>
                    <a:pt x="4753" y="3445"/>
                  </a:lnTo>
                  <a:lnTo>
                    <a:pt x="4837" y="3214"/>
                  </a:lnTo>
                  <a:lnTo>
                    <a:pt x="4899" y="2978"/>
                  </a:lnTo>
                  <a:lnTo>
                    <a:pt x="4939" y="2735"/>
                  </a:lnTo>
                  <a:lnTo>
                    <a:pt x="4950" y="2482"/>
                  </a:lnTo>
                  <a:lnTo>
                    <a:pt x="4944" y="2324"/>
                  </a:lnTo>
                  <a:lnTo>
                    <a:pt x="4933" y="2172"/>
                  </a:lnTo>
                  <a:lnTo>
                    <a:pt x="4905" y="2021"/>
                  </a:lnTo>
                  <a:lnTo>
                    <a:pt x="4877" y="1874"/>
                  </a:lnTo>
                  <a:lnTo>
                    <a:pt x="4832" y="1728"/>
                  </a:lnTo>
                  <a:lnTo>
                    <a:pt x="4787" y="1587"/>
                  </a:lnTo>
                  <a:lnTo>
                    <a:pt x="4725" y="1452"/>
                  </a:lnTo>
                  <a:lnTo>
                    <a:pt x="4663" y="1322"/>
                  </a:lnTo>
                  <a:lnTo>
                    <a:pt x="4590" y="1193"/>
                  </a:lnTo>
                  <a:lnTo>
                    <a:pt x="4511" y="1069"/>
                  </a:lnTo>
                  <a:lnTo>
                    <a:pt x="4421" y="951"/>
                  </a:lnTo>
                  <a:lnTo>
                    <a:pt x="4331" y="838"/>
                  </a:lnTo>
                  <a:lnTo>
                    <a:pt x="4230" y="731"/>
                  </a:lnTo>
                  <a:lnTo>
                    <a:pt x="4123" y="630"/>
                  </a:lnTo>
                  <a:lnTo>
                    <a:pt x="4016" y="540"/>
                  </a:lnTo>
                  <a:lnTo>
                    <a:pt x="3898" y="450"/>
                  </a:lnTo>
                  <a:lnTo>
                    <a:pt x="2672" y="1075"/>
                  </a:lnTo>
                  <a:close/>
                </a:path>
              </a:pathLst>
            </a:custGeom>
            <a:solidFill>
              <a:srgbClr val="0099D8"/>
            </a:solidFill>
            <a:ln w="9525">
              <a:noFill/>
              <a:round/>
              <a:headEnd/>
              <a:tailEnd/>
            </a:ln>
          </p:spPr>
          <p:txBody>
            <a:bodyPr/>
            <a:lstStyle/>
            <a:p>
              <a:endParaRPr lang="fr-FR"/>
            </a:p>
          </p:txBody>
        </p:sp>
        <p:sp>
          <p:nvSpPr>
            <p:cNvPr id="17567" name="Freeform 159"/>
            <p:cNvSpPr>
              <a:spLocks/>
            </p:cNvSpPr>
            <p:nvPr/>
          </p:nvSpPr>
          <p:spPr bwMode="auto">
            <a:xfrm flipH="1" flipV="1">
              <a:off x="7373" y="6929"/>
              <a:ext cx="1441" cy="1098"/>
            </a:xfrm>
            <a:custGeom>
              <a:avLst/>
              <a:gdLst/>
              <a:ahLst/>
              <a:cxnLst>
                <a:cxn ang="0">
                  <a:pos x="0" y="0"/>
                </a:cxn>
                <a:cxn ang="0">
                  <a:pos x="180" y="120"/>
                </a:cxn>
                <a:cxn ang="0">
                  <a:pos x="255" y="210"/>
                </a:cxn>
                <a:cxn ang="0">
                  <a:pos x="315" y="300"/>
                </a:cxn>
                <a:cxn ang="0">
                  <a:pos x="345" y="345"/>
                </a:cxn>
                <a:cxn ang="0">
                  <a:pos x="525" y="465"/>
                </a:cxn>
                <a:cxn ang="0">
                  <a:pos x="600" y="555"/>
                </a:cxn>
                <a:cxn ang="0">
                  <a:pos x="690" y="615"/>
                </a:cxn>
                <a:cxn ang="0">
                  <a:pos x="720" y="660"/>
                </a:cxn>
                <a:cxn ang="0">
                  <a:pos x="765" y="690"/>
                </a:cxn>
                <a:cxn ang="0">
                  <a:pos x="780" y="735"/>
                </a:cxn>
                <a:cxn ang="0">
                  <a:pos x="855" y="810"/>
                </a:cxn>
                <a:cxn ang="0">
                  <a:pos x="960" y="945"/>
                </a:cxn>
                <a:cxn ang="0">
                  <a:pos x="1080" y="1080"/>
                </a:cxn>
                <a:cxn ang="0">
                  <a:pos x="1200" y="1170"/>
                </a:cxn>
                <a:cxn ang="0">
                  <a:pos x="1500" y="1440"/>
                </a:cxn>
                <a:cxn ang="0">
                  <a:pos x="1560" y="1530"/>
                </a:cxn>
                <a:cxn ang="0">
                  <a:pos x="1650" y="1620"/>
                </a:cxn>
                <a:cxn ang="0">
                  <a:pos x="1725" y="1695"/>
                </a:cxn>
                <a:cxn ang="0">
                  <a:pos x="1845" y="1785"/>
                </a:cxn>
                <a:cxn ang="0">
                  <a:pos x="1875" y="1830"/>
                </a:cxn>
                <a:cxn ang="0">
                  <a:pos x="1920" y="1860"/>
                </a:cxn>
                <a:cxn ang="0">
                  <a:pos x="1980" y="1950"/>
                </a:cxn>
                <a:cxn ang="0">
                  <a:pos x="2115" y="1980"/>
                </a:cxn>
                <a:cxn ang="0">
                  <a:pos x="2160" y="2010"/>
                </a:cxn>
                <a:cxn ang="0">
                  <a:pos x="2205" y="2025"/>
                </a:cxn>
                <a:cxn ang="0">
                  <a:pos x="2265" y="2115"/>
                </a:cxn>
                <a:cxn ang="0">
                  <a:pos x="2355" y="2175"/>
                </a:cxn>
                <a:cxn ang="0">
                  <a:pos x="2400" y="2205"/>
                </a:cxn>
                <a:cxn ang="0">
                  <a:pos x="2505" y="2325"/>
                </a:cxn>
                <a:cxn ang="0">
                  <a:pos x="2595" y="2505"/>
                </a:cxn>
                <a:cxn ang="0">
                  <a:pos x="2655" y="2610"/>
                </a:cxn>
                <a:cxn ang="0">
                  <a:pos x="2730" y="2715"/>
                </a:cxn>
                <a:cxn ang="0">
                  <a:pos x="2820" y="2850"/>
                </a:cxn>
              </a:cxnLst>
              <a:rect l="0" t="0" r="r" b="b"/>
              <a:pathLst>
                <a:path w="2820" h="2850">
                  <a:moveTo>
                    <a:pt x="0" y="0"/>
                  </a:moveTo>
                  <a:cubicBezTo>
                    <a:pt x="54" y="54"/>
                    <a:pt x="108" y="96"/>
                    <a:pt x="180" y="120"/>
                  </a:cubicBezTo>
                  <a:cubicBezTo>
                    <a:pt x="287" y="281"/>
                    <a:pt x="120" y="37"/>
                    <a:pt x="255" y="210"/>
                  </a:cubicBezTo>
                  <a:cubicBezTo>
                    <a:pt x="277" y="238"/>
                    <a:pt x="295" y="270"/>
                    <a:pt x="315" y="300"/>
                  </a:cubicBezTo>
                  <a:cubicBezTo>
                    <a:pt x="325" y="315"/>
                    <a:pt x="330" y="335"/>
                    <a:pt x="345" y="345"/>
                  </a:cubicBezTo>
                  <a:cubicBezTo>
                    <a:pt x="393" y="377"/>
                    <a:pt x="481" y="421"/>
                    <a:pt x="525" y="465"/>
                  </a:cubicBezTo>
                  <a:cubicBezTo>
                    <a:pt x="553" y="493"/>
                    <a:pt x="571" y="529"/>
                    <a:pt x="600" y="555"/>
                  </a:cubicBezTo>
                  <a:cubicBezTo>
                    <a:pt x="627" y="579"/>
                    <a:pt x="690" y="615"/>
                    <a:pt x="690" y="615"/>
                  </a:cubicBezTo>
                  <a:cubicBezTo>
                    <a:pt x="700" y="630"/>
                    <a:pt x="707" y="647"/>
                    <a:pt x="720" y="660"/>
                  </a:cubicBezTo>
                  <a:cubicBezTo>
                    <a:pt x="733" y="673"/>
                    <a:pt x="754" y="676"/>
                    <a:pt x="765" y="690"/>
                  </a:cubicBezTo>
                  <a:cubicBezTo>
                    <a:pt x="775" y="702"/>
                    <a:pt x="773" y="721"/>
                    <a:pt x="780" y="735"/>
                  </a:cubicBezTo>
                  <a:cubicBezTo>
                    <a:pt x="805" y="785"/>
                    <a:pt x="810" y="780"/>
                    <a:pt x="855" y="810"/>
                  </a:cubicBezTo>
                  <a:cubicBezTo>
                    <a:pt x="987" y="1008"/>
                    <a:pt x="854" y="822"/>
                    <a:pt x="960" y="945"/>
                  </a:cubicBezTo>
                  <a:cubicBezTo>
                    <a:pt x="1005" y="997"/>
                    <a:pt x="1022" y="1042"/>
                    <a:pt x="1080" y="1080"/>
                  </a:cubicBezTo>
                  <a:cubicBezTo>
                    <a:pt x="1123" y="1145"/>
                    <a:pt x="1137" y="1128"/>
                    <a:pt x="1200" y="1170"/>
                  </a:cubicBezTo>
                  <a:cubicBezTo>
                    <a:pt x="1260" y="1260"/>
                    <a:pt x="1389" y="1403"/>
                    <a:pt x="1500" y="1440"/>
                  </a:cubicBezTo>
                  <a:cubicBezTo>
                    <a:pt x="1520" y="1470"/>
                    <a:pt x="1540" y="1500"/>
                    <a:pt x="1560" y="1530"/>
                  </a:cubicBezTo>
                  <a:cubicBezTo>
                    <a:pt x="1584" y="1565"/>
                    <a:pt x="1626" y="1585"/>
                    <a:pt x="1650" y="1620"/>
                  </a:cubicBezTo>
                  <a:cubicBezTo>
                    <a:pt x="1690" y="1680"/>
                    <a:pt x="1665" y="1655"/>
                    <a:pt x="1725" y="1695"/>
                  </a:cubicBezTo>
                  <a:cubicBezTo>
                    <a:pt x="1768" y="1760"/>
                    <a:pt x="1782" y="1743"/>
                    <a:pt x="1845" y="1785"/>
                  </a:cubicBezTo>
                  <a:cubicBezTo>
                    <a:pt x="1855" y="1800"/>
                    <a:pt x="1862" y="1817"/>
                    <a:pt x="1875" y="1830"/>
                  </a:cubicBezTo>
                  <a:cubicBezTo>
                    <a:pt x="1888" y="1843"/>
                    <a:pt x="1908" y="1846"/>
                    <a:pt x="1920" y="1860"/>
                  </a:cubicBezTo>
                  <a:cubicBezTo>
                    <a:pt x="1944" y="1887"/>
                    <a:pt x="1945" y="1943"/>
                    <a:pt x="1980" y="1950"/>
                  </a:cubicBezTo>
                  <a:cubicBezTo>
                    <a:pt x="2075" y="1969"/>
                    <a:pt x="2030" y="1959"/>
                    <a:pt x="2115" y="1980"/>
                  </a:cubicBezTo>
                  <a:cubicBezTo>
                    <a:pt x="2130" y="1990"/>
                    <a:pt x="2144" y="2002"/>
                    <a:pt x="2160" y="2010"/>
                  </a:cubicBezTo>
                  <a:cubicBezTo>
                    <a:pt x="2174" y="2017"/>
                    <a:pt x="2194" y="2014"/>
                    <a:pt x="2205" y="2025"/>
                  </a:cubicBezTo>
                  <a:cubicBezTo>
                    <a:pt x="2230" y="2050"/>
                    <a:pt x="2235" y="2095"/>
                    <a:pt x="2265" y="2115"/>
                  </a:cubicBezTo>
                  <a:cubicBezTo>
                    <a:pt x="2295" y="2135"/>
                    <a:pt x="2325" y="2155"/>
                    <a:pt x="2355" y="2175"/>
                  </a:cubicBezTo>
                  <a:cubicBezTo>
                    <a:pt x="2370" y="2185"/>
                    <a:pt x="2400" y="2205"/>
                    <a:pt x="2400" y="2205"/>
                  </a:cubicBezTo>
                  <a:cubicBezTo>
                    <a:pt x="2470" y="2310"/>
                    <a:pt x="2430" y="2275"/>
                    <a:pt x="2505" y="2325"/>
                  </a:cubicBezTo>
                  <a:cubicBezTo>
                    <a:pt x="2538" y="2423"/>
                    <a:pt x="2529" y="2439"/>
                    <a:pt x="2595" y="2505"/>
                  </a:cubicBezTo>
                  <a:cubicBezTo>
                    <a:pt x="2636" y="2670"/>
                    <a:pt x="2574" y="2464"/>
                    <a:pt x="2655" y="2610"/>
                  </a:cubicBezTo>
                  <a:cubicBezTo>
                    <a:pt x="2719" y="2725"/>
                    <a:pt x="2641" y="2685"/>
                    <a:pt x="2730" y="2715"/>
                  </a:cubicBezTo>
                  <a:cubicBezTo>
                    <a:pt x="2745" y="2761"/>
                    <a:pt x="2761" y="2850"/>
                    <a:pt x="2820" y="2850"/>
                  </a:cubicBezTo>
                </a:path>
              </a:pathLst>
            </a:custGeom>
            <a:noFill/>
            <a:ln w="31750">
              <a:solidFill>
                <a:srgbClr val="808080"/>
              </a:solidFill>
              <a:prstDash val="sysDot"/>
              <a:round/>
              <a:headEnd/>
              <a:tailEnd/>
            </a:ln>
          </p:spPr>
          <p:txBody>
            <a:bodyPr/>
            <a:lstStyle/>
            <a:p>
              <a:endParaRPr lang="fr-FR"/>
            </a:p>
          </p:txBody>
        </p:sp>
        <p:sp>
          <p:nvSpPr>
            <p:cNvPr id="17568" name="Oval 160"/>
            <p:cNvSpPr>
              <a:spLocks noChangeArrowheads="1"/>
            </p:cNvSpPr>
            <p:nvPr/>
          </p:nvSpPr>
          <p:spPr bwMode="auto">
            <a:xfrm>
              <a:off x="3894" y="7466"/>
              <a:ext cx="181" cy="180"/>
            </a:xfrm>
            <a:prstGeom prst="ellipse">
              <a:avLst/>
            </a:prstGeom>
            <a:solidFill>
              <a:srgbClr val="000000"/>
            </a:solidFill>
            <a:ln w="9525">
              <a:solidFill>
                <a:srgbClr val="000000"/>
              </a:solidFill>
              <a:round/>
              <a:headEnd/>
              <a:tailEnd/>
            </a:ln>
          </p:spPr>
          <p:txBody>
            <a:bodyPr/>
            <a:lstStyle/>
            <a:p>
              <a:endParaRPr lang="fr-FR"/>
            </a:p>
          </p:txBody>
        </p:sp>
        <p:sp>
          <p:nvSpPr>
            <p:cNvPr id="17569" name="Rectangle 161"/>
            <p:cNvSpPr>
              <a:spLocks noChangeArrowheads="1"/>
            </p:cNvSpPr>
            <p:nvPr/>
          </p:nvSpPr>
          <p:spPr bwMode="auto">
            <a:xfrm>
              <a:off x="4254" y="9266"/>
              <a:ext cx="360" cy="360"/>
            </a:xfrm>
            <a:prstGeom prst="rect">
              <a:avLst/>
            </a:prstGeom>
            <a:noFill/>
            <a:ln w="9525">
              <a:noFill/>
              <a:miter lim="800000"/>
              <a:headEnd/>
              <a:tailEnd/>
            </a:ln>
          </p:spPr>
          <p:txBody>
            <a:bodyPr lIns="18000" tIns="0" rIns="0" bIns="0"/>
            <a:lstStyle/>
            <a:p>
              <a:pPr defTabSz="914400"/>
              <a:endParaRPr lang="fr-RE"/>
            </a:p>
          </p:txBody>
        </p:sp>
        <p:sp>
          <p:nvSpPr>
            <p:cNvPr id="17570" name="Rectangle 162"/>
            <p:cNvSpPr>
              <a:spLocks noChangeArrowheads="1"/>
            </p:cNvSpPr>
            <p:nvPr/>
          </p:nvSpPr>
          <p:spPr bwMode="auto">
            <a:xfrm>
              <a:off x="7164" y="8567"/>
              <a:ext cx="732" cy="360"/>
            </a:xfrm>
            <a:prstGeom prst="rect">
              <a:avLst/>
            </a:prstGeom>
            <a:noFill/>
            <a:ln w="9525">
              <a:noFill/>
              <a:miter lim="800000"/>
              <a:headEnd/>
              <a:tailEnd/>
            </a:ln>
          </p:spPr>
          <p:txBody>
            <a:bodyPr lIns="18000" tIns="0" rIns="0" bIns="0"/>
            <a:lstStyle/>
            <a:p>
              <a:pPr defTabSz="914400"/>
              <a:endParaRPr lang="fr-RE"/>
            </a:p>
          </p:txBody>
        </p:sp>
        <p:sp>
          <p:nvSpPr>
            <p:cNvPr id="17571" name="Freeform 163"/>
            <p:cNvSpPr>
              <a:spLocks/>
            </p:cNvSpPr>
            <p:nvPr/>
          </p:nvSpPr>
          <p:spPr bwMode="auto">
            <a:xfrm>
              <a:off x="1365" y="5478"/>
              <a:ext cx="7125" cy="2579"/>
            </a:xfrm>
            <a:custGeom>
              <a:avLst/>
              <a:gdLst/>
              <a:ahLst/>
              <a:cxnLst>
                <a:cxn ang="0">
                  <a:pos x="0" y="2579"/>
                </a:cxn>
                <a:cxn ang="0">
                  <a:pos x="255" y="2384"/>
                </a:cxn>
                <a:cxn ang="0">
                  <a:pos x="510" y="2219"/>
                </a:cxn>
                <a:cxn ang="0">
                  <a:pos x="750" y="1949"/>
                </a:cxn>
                <a:cxn ang="0">
                  <a:pos x="885" y="1709"/>
                </a:cxn>
                <a:cxn ang="0">
                  <a:pos x="1035" y="1559"/>
                </a:cxn>
                <a:cxn ang="0">
                  <a:pos x="1140" y="1499"/>
                </a:cxn>
                <a:cxn ang="0">
                  <a:pos x="1290" y="1514"/>
                </a:cxn>
                <a:cxn ang="0">
                  <a:pos x="1440" y="1604"/>
                </a:cxn>
                <a:cxn ang="0">
                  <a:pos x="1605" y="1664"/>
                </a:cxn>
                <a:cxn ang="0">
                  <a:pos x="2070" y="1529"/>
                </a:cxn>
                <a:cxn ang="0">
                  <a:pos x="2205" y="1289"/>
                </a:cxn>
                <a:cxn ang="0">
                  <a:pos x="2655" y="1184"/>
                </a:cxn>
                <a:cxn ang="0">
                  <a:pos x="2760" y="1109"/>
                </a:cxn>
                <a:cxn ang="0">
                  <a:pos x="2790" y="1064"/>
                </a:cxn>
                <a:cxn ang="0">
                  <a:pos x="3015" y="824"/>
                </a:cxn>
                <a:cxn ang="0">
                  <a:pos x="3090" y="704"/>
                </a:cxn>
                <a:cxn ang="0">
                  <a:pos x="3120" y="644"/>
                </a:cxn>
                <a:cxn ang="0">
                  <a:pos x="3180" y="614"/>
                </a:cxn>
                <a:cxn ang="0">
                  <a:pos x="3300" y="494"/>
                </a:cxn>
                <a:cxn ang="0">
                  <a:pos x="3420" y="509"/>
                </a:cxn>
                <a:cxn ang="0">
                  <a:pos x="3465" y="539"/>
                </a:cxn>
                <a:cxn ang="0">
                  <a:pos x="3675" y="599"/>
                </a:cxn>
                <a:cxn ang="0">
                  <a:pos x="3960" y="584"/>
                </a:cxn>
                <a:cxn ang="0">
                  <a:pos x="4170" y="479"/>
                </a:cxn>
                <a:cxn ang="0">
                  <a:pos x="4290" y="404"/>
                </a:cxn>
                <a:cxn ang="0">
                  <a:pos x="4335" y="374"/>
                </a:cxn>
                <a:cxn ang="0">
                  <a:pos x="4890" y="329"/>
                </a:cxn>
                <a:cxn ang="0">
                  <a:pos x="5145" y="209"/>
                </a:cxn>
                <a:cxn ang="0">
                  <a:pos x="5190" y="164"/>
                </a:cxn>
                <a:cxn ang="0">
                  <a:pos x="5280" y="104"/>
                </a:cxn>
                <a:cxn ang="0">
                  <a:pos x="5685" y="164"/>
                </a:cxn>
                <a:cxn ang="0">
                  <a:pos x="5760" y="194"/>
                </a:cxn>
                <a:cxn ang="0">
                  <a:pos x="5880" y="224"/>
                </a:cxn>
                <a:cxn ang="0">
                  <a:pos x="6120" y="209"/>
                </a:cxn>
                <a:cxn ang="0">
                  <a:pos x="6165" y="194"/>
                </a:cxn>
                <a:cxn ang="0">
                  <a:pos x="6210" y="164"/>
                </a:cxn>
                <a:cxn ang="0">
                  <a:pos x="6480" y="149"/>
                </a:cxn>
                <a:cxn ang="0">
                  <a:pos x="6705" y="59"/>
                </a:cxn>
                <a:cxn ang="0">
                  <a:pos x="6735" y="14"/>
                </a:cxn>
                <a:cxn ang="0">
                  <a:pos x="6825" y="74"/>
                </a:cxn>
                <a:cxn ang="0">
                  <a:pos x="6975" y="119"/>
                </a:cxn>
                <a:cxn ang="0">
                  <a:pos x="7125" y="29"/>
                </a:cxn>
              </a:cxnLst>
              <a:rect l="0" t="0" r="r" b="b"/>
              <a:pathLst>
                <a:path w="7125" h="2579">
                  <a:moveTo>
                    <a:pt x="0" y="2579"/>
                  </a:moveTo>
                  <a:cubicBezTo>
                    <a:pt x="78" y="2501"/>
                    <a:pt x="162" y="2446"/>
                    <a:pt x="255" y="2384"/>
                  </a:cubicBezTo>
                  <a:cubicBezTo>
                    <a:pt x="339" y="2328"/>
                    <a:pt x="438" y="2291"/>
                    <a:pt x="510" y="2219"/>
                  </a:cubicBezTo>
                  <a:cubicBezTo>
                    <a:pt x="665" y="2064"/>
                    <a:pt x="584" y="2152"/>
                    <a:pt x="750" y="1949"/>
                  </a:cubicBezTo>
                  <a:cubicBezTo>
                    <a:pt x="806" y="1881"/>
                    <a:pt x="838" y="1783"/>
                    <a:pt x="885" y="1709"/>
                  </a:cubicBezTo>
                  <a:cubicBezTo>
                    <a:pt x="927" y="1641"/>
                    <a:pt x="981" y="1613"/>
                    <a:pt x="1035" y="1559"/>
                  </a:cubicBezTo>
                  <a:cubicBezTo>
                    <a:pt x="1107" y="1487"/>
                    <a:pt x="1008" y="1525"/>
                    <a:pt x="1140" y="1499"/>
                  </a:cubicBezTo>
                  <a:cubicBezTo>
                    <a:pt x="1190" y="1504"/>
                    <a:pt x="1243" y="1497"/>
                    <a:pt x="1290" y="1514"/>
                  </a:cubicBezTo>
                  <a:cubicBezTo>
                    <a:pt x="1345" y="1533"/>
                    <a:pt x="1388" y="1578"/>
                    <a:pt x="1440" y="1604"/>
                  </a:cubicBezTo>
                  <a:cubicBezTo>
                    <a:pt x="1495" y="1632"/>
                    <a:pt x="1547" y="1645"/>
                    <a:pt x="1605" y="1664"/>
                  </a:cubicBezTo>
                  <a:cubicBezTo>
                    <a:pt x="1914" y="1651"/>
                    <a:pt x="1924" y="1712"/>
                    <a:pt x="2070" y="1529"/>
                  </a:cubicBezTo>
                  <a:cubicBezTo>
                    <a:pt x="2094" y="1457"/>
                    <a:pt x="2144" y="1340"/>
                    <a:pt x="2205" y="1289"/>
                  </a:cubicBezTo>
                  <a:cubicBezTo>
                    <a:pt x="2297" y="1212"/>
                    <a:pt x="2533" y="1201"/>
                    <a:pt x="2655" y="1184"/>
                  </a:cubicBezTo>
                  <a:cubicBezTo>
                    <a:pt x="2681" y="1167"/>
                    <a:pt x="2741" y="1128"/>
                    <a:pt x="2760" y="1109"/>
                  </a:cubicBezTo>
                  <a:cubicBezTo>
                    <a:pt x="2773" y="1096"/>
                    <a:pt x="2777" y="1077"/>
                    <a:pt x="2790" y="1064"/>
                  </a:cubicBezTo>
                  <a:cubicBezTo>
                    <a:pt x="2925" y="929"/>
                    <a:pt x="2848" y="1092"/>
                    <a:pt x="3015" y="824"/>
                  </a:cubicBezTo>
                  <a:cubicBezTo>
                    <a:pt x="3040" y="784"/>
                    <a:pt x="3066" y="745"/>
                    <a:pt x="3090" y="704"/>
                  </a:cubicBezTo>
                  <a:cubicBezTo>
                    <a:pt x="3101" y="685"/>
                    <a:pt x="3104" y="660"/>
                    <a:pt x="3120" y="644"/>
                  </a:cubicBezTo>
                  <a:cubicBezTo>
                    <a:pt x="3136" y="628"/>
                    <a:pt x="3161" y="626"/>
                    <a:pt x="3180" y="614"/>
                  </a:cubicBezTo>
                  <a:cubicBezTo>
                    <a:pt x="3256" y="564"/>
                    <a:pt x="3251" y="560"/>
                    <a:pt x="3300" y="494"/>
                  </a:cubicBezTo>
                  <a:cubicBezTo>
                    <a:pt x="3340" y="499"/>
                    <a:pt x="3381" y="498"/>
                    <a:pt x="3420" y="509"/>
                  </a:cubicBezTo>
                  <a:cubicBezTo>
                    <a:pt x="3437" y="514"/>
                    <a:pt x="3448" y="532"/>
                    <a:pt x="3465" y="539"/>
                  </a:cubicBezTo>
                  <a:cubicBezTo>
                    <a:pt x="3530" y="567"/>
                    <a:pt x="3607" y="576"/>
                    <a:pt x="3675" y="599"/>
                  </a:cubicBezTo>
                  <a:cubicBezTo>
                    <a:pt x="3770" y="594"/>
                    <a:pt x="3866" y="601"/>
                    <a:pt x="3960" y="584"/>
                  </a:cubicBezTo>
                  <a:cubicBezTo>
                    <a:pt x="4033" y="570"/>
                    <a:pt x="4099" y="503"/>
                    <a:pt x="4170" y="479"/>
                  </a:cubicBezTo>
                  <a:cubicBezTo>
                    <a:pt x="4218" y="408"/>
                    <a:pt x="4183" y="440"/>
                    <a:pt x="4290" y="404"/>
                  </a:cubicBezTo>
                  <a:cubicBezTo>
                    <a:pt x="4307" y="398"/>
                    <a:pt x="4319" y="381"/>
                    <a:pt x="4335" y="374"/>
                  </a:cubicBezTo>
                  <a:cubicBezTo>
                    <a:pt x="4508" y="297"/>
                    <a:pt x="4707" y="335"/>
                    <a:pt x="4890" y="329"/>
                  </a:cubicBezTo>
                  <a:cubicBezTo>
                    <a:pt x="5002" y="307"/>
                    <a:pt x="5048" y="273"/>
                    <a:pt x="5145" y="209"/>
                  </a:cubicBezTo>
                  <a:cubicBezTo>
                    <a:pt x="5163" y="197"/>
                    <a:pt x="5173" y="177"/>
                    <a:pt x="5190" y="164"/>
                  </a:cubicBezTo>
                  <a:cubicBezTo>
                    <a:pt x="5218" y="142"/>
                    <a:pt x="5280" y="104"/>
                    <a:pt x="5280" y="104"/>
                  </a:cubicBezTo>
                  <a:cubicBezTo>
                    <a:pt x="5488" y="115"/>
                    <a:pt x="5534" y="97"/>
                    <a:pt x="5685" y="164"/>
                  </a:cubicBezTo>
                  <a:cubicBezTo>
                    <a:pt x="5710" y="175"/>
                    <a:pt x="5734" y="186"/>
                    <a:pt x="5760" y="194"/>
                  </a:cubicBezTo>
                  <a:cubicBezTo>
                    <a:pt x="5799" y="206"/>
                    <a:pt x="5880" y="224"/>
                    <a:pt x="5880" y="224"/>
                  </a:cubicBezTo>
                  <a:cubicBezTo>
                    <a:pt x="5960" y="219"/>
                    <a:pt x="6040" y="217"/>
                    <a:pt x="6120" y="209"/>
                  </a:cubicBezTo>
                  <a:cubicBezTo>
                    <a:pt x="6136" y="207"/>
                    <a:pt x="6151" y="201"/>
                    <a:pt x="6165" y="194"/>
                  </a:cubicBezTo>
                  <a:cubicBezTo>
                    <a:pt x="6181" y="186"/>
                    <a:pt x="6192" y="167"/>
                    <a:pt x="6210" y="164"/>
                  </a:cubicBezTo>
                  <a:cubicBezTo>
                    <a:pt x="6299" y="151"/>
                    <a:pt x="6390" y="154"/>
                    <a:pt x="6480" y="149"/>
                  </a:cubicBezTo>
                  <a:cubicBezTo>
                    <a:pt x="6559" y="123"/>
                    <a:pt x="6634" y="106"/>
                    <a:pt x="6705" y="59"/>
                  </a:cubicBezTo>
                  <a:cubicBezTo>
                    <a:pt x="6715" y="44"/>
                    <a:pt x="6718" y="21"/>
                    <a:pt x="6735" y="14"/>
                  </a:cubicBezTo>
                  <a:cubicBezTo>
                    <a:pt x="6770" y="0"/>
                    <a:pt x="6810" y="66"/>
                    <a:pt x="6825" y="74"/>
                  </a:cubicBezTo>
                  <a:cubicBezTo>
                    <a:pt x="6855" y="91"/>
                    <a:pt x="6936" y="109"/>
                    <a:pt x="6975" y="119"/>
                  </a:cubicBezTo>
                  <a:cubicBezTo>
                    <a:pt x="7094" y="106"/>
                    <a:pt x="7125" y="134"/>
                    <a:pt x="7125" y="29"/>
                  </a:cubicBezTo>
                </a:path>
              </a:pathLst>
            </a:custGeom>
            <a:noFill/>
            <a:ln w="57150">
              <a:solidFill>
                <a:srgbClr val="000000"/>
              </a:solidFill>
              <a:round/>
              <a:headEnd/>
              <a:tailEnd/>
            </a:ln>
          </p:spPr>
          <p:txBody>
            <a:bodyPr/>
            <a:lstStyle/>
            <a:p>
              <a:endParaRPr lang="fr-FR"/>
            </a:p>
          </p:txBody>
        </p:sp>
        <p:sp>
          <p:nvSpPr>
            <p:cNvPr id="17572" name="Rectangle 164"/>
            <p:cNvSpPr>
              <a:spLocks noChangeArrowheads="1"/>
            </p:cNvSpPr>
            <p:nvPr/>
          </p:nvSpPr>
          <p:spPr bwMode="auto">
            <a:xfrm>
              <a:off x="5094" y="4572"/>
              <a:ext cx="1320" cy="553"/>
            </a:xfrm>
            <a:prstGeom prst="rect">
              <a:avLst/>
            </a:prstGeom>
            <a:noFill/>
            <a:ln w="9525">
              <a:noFill/>
              <a:miter lim="800000"/>
              <a:headEnd/>
              <a:tailEnd/>
            </a:ln>
          </p:spPr>
          <p:txBody>
            <a:bodyPr lIns="18000" tIns="0" rIns="0" bIns="0"/>
            <a:lstStyle/>
            <a:p>
              <a:pPr defTabSz="914400">
                <a:spcBef>
                  <a:spcPts val="1000"/>
                </a:spcBef>
              </a:pPr>
              <a:r>
                <a:rPr lang="en-US" sz="1000">
                  <a:solidFill>
                    <a:srgbClr val="363636"/>
                  </a:solidFill>
                  <a:latin typeface="Cambria" pitchFamily="18" charset="0"/>
                  <a:ea typeface="ＭＳ 明朝" pitchFamily="49" charset="-128"/>
                </a:rPr>
                <a:t>     Dekker</a:t>
              </a:r>
              <a:endParaRPr lang="fr-FR"/>
            </a:p>
          </p:txBody>
        </p:sp>
        <p:sp>
          <p:nvSpPr>
            <p:cNvPr id="17573" name="AutoShape 165"/>
            <p:cNvSpPr>
              <a:spLocks noChangeArrowheads="1"/>
            </p:cNvSpPr>
            <p:nvPr/>
          </p:nvSpPr>
          <p:spPr bwMode="auto">
            <a:xfrm>
              <a:off x="6139" y="5819"/>
              <a:ext cx="361" cy="359"/>
            </a:xfrm>
            <a:prstGeom prst="triangle">
              <a:avLst>
                <a:gd name="adj" fmla="val 50000"/>
              </a:avLst>
            </a:prstGeom>
            <a:solidFill>
              <a:srgbClr val="FF0000"/>
            </a:solidFill>
            <a:ln w="25400">
              <a:solidFill>
                <a:srgbClr val="000000"/>
              </a:solidFill>
              <a:miter lim="800000"/>
              <a:headEnd/>
              <a:tailEnd/>
            </a:ln>
          </p:spPr>
          <p:txBody>
            <a:bodyPr/>
            <a:lstStyle/>
            <a:p>
              <a:endParaRPr lang="fr-FR"/>
            </a:p>
          </p:txBody>
        </p:sp>
        <p:sp>
          <p:nvSpPr>
            <p:cNvPr id="17574" name="AutoShape 166"/>
            <p:cNvSpPr>
              <a:spLocks noChangeArrowheads="1"/>
            </p:cNvSpPr>
            <p:nvPr/>
          </p:nvSpPr>
          <p:spPr bwMode="auto">
            <a:xfrm>
              <a:off x="3235" y="7885"/>
              <a:ext cx="360" cy="300"/>
            </a:xfrm>
            <a:prstGeom prst="triangle">
              <a:avLst>
                <a:gd name="adj" fmla="val 50000"/>
              </a:avLst>
            </a:prstGeom>
            <a:solidFill>
              <a:srgbClr val="FF0000"/>
            </a:solidFill>
            <a:ln w="25400">
              <a:solidFill>
                <a:srgbClr val="000000"/>
              </a:solidFill>
              <a:miter lim="800000"/>
              <a:headEnd/>
              <a:tailEnd/>
            </a:ln>
          </p:spPr>
          <p:txBody>
            <a:bodyPr/>
            <a:lstStyle/>
            <a:p>
              <a:endParaRPr lang="fr-FR"/>
            </a:p>
          </p:txBody>
        </p:sp>
        <p:sp>
          <p:nvSpPr>
            <p:cNvPr id="17575" name="Text Box 167"/>
            <p:cNvSpPr txBox="1">
              <a:spLocks noChangeArrowheads="1"/>
            </p:cNvSpPr>
            <p:nvPr/>
          </p:nvSpPr>
          <p:spPr bwMode="auto">
            <a:xfrm>
              <a:off x="6715" y="7646"/>
              <a:ext cx="1019" cy="411"/>
            </a:xfrm>
            <a:prstGeom prst="rect">
              <a:avLst/>
            </a:prstGeom>
            <a:solidFill>
              <a:srgbClr val="FFFFFF"/>
            </a:solidFill>
            <a:ln w="9525">
              <a:noFill/>
              <a:miter lim="800000"/>
              <a:headEnd/>
              <a:tailEnd/>
            </a:ln>
          </p:spPr>
          <p:txBody>
            <a:bodyPr/>
            <a:lstStyle/>
            <a:p>
              <a:pPr defTabSz="914400"/>
              <a:r>
                <a:rPr lang="fr-FR" altLang="ja-JP" sz="900" b="1">
                  <a:latin typeface="Times New Roman" pitchFamily="18" charset="0"/>
                  <a:ea typeface="ＭＳ 明朝" pitchFamily="49" charset="-128"/>
                </a:rPr>
                <a:t>Trotter</a:t>
              </a:r>
              <a:endParaRPr lang="fr-FR"/>
            </a:p>
          </p:txBody>
        </p:sp>
        <p:sp>
          <p:nvSpPr>
            <p:cNvPr id="17576" name="Freeform 168"/>
            <p:cNvSpPr>
              <a:spLocks/>
            </p:cNvSpPr>
            <p:nvPr/>
          </p:nvSpPr>
          <p:spPr bwMode="auto">
            <a:xfrm>
              <a:off x="5738" y="2239"/>
              <a:ext cx="5103" cy="3893"/>
            </a:xfrm>
            <a:custGeom>
              <a:avLst/>
              <a:gdLst/>
              <a:ahLst/>
              <a:cxnLst>
                <a:cxn ang="0">
                  <a:pos x="0" y="27"/>
                </a:cxn>
                <a:cxn ang="0">
                  <a:pos x="330" y="42"/>
                </a:cxn>
                <a:cxn ang="0">
                  <a:pos x="390" y="87"/>
                </a:cxn>
                <a:cxn ang="0">
                  <a:pos x="480" y="147"/>
                </a:cxn>
                <a:cxn ang="0">
                  <a:pos x="435" y="522"/>
                </a:cxn>
                <a:cxn ang="0">
                  <a:pos x="450" y="792"/>
                </a:cxn>
                <a:cxn ang="0">
                  <a:pos x="540" y="852"/>
                </a:cxn>
                <a:cxn ang="0">
                  <a:pos x="810" y="957"/>
                </a:cxn>
                <a:cxn ang="0">
                  <a:pos x="870" y="1047"/>
                </a:cxn>
                <a:cxn ang="0">
                  <a:pos x="900" y="1257"/>
                </a:cxn>
                <a:cxn ang="0">
                  <a:pos x="1080" y="1332"/>
                </a:cxn>
                <a:cxn ang="0">
                  <a:pos x="1170" y="1392"/>
                </a:cxn>
                <a:cxn ang="0">
                  <a:pos x="1305" y="1452"/>
                </a:cxn>
                <a:cxn ang="0">
                  <a:pos x="1395" y="1557"/>
                </a:cxn>
                <a:cxn ang="0">
                  <a:pos x="1470" y="1857"/>
                </a:cxn>
                <a:cxn ang="0">
                  <a:pos x="1455" y="2052"/>
                </a:cxn>
                <a:cxn ang="0">
                  <a:pos x="1590" y="2202"/>
                </a:cxn>
                <a:cxn ang="0">
                  <a:pos x="1710" y="2292"/>
                </a:cxn>
                <a:cxn ang="0">
                  <a:pos x="1980" y="2382"/>
                </a:cxn>
                <a:cxn ang="0">
                  <a:pos x="2055" y="2592"/>
                </a:cxn>
                <a:cxn ang="0">
                  <a:pos x="2070" y="2727"/>
                </a:cxn>
                <a:cxn ang="0">
                  <a:pos x="2115" y="2742"/>
                </a:cxn>
                <a:cxn ang="0">
                  <a:pos x="2250" y="2832"/>
                </a:cxn>
                <a:cxn ang="0">
                  <a:pos x="2295" y="2847"/>
                </a:cxn>
                <a:cxn ang="0">
                  <a:pos x="2430" y="2937"/>
                </a:cxn>
                <a:cxn ang="0">
                  <a:pos x="2520" y="2967"/>
                </a:cxn>
                <a:cxn ang="0">
                  <a:pos x="2565" y="3072"/>
                </a:cxn>
                <a:cxn ang="0">
                  <a:pos x="2655" y="3237"/>
                </a:cxn>
                <a:cxn ang="0">
                  <a:pos x="2700" y="3252"/>
                </a:cxn>
                <a:cxn ang="0">
                  <a:pos x="2745" y="3312"/>
                </a:cxn>
                <a:cxn ang="0">
                  <a:pos x="2760" y="3357"/>
                </a:cxn>
                <a:cxn ang="0">
                  <a:pos x="2820" y="3372"/>
                </a:cxn>
                <a:cxn ang="0">
                  <a:pos x="3150" y="3402"/>
                </a:cxn>
                <a:cxn ang="0">
                  <a:pos x="3225" y="3417"/>
                </a:cxn>
                <a:cxn ang="0">
                  <a:pos x="3540" y="3432"/>
                </a:cxn>
                <a:cxn ang="0">
                  <a:pos x="3630" y="3462"/>
                </a:cxn>
                <a:cxn ang="0">
                  <a:pos x="3855" y="3507"/>
                </a:cxn>
                <a:cxn ang="0">
                  <a:pos x="3990" y="3627"/>
                </a:cxn>
                <a:cxn ang="0">
                  <a:pos x="4380" y="3582"/>
                </a:cxn>
                <a:cxn ang="0">
                  <a:pos x="4605" y="3537"/>
                </a:cxn>
                <a:cxn ang="0">
                  <a:pos x="4695" y="3477"/>
                </a:cxn>
                <a:cxn ang="0">
                  <a:pos x="4725" y="3432"/>
                </a:cxn>
                <a:cxn ang="0">
                  <a:pos x="4755" y="3417"/>
                </a:cxn>
              </a:cxnLst>
              <a:rect l="0" t="0" r="r" b="b"/>
              <a:pathLst>
                <a:path w="4755" h="3627">
                  <a:moveTo>
                    <a:pt x="0" y="27"/>
                  </a:moveTo>
                  <a:cubicBezTo>
                    <a:pt x="110" y="0"/>
                    <a:pt x="222" y="6"/>
                    <a:pt x="330" y="42"/>
                  </a:cubicBezTo>
                  <a:cubicBezTo>
                    <a:pt x="350" y="57"/>
                    <a:pt x="370" y="73"/>
                    <a:pt x="390" y="87"/>
                  </a:cubicBezTo>
                  <a:cubicBezTo>
                    <a:pt x="420" y="108"/>
                    <a:pt x="480" y="147"/>
                    <a:pt x="480" y="147"/>
                  </a:cubicBezTo>
                  <a:cubicBezTo>
                    <a:pt x="468" y="275"/>
                    <a:pt x="448" y="394"/>
                    <a:pt x="435" y="522"/>
                  </a:cubicBezTo>
                  <a:cubicBezTo>
                    <a:pt x="440" y="612"/>
                    <a:pt x="433" y="703"/>
                    <a:pt x="450" y="792"/>
                  </a:cubicBezTo>
                  <a:cubicBezTo>
                    <a:pt x="457" y="830"/>
                    <a:pt x="511" y="844"/>
                    <a:pt x="540" y="852"/>
                  </a:cubicBezTo>
                  <a:cubicBezTo>
                    <a:pt x="633" y="879"/>
                    <a:pt x="729" y="903"/>
                    <a:pt x="810" y="957"/>
                  </a:cubicBezTo>
                  <a:cubicBezTo>
                    <a:pt x="830" y="987"/>
                    <a:pt x="850" y="1017"/>
                    <a:pt x="870" y="1047"/>
                  </a:cubicBezTo>
                  <a:cubicBezTo>
                    <a:pt x="909" y="1106"/>
                    <a:pt x="856" y="1202"/>
                    <a:pt x="900" y="1257"/>
                  </a:cubicBezTo>
                  <a:cubicBezTo>
                    <a:pt x="939" y="1306"/>
                    <a:pt x="1024" y="1313"/>
                    <a:pt x="1080" y="1332"/>
                  </a:cubicBezTo>
                  <a:cubicBezTo>
                    <a:pt x="1114" y="1343"/>
                    <a:pt x="1136" y="1381"/>
                    <a:pt x="1170" y="1392"/>
                  </a:cubicBezTo>
                  <a:cubicBezTo>
                    <a:pt x="1215" y="1407"/>
                    <a:pt x="1269" y="1416"/>
                    <a:pt x="1305" y="1452"/>
                  </a:cubicBezTo>
                  <a:cubicBezTo>
                    <a:pt x="1338" y="1485"/>
                    <a:pt x="1362" y="1524"/>
                    <a:pt x="1395" y="1557"/>
                  </a:cubicBezTo>
                  <a:cubicBezTo>
                    <a:pt x="1428" y="1655"/>
                    <a:pt x="1453" y="1755"/>
                    <a:pt x="1470" y="1857"/>
                  </a:cubicBezTo>
                  <a:cubicBezTo>
                    <a:pt x="1465" y="1922"/>
                    <a:pt x="1452" y="1987"/>
                    <a:pt x="1455" y="2052"/>
                  </a:cubicBezTo>
                  <a:cubicBezTo>
                    <a:pt x="1461" y="2162"/>
                    <a:pt x="1517" y="2149"/>
                    <a:pt x="1590" y="2202"/>
                  </a:cubicBezTo>
                  <a:cubicBezTo>
                    <a:pt x="1630" y="2231"/>
                    <a:pt x="1663" y="2276"/>
                    <a:pt x="1710" y="2292"/>
                  </a:cubicBezTo>
                  <a:cubicBezTo>
                    <a:pt x="1819" y="2328"/>
                    <a:pt x="1872" y="2328"/>
                    <a:pt x="1980" y="2382"/>
                  </a:cubicBezTo>
                  <a:cubicBezTo>
                    <a:pt x="2015" y="2451"/>
                    <a:pt x="2031" y="2519"/>
                    <a:pt x="2055" y="2592"/>
                  </a:cubicBezTo>
                  <a:cubicBezTo>
                    <a:pt x="2060" y="2637"/>
                    <a:pt x="2053" y="2685"/>
                    <a:pt x="2070" y="2727"/>
                  </a:cubicBezTo>
                  <a:cubicBezTo>
                    <a:pt x="2076" y="2742"/>
                    <a:pt x="2101" y="2734"/>
                    <a:pt x="2115" y="2742"/>
                  </a:cubicBezTo>
                  <a:cubicBezTo>
                    <a:pt x="2162" y="2768"/>
                    <a:pt x="2199" y="2815"/>
                    <a:pt x="2250" y="2832"/>
                  </a:cubicBezTo>
                  <a:cubicBezTo>
                    <a:pt x="2265" y="2837"/>
                    <a:pt x="2281" y="2839"/>
                    <a:pt x="2295" y="2847"/>
                  </a:cubicBezTo>
                  <a:cubicBezTo>
                    <a:pt x="2295" y="2847"/>
                    <a:pt x="2407" y="2922"/>
                    <a:pt x="2430" y="2937"/>
                  </a:cubicBezTo>
                  <a:cubicBezTo>
                    <a:pt x="2456" y="2955"/>
                    <a:pt x="2520" y="2967"/>
                    <a:pt x="2520" y="2967"/>
                  </a:cubicBezTo>
                  <a:cubicBezTo>
                    <a:pt x="2568" y="3112"/>
                    <a:pt x="2491" y="2887"/>
                    <a:pt x="2565" y="3072"/>
                  </a:cubicBezTo>
                  <a:cubicBezTo>
                    <a:pt x="2594" y="3145"/>
                    <a:pt x="2584" y="3201"/>
                    <a:pt x="2655" y="3237"/>
                  </a:cubicBezTo>
                  <a:cubicBezTo>
                    <a:pt x="2669" y="3244"/>
                    <a:pt x="2685" y="3247"/>
                    <a:pt x="2700" y="3252"/>
                  </a:cubicBezTo>
                  <a:cubicBezTo>
                    <a:pt x="2715" y="3272"/>
                    <a:pt x="2733" y="3290"/>
                    <a:pt x="2745" y="3312"/>
                  </a:cubicBezTo>
                  <a:cubicBezTo>
                    <a:pt x="2753" y="3326"/>
                    <a:pt x="2748" y="3347"/>
                    <a:pt x="2760" y="3357"/>
                  </a:cubicBezTo>
                  <a:cubicBezTo>
                    <a:pt x="2776" y="3370"/>
                    <a:pt x="2800" y="3368"/>
                    <a:pt x="2820" y="3372"/>
                  </a:cubicBezTo>
                  <a:cubicBezTo>
                    <a:pt x="2939" y="3394"/>
                    <a:pt x="3019" y="3393"/>
                    <a:pt x="3150" y="3402"/>
                  </a:cubicBezTo>
                  <a:cubicBezTo>
                    <a:pt x="3175" y="3407"/>
                    <a:pt x="3200" y="3415"/>
                    <a:pt x="3225" y="3417"/>
                  </a:cubicBezTo>
                  <a:cubicBezTo>
                    <a:pt x="3330" y="3425"/>
                    <a:pt x="3436" y="3420"/>
                    <a:pt x="3540" y="3432"/>
                  </a:cubicBezTo>
                  <a:cubicBezTo>
                    <a:pt x="3571" y="3435"/>
                    <a:pt x="3599" y="3458"/>
                    <a:pt x="3630" y="3462"/>
                  </a:cubicBezTo>
                  <a:cubicBezTo>
                    <a:pt x="3699" y="3472"/>
                    <a:pt x="3790" y="3474"/>
                    <a:pt x="3855" y="3507"/>
                  </a:cubicBezTo>
                  <a:cubicBezTo>
                    <a:pt x="3913" y="3536"/>
                    <a:pt x="3937" y="3591"/>
                    <a:pt x="3990" y="3627"/>
                  </a:cubicBezTo>
                  <a:cubicBezTo>
                    <a:pt x="4127" y="3615"/>
                    <a:pt x="4243" y="3593"/>
                    <a:pt x="4380" y="3582"/>
                  </a:cubicBezTo>
                  <a:cubicBezTo>
                    <a:pt x="4455" y="3567"/>
                    <a:pt x="4529" y="3550"/>
                    <a:pt x="4605" y="3537"/>
                  </a:cubicBezTo>
                  <a:cubicBezTo>
                    <a:pt x="4635" y="3517"/>
                    <a:pt x="4665" y="3497"/>
                    <a:pt x="4695" y="3477"/>
                  </a:cubicBezTo>
                  <a:cubicBezTo>
                    <a:pt x="4710" y="3467"/>
                    <a:pt x="4712" y="3445"/>
                    <a:pt x="4725" y="3432"/>
                  </a:cubicBezTo>
                  <a:cubicBezTo>
                    <a:pt x="4733" y="3424"/>
                    <a:pt x="4745" y="3422"/>
                    <a:pt x="4755" y="3417"/>
                  </a:cubicBezTo>
                </a:path>
              </a:pathLst>
            </a:custGeom>
            <a:noFill/>
            <a:ln w="57150">
              <a:solidFill>
                <a:srgbClr val="000000"/>
              </a:solidFill>
              <a:round/>
              <a:headEnd/>
              <a:tailEnd/>
            </a:ln>
          </p:spPr>
          <p:txBody>
            <a:bodyPr/>
            <a:lstStyle/>
            <a:p>
              <a:endParaRPr lang="fr-FR"/>
            </a:p>
          </p:txBody>
        </p:sp>
        <p:sp>
          <p:nvSpPr>
            <p:cNvPr id="17577" name="Text Box 169"/>
            <p:cNvSpPr txBox="1">
              <a:spLocks noChangeArrowheads="1"/>
            </p:cNvSpPr>
            <p:nvPr/>
          </p:nvSpPr>
          <p:spPr bwMode="auto">
            <a:xfrm>
              <a:off x="8490" y="2621"/>
              <a:ext cx="1980" cy="984"/>
            </a:xfrm>
            <a:prstGeom prst="rect">
              <a:avLst/>
            </a:prstGeom>
            <a:solidFill>
              <a:srgbClr val="FFFFFF"/>
            </a:solidFill>
            <a:ln w="9525">
              <a:noFill/>
              <a:miter lim="800000"/>
              <a:headEnd/>
              <a:tailEnd/>
            </a:ln>
          </p:spPr>
          <p:txBody>
            <a:bodyPr/>
            <a:lstStyle/>
            <a:p>
              <a:pPr algn="ctr" defTabSz="914400">
                <a:spcBef>
                  <a:spcPts val="1000"/>
                </a:spcBef>
              </a:pPr>
              <a:r>
                <a:rPr lang="en-US" sz="1100" i="1">
                  <a:solidFill>
                    <a:srgbClr val="404040"/>
                  </a:solidFill>
                  <a:latin typeface="Cambria" pitchFamily="18" charset="0"/>
                  <a:ea typeface="ＭＳ 明朝" pitchFamily="49" charset="-128"/>
                </a:rPr>
                <a:t>Province de Gama</a:t>
              </a:r>
            </a:p>
            <a:p>
              <a:pPr defTabSz="914400"/>
              <a:endParaRPr lang="fr-FR"/>
            </a:p>
          </p:txBody>
        </p:sp>
        <p:sp>
          <p:nvSpPr>
            <p:cNvPr id="17578" name="Freeform 170"/>
            <p:cNvSpPr>
              <a:spLocks/>
            </p:cNvSpPr>
            <p:nvPr/>
          </p:nvSpPr>
          <p:spPr bwMode="auto">
            <a:xfrm>
              <a:off x="7335" y="3476"/>
              <a:ext cx="3506" cy="3453"/>
            </a:xfrm>
            <a:custGeom>
              <a:avLst/>
              <a:gdLst/>
              <a:ahLst/>
              <a:cxnLst>
                <a:cxn ang="0">
                  <a:pos x="42" y="3195"/>
                </a:cxn>
                <a:cxn ang="0">
                  <a:pos x="147" y="3135"/>
                </a:cxn>
                <a:cxn ang="0">
                  <a:pos x="417" y="3000"/>
                </a:cxn>
                <a:cxn ang="0">
                  <a:pos x="507" y="2925"/>
                </a:cxn>
                <a:cxn ang="0">
                  <a:pos x="702" y="2865"/>
                </a:cxn>
                <a:cxn ang="0">
                  <a:pos x="747" y="2820"/>
                </a:cxn>
                <a:cxn ang="0">
                  <a:pos x="987" y="2760"/>
                </a:cxn>
                <a:cxn ang="0">
                  <a:pos x="1122" y="2700"/>
                </a:cxn>
                <a:cxn ang="0">
                  <a:pos x="1287" y="2565"/>
                </a:cxn>
                <a:cxn ang="0">
                  <a:pos x="1377" y="2505"/>
                </a:cxn>
                <a:cxn ang="0">
                  <a:pos x="1467" y="2430"/>
                </a:cxn>
                <a:cxn ang="0">
                  <a:pos x="1542" y="2235"/>
                </a:cxn>
                <a:cxn ang="0">
                  <a:pos x="1572" y="2130"/>
                </a:cxn>
                <a:cxn ang="0">
                  <a:pos x="1617" y="1680"/>
                </a:cxn>
                <a:cxn ang="0">
                  <a:pos x="1722" y="1440"/>
                </a:cxn>
                <a:cxn ang="0">
                  <a:pos x="1932" y="1245"/>
                </a:cxn>
                <a:cxn ang="0">
                  <a:pos x="2052" y="1110"/>
                </a:cxn>
                <a:cxn ang="0">
                  <a:pos x="2337" y="975"/>
                </a:cxn>
                <a:cxn ang="0">
                  <a:pos x="2412" y="915"/>
                </a:cxn>
                <a:cxn ang="0">
                  <a:pos x="2592" y="720"/>
                </a:cxn>
                <a:cxn ang="0">
                  <a:pos x="2637" y="630"/>
                </a:cxn>
                <a:cxn ang="0">
                  <a:pos x="2682" y="615"/>
                </a:cxn>
                <a:cxn ang="0">
                  <a:pos x="2727" y="585"/>
                </a:cxn>
                <a:cxn ang="0">
                  <a:pos x="2757" y="540"/>
                </a:cxn>
                <a:cxn ang="0">
                  <a:pos x="2847" y="480"/>
                </a:cxn>
                <a:cxn ang="0">
                  <a:pos x="2982" y="255"/>
                </a:cxn>
                <a:cxn ang="0">
                  <a:pos x="3072" y="225"/>
                </a:cxn>
                <a:cxn ang="0">
                  <a:pos x="3192" y="120"/>
                </a:cxn>
                <a:cxn ang="0">
                  <a:pos x="3267" y="0"/>
                </a:cxn>
              </a:cxnLst>
              <a:rect l="0" t="0" r="r" b="b"/>
              <a:pathLst>
                <a:path w="3267" h="3217">
                  <a:moveTo>
                    <a:pt x="42" y="3195"/>
                  </a:moveTo>
                  <a:cubicBezTo>
                    <a:pt x="239" y="3047"/>
                    <a:pt x="0" y="3217"/>
                    <a:pt x="147" y="3135"/>
                  </a:cubicBezTo>
                  <a:cubicBezTo>
                    <a:pt x="251" y="3077"/>
                    <a:pt x="299" y="3039"/>
                    <a:pt x="417" y="3000"/>
                  </a:cubicBezTo>
                  <a:cubicBezTo>
                    <a:pt x="484" y="2978"/>
                    <a:pt x="444" y="2960"/>
                    <a:pt x="507" y="2925"/>
                  </a:cubicBezTo>
                  <a:cubicBezTo>
                    <a:pt x="562" y="2894"/>
                    <a:pt x="642" y="2885"/>
                    <a:pt x="702" y="2865"/>
                  </a:cubicBezTo>
                  <a:cubicBezTo>
                    <a:pt x="717" y="2850"/>
                    <a:pt x="729" y="2832"/>
                    <a:pt x="747" y="2820"/>
                  </a:cubicBezTo>
                  <a:cubicBezTo>
                    <a:pt x="787" y="2793"/>
                    <a:pt x="948" y="2770"/>
                    <a:pt x="987" y="2760"/>
                  </a:cubicBezTo>
                  <a:cubicBezTo>
                    <a:pt x="1037" y="2747"/>
                    <a:pt x="1073" y="2716"/>
                    <a:pt x="1122" y="2700"/>
                  </a:cubicBezTo>
                  <a:cubicBezTo>
                    <a:pt x="1164" y="2637"/>
                    <a:pt x="1225" y="2607"/>
                    <a:pt x="1287" y="2565"/>
                  </a:cubicBezTo>
                  <a:cubicBezTo>
                    <a:pt x="1317" y="2545"/>
                    <a:pt x="1355" y="2534"/>
                    <a:pt x="1377" y="2505"/>
                  </a:cubicBezTo>
                  <a:cubicBezTo>
                    <a:pt x="1431" y="2432"/>
                    <a:pt x="1398" y="2453"/>
                    <a:pt x="1467" y="2430"/>
                  </a:cubicBezTo>
                  <a:cubicBezTo>
                    <a:pt x="1485" y="2358"/>
                    <a:pt x="1501" y="2296"/>
                    <a:pt x="1542" y="2235"/>
                  </a:cubicBezTo>
                  <a:cubicBezTo>
                    <a:pt x="1551" y="2200"/>
                    <a:pt x="1566" y="2166"/>
                    <a:pt x="1572" y="2130"/>
                  </a:cubicBezTo>
                  <a:cubicBezTo>
                    <a:pt x="1597" y="1981"/>
                    <a:pt x="1587" y="1829"/>
                    <a:pt x="1617" y="1680"/>
                  </a:cubicBezTo>
                  <a:cubicBezTo>
                    <a:pt x="1636" y="1587"/>
                    <a:pt x="1656" y="1506"/>
                    <a:pt x="1722" y="1440"/>
                  </a:cubicBezTo>
                  <a:cubicBezTo>
                    <a:pt x="1755" y="1340"/>
                    <a:pt x="1859" y="1312"/>
                    <a:pt x="1932" y="1245"/>
                  </a:cubicBezTo>
                  <a:cubicBezTo>
                    <a:pt x="2029" y="1157"/>
                    <a:pt x="1952" y="1185"/>
                    <a:pt x="2052" y="1110"/>
                  </a:cubicBezTo>
                  <a:cubicBezTo>
                    <a:pt x="2137" y="1046"/>
                    <a:pt x="2238" y="1008"/>
                    <a:pt x="2337" y="975"/>
                  </a:cubicBezTo>
                  <a:cubicBezTo>
                    <a:pt x="2419" y="851"/>
                    <a:pt x="2312" y="993"/>
                    <a:pt x="2412" y="915"/>
                  </a:cubicBezTo>
                  <a:cubicBezTo>
                    <a:pt x="2480" y="862"/>
                    <a:pt x="2540" y="789"/>
                    <a:pt x="2592" y="720"/>
                  </a:cubicBezTo>
                  <a:cubicBezTo>
                    <a:pt x="2602" y="690"/>
                    <a:pt x="2611" y="651"/>
                    <a:pt x="2637" y="630"/>
                  </a:cubicBezTo>
                  <a:cubicBezTo>
                    <a:pt x="2649" y="620"/>
                    <a:pt x="2668" y="622"/>
                    <a:pt x="2682" y="615"/>
                  </a:cubicBezTo>
                  <a:cubicBezTo>
                    <a:pt x="2698" y="607"/>
                    <a:pt x="2712" y="595"/>
                    <a:pt x="2727" y="585"/>
                  </a:cubicBezTo>
                  <a:cubicBezTo>
                    <a:pt x="2737" y="570"/>
                    <a:pt x="2743" y="552"/>
                    <a:pt x="2757" y="540"/>
                  </a:cubicBezTo>
                  <a:cubicBezTo>
                    <a:pt x="2784" y="516"/>
                    <a:pt x="2847" y="480"/>
                    <a:pt x="2847" y="480"/>
                  </a:cubicBezTo>
                  <a:cubicBezTo>
                    <a:pt x="2898" y="403"/>
                    <a:pt x="2931" y="332"/>
                    <a:pt x="2982" y="255"/>
                  </a:cubicBezTo>
                  <a:cubicBezTo>
                    <a:pt x="3000" y="229"/>
                    <a:pt x="3072" y="225"/>
                    <a:pt x="3072" y="225"/>
                  </a:cubicBezTo>
                  <a:cubicBezTo>
                    <a:pt x="3123" y="174"/>
                    <a:pt x="3125" y="142"/>
                    <a:pt x="3192" y="120"/>
                  </a:cubicBezTo>
                  <a:cubicBezTo>
                    <a:pt x="3229" y="83"/>
                    <a:pt x="3267" y="55"/>
                    <a:pt x="3267" y="0"/>
                  </a:cubicBezTo>
                </a:path>
              </a:pathLst>
            </a:custGeom>
            <a:noFill/>
            <a:ln w="28575">
              <a:solidFill>
                <a:srgbClr val="A5A5A5"/>
              </a:solidFill>
              <a:prstDash val="sysDot"/>
              <a:round/>
              <a:headEnd/>
              <a:tailEnd/>
            </a:ln>
          </p:spPr>
          <p:txBody>
            <a:bodyPr/>
            <a:lstStyle/>
            <a:p>
              <a:endParaRPr lang="fr-FR"/>
            </a:p>
          </p:txBody>
        </p:sp>
        <p:sp>
          <p:nvSpPr>
            <p:cNvPr id="17579" name="Freeform 171"/>
            <p:cNvSpPr>
              <a:spLocks/>
            </p:cNvSpPr>
            <p:nvPr/>
          </p:nvSpPr>
          <p:spPr bwMode="auto">
            <a:xfrm>
              <a:off x="7140" y="2252"/>
              <a:ext cx="1979" cy="2950"/>
            </a:xfrm>
            <a:custGeom>
              <a:avLst/>
              <a:gdLst/>
              <a:ahLst/>
              <a:cxnLst>
                <a:cxn ang="0">
                  <a:pos x="1783" y="2715"/>
                </a:cxn>
                <a:cxn ang="0">
                  <a:pos x="1723" y="2655"/>
                </a:cxn>
                <a:cxn ang="0">
                  <a:pos x="1603" y="2595"/>
                </a:cxn>
                <a:cxn ang="0">
                  <a:pos x="1393" y="2415"/>
                </a:cxn>
                <a:cxn ang="0">
                  <a:pos x="1288" y="2190"/>
                </a:cxn>
                <a:cxn ang="0">
                  <a:pos x="1213" y="2070"/>
                </a:cxn>
                <a:cxn ang="0">
                  <a:pos x="1168" y="1965"/>
                </a:cxn>
                <a:cxn ang="0">
                  <a:pos x="1093" y="1695"/>
                </a:cxn>
                <a:cxn ang="0">
                  <a:pos x="943" y="1425"/>
                </a:cxn>
                <a:cxn ang="0">
                  <a:pos x="913" y="1305"/>
                </a:cxn>
                <a:cxn ang="0">
                  <a:pos x="838" y="1140"/>
                </a:cxn>
                <a:cxn ang="0">
                  <a:pos x="823" y="1095"/>
                </a:cxn>
                <a:cxn ang="0">
                  <a:pos x="733" y="1065"/>
                </a:cxn>
                <a:cxn ang="0">
                  <a:pos x="643" y="990"/>
                </a:cxn>
                <a:cxn ang="0">
                  <a:pos x="613" y="945"/>
                </a:cxn>
                <a:cxn ang="0">
                  <a:pos x="478" y="855"/>
                </a:cxn>
                <a:cxn ang="0">
                  <a:pos x="403" y="735"/>
                </a:cxn>
                <a:cxn ang="0">
                  <a:pos x="268" y="600"/>
                </a:cxn>
                <a:cxn ang="0">
                  <a:pos x="208" y="555"/>
                </a:cxn>
                <a:cxn ang="0">
                  <a:pos x="178" y="495"/>
                </a:cxn>
                <a:cxn ang="0">
                  <a:pos x="163" y="450"/>
                </a:cxn>
                <a:cxn ang="0">
                  <a:pos x="73" y="405"/>
                </a:cxn>
                <a:cxn ang="0">
                  <a:pos x="103" y="0"/>
                </a:cxn>
              </a:cxnLst>
              <a:rect l="0" t="0" r="r" b="b"/>
              <a:pathLst>
                <a:path w="1843" h="2748">
                  <a:moveTo>
                    <a:pt x="1783" y="2715"/>
                  </a:moveTo>
                  <a:cubicBezTo>
                    <a:pt x="1623" y="2662"/>
                    <a:pt x="1843" y="2748"/>
                    <a:pt x="1723" y="2655"/>
                  </a:cubicBezTo>
                  <a:cubicBezTo>
                    <a:pt x="1688" y="2628"/>
                    <a:pt x="1640" y="2620"/>
                    <a:pt x="1603" y="2595"/>
                  </a:cubicBezTo>
                  <a:cubicBezTo>
                    <a:pt x="1513" y="2535"/>
                    <a:pt x="1508" y="2453"/>
                    <a:pt x="1393" y="2415"/>
                  </a:cubicBezTo>
                  <a:cubicBezTo>
                    <a:pt x="1325" y="2347"/>
                    <a:pt x="1318" y="2280"/>
                    <a:pt x="1288" y="2190"/>
                  </a:cubicBezTo>
                  <a:cubicBezTo>
                    <a:pt x="1273" y="2145"/>
                    <a:pt x="1213" y="2070"/>
                    <a:pt x="1213" y="2070"/>
                  </a:cubicBezTo>
                  <a:cubicBezTo>
                    <a:pt x="1170" y="1898"/>
                    <a:pt x="1230" y="2110"/>
                    <a:pt x="1168" y="1965"/>
                  </a:cubicBezTo>
                  <a:cubicBezTo>
                    <a:pt x="1131" y="1879"/>
                    <a:pt x="1129" y="1781"/>
                    <a:pt x="1093" y="1695"/>
                  </a:cubicBezTo>
                  <a:cubicBezTo>
                    <a:pt x="1053" y="1600"/>
                    <a:pt x="989" y="1517"/>
                    <a:pt x="943" y="1425"/>
                  </a:cubicBezTo>
                  <a:cubicBezTo>
                    <a:pt x="925" y="1388"/>
                    <a:pt x="931" y="1342"/>
                    <a:pt x="913" y="1305"/>
                  </a:cubicBezTo>
                  <a:cubicBezTo>
                    <a:pt x="886" y="1251"/>
                    <a:pt x="862" y="1195"/>
                    <a:pt x="838" y="1140"/>
                  </a:cubicBezTo>
                  <a:cubicBezTo>
                    <a:pt x="832" y="1125"/>
                    <a:pt x="836" y="1104"/>
                    <a:pt x="823" y="1095"/>
                  </a:cubicBezTo>
                  <a:cubicBezTo>
                    <a:pt x="797" y="1077"/>
                    <a:pt x="733" y="1065"/>
                    <a:pt x="733" y="1065"/>
                  </a:cubicBezTo>
                  <a:cubicBezTo>
                    <a:pt x="705" y="1037"/>
                    <a:pt x="671" y="1018"/>
                    <a:pt x="643" y="990"/>
                  </a:cubicBezTo>
                  <a:cubicBezTo>
                    <a:pt x="630" y="977"/>
                    <a:pt x="625" y="959"/>
                    <a:pt x="613" y="945"/>
                  </a:cubicBezTo>
                  <a:cubicBezTo>
                    <a:pt x="574" y="898"/>
                    <a:pt x="534" y="874"/>
                    <a:pt x="478" y="855"/>
                  </a:cubicBezTo>
                  <a:cubicBezTo>
                    <a:pt x="454" y="819"/>
                    <a:pt x="421" y="771"/>
                    <a:pt x="403" y="735"/>
                  </a:cubicBezTo>
                  <a:cubicBezTo>
                    <a:pt x="362" y="652"/>
                    <a:pt x="363" y="632"/>
                    <a:pt x="268" y="600"/>
                  </a:cubicBezTo>
                  <a:cubicBezTo>
                    <a:pt x="248" y="585"/>
                    <a:pt x="224" y="574"/>
                    <a:pt x="208" y="555"/>
                  </a:cubicBezTo>
                  <a:cubicBezTo>
                    <a:pt x="193" y="538"/>
                    <a:pt x="187" y="516"/>
                    <a:pt x="178" y="495"/>
                  </a:cubicBezTo>
                  <a:cubicBezTo>
                    <a:pt x="172" y="480"/>
                    <a:pt x="173" y="462"/>
                    <a:pt x="163" y="450"/>
                  </a:cubicBezTo>
                  <a:cubicBezTo>
                    <a:pt x="142" y="424"/>
                    <a:pt x="103" y="415"/>
                    <a:pt x="73" y="405"/>
                  </a:cubicBezTo>
                  <a:cubicBezTo>
                    <a:pt x="29" y="274"/>
                    <a:pt x="0" y="103"/>
                    <a:pt x="103" y="0"/>
                  </a:cubicBezTo>
                </a:path>
              </a:pathLst>
            </a:custGeom>
            <a:noFill/>
            <a:ln w="28575">
              <a:solidFill>
                <a:srgbClr val="A5A5A5"/>
              </a:solidFill>
              <a:prstDash val="sysDot"/>
              <a:round/>
              <a:headEnd/>
              <a:tailEnd/>
            </a:ln>
          </p:spPr>
          <p:txBody>
            <a:bodyPr/>
            <a:lstStyle/>
            <a:p>
              <a:endParaRPr lang="fr-FR"/>
            </a:p>
          </p:txBody>
        </p:sp>
        <p:sp>
          <p:nvSpPr>
            <p:cNvPr id="17580" name="Oval 172"/>
            <p:cNvSpPr>
              <a:spLocks noChangeArrowheads="1"/>
            </p:cNvSpPr>
            <p:nvPr/>
          </p:nvSpPr>
          <p:spPr bwMode="auto">
            <a:xfrm>
              <a:off x="8937" y="5022"/>
              <a:ext cx="182" cy="180"/>
            </a:xfrm>
            <a:prstGeom prst="ellipse">
              <a:avLst/>
            </a:prstGeom>
            <a:solidFill>
              <a:srgbClr val="000000"/>
            </a:solidFill>
            <a:ln w="9525">
              <a:solidFill>
                <a:srgbClr val="000000"/>
              </a:solidFill>
              <a:round/>
              <a:headEnd/>
              <a:tailEnd/>
            </a:ln>
          </p:spPr>
          <p:txBody>
            <a:bodyPr/>
            <a:lstStyle/>
            <a:p>
              <a:endParaRPr lang="fr-FR"/>
            </a:p>
          </p:txBody>
        </p:sp>
        <p:sp>
          <p:nvSpPr>
            <p:cNvPr id="17581" name="AutoShape 173"/>
            <p:cNvSpPr>
              <a:spLocks noChangeArrowheads="1"/>
            </p:cNvSpPr>
            <p:nvPr/>
          </p:nvSpPr>
          <p:spPr bwMode="auto">
            <a:xfrm>
              <a:off x="10109" y="3807"/>
              <a:ext cx="361" cy="360"/>
            </a:xfrm>
            <a:prstGeom prst="star5">
              <a:avLst/>
            </a:prstGeom>
            <a:solidFill>
              <a:srgbClr val="FFFFFF"/>
            </a:solidFill>
            <a:ln w="25400">
              <a:solidFill>
                <a:srgbClr val="000000"/>
              </a:solidFill>
              <a:miter lim="800000"/>
              <a:headEnd/>
              <a:tailEnd/>
            </a:ln>
          </p:spPr>
          <p:txBody>
            <a:bodyPr/>
            <a:lstStyle/>
            <a:p>
              <a:endParaRPr lang="fr-FR"/>
            </a:p>
          </p:txBody>
        </p:sp>
        <p:sp>
          <p:nvSpPr>
            <p:cNvPr id="17582" name="Text Box 174"/>
            <p:cNvSpPr txBox="1">
              <a:spLocks noChangeArrowheads="1"/>
            </p:cNvSpPr>
            <p:nvPr/>
          </p:nvSpPr>
          <p:spPr bwMode="auto">
            <a:xfrm>
              <a:off x="9698" y="4249"/>
              <a:ext cx="1143" cy="483"/>
            </a:xfrm>
            <a:prstGeom prst="rect">
              <a:avLst/>
            </a:prstGeom>
            <a:solidFill>
              <a:srgbClr val="FFFFFF"/>
            </a:solidFill>
            <a:ln w="9525">
              <a:noFill/>
              <a:miter lim="800000"/>
              <a:headEnd/>
              <a:tailEnd/>
            </a:ln>
          </p:spPr>
          <p:txBody>
            <a:bodyPr/>
            <a:lstStyle/>
            <a:p>
              <a:pPr defTabSz="914400"/>
              <a:r>
                <a:rPr lang="fr-FR" altLang="ja-JP" sz="900" b="1">
                  <a:latin typeface="Times New Roman" pitchFamily="18" charset="0"/>
                  <a:ea typeface="ＭＳ 明朝" pitchFamily="49" charset="-128"/>
                </a:rPr>
                <a:t>Motter</a:t>
              </a:r>
              <a:endParaRPr lang="fr-FR"/>
            </a:p>
          </p:txBody>
        </p:sp>
        <p:sp>
          <p:nvSpPr>
            <p:cNvPr id="17583" name="AutoShape 175"/>
            <p:cNvSpPr>
              <a:spLocks noChangeArrowheads="1"/>
            </p:cNvSpPr>
            <p:nvPr/>
          </p:nvSpPr>
          <p:spPr bwMode="auto">
            <a:xfrm>
              <a:off x="2836" y="6455"/>
              <a:ext cx="517" cy="492"/>
            </a:xfrm>
            <a:prstGeom prst="star4">
              <a:avLst>
                <a:gd name="adj" fmla="val 12500"/>
              </a:avLst>
            </a:prstGeom>
            <a:solidFill>
              <a:srgbClr val="000000"/>
            </a:solidFill>
            <a:ln w="9525">
              <a:solidFill>
                <a:srgbClr val="000000"/>
              </a:solidFill>
              <a:miter lim="800000"/>
              <a:headEnd/>
              <a:tailEnd/>
            </a:ln>
          </p:spPr>
          <p:txBody>
            <a:bodyPr/>
            <a:lstStyle/>
            <a:p>
              <a:endParaRPr lang="fr-FR"/>
            </a:p>
          </p:txBody>
        </p:sp>
        <p:sp>
          <p:nvSpPr>
            <p:cNvPr id="17584" name="Text Box 176"/>
            <p:cNvSpPr txBox="1">
              <a:spLocks noChangeArrowheads="1"/>
            </p:cNvSpPr>
            <p:nvPr/>
          </p:nvSpPr>
          <p:spPr bwMode="auto">
            <a:xfrm>
              <a:off x="1365" y="6132"/>
              <a:ext cx="1550" cy="491"/>
            </a:xfrm>
            <a:prstGeom prst="rect">
              <a:avLst/>
            </a:prstGeom>
            <a:solidFill>
              <a:srgbClr val="FFFFFF"/>
            </a:solidFill>
            <a:ln w="9525">
              <a:noFill/>
              <a:miter lim="800000"/>
              <a:headEnd/>
              <a:tailEnd/>
            </a:ln>
          </p:spPr>
          <p:txBody>
            <a:bodyPr/>
            <a:lstStyle/>
            <a:p>
              <a:pPr defTabSz="914400"/>
              <a:endParaRPr lang="fr-RE"/>
            </a:p>
          </p:txBody>
        </p:sp>
        <p:sp>
          <p:nvSpPr>
            <p:cNvPr id="17585" name="Freeform 177"/>
            <p:cNvSpPr>
              <a:spLocks/>
            </p:cNvSpPr>
            <p:nvPr/>
          </p:nvSpPr>
          <p:spPr bwMode="auto">
            <a:xfrm>
              <a:off x="2316" y="3023"/>
              <a:ext cx="2898" cy="6826"/>
            </a:xfrm>
            <a:custGeom>
              <a:avLst/>
              <a:gdLst/>
              <a:ahLst/>
              <a:cxnLst>
                <a:cxn ang="0">
                  <a:pos x="0" y="0"/>
                </a:cxn>
                <a:cxn ang="0">
                  <a:pos x="150" y="15"/>
                </a:cxn>
                <a:cxn ang="0">
                  <a:pos x="285" y="75"/>
                </a:cxn>
                <a:cxn ang="0">
                  <a:pos x="375" y="210"/>
                </a:cxn>
                <a:cxn ang="0">
                  <a:pos x="435" y="480"/>
                </a:cxn>
                <a:cxn ang="0">
                  <a:pos x="495" y="495"/>
                </a:cxn>
                <a:cxn ang="0">
                  <a:pos x="630" y="585"/>
                </a:cxn>
                <a:cxn ang="0">
                  <a:pos x="810" y="660"/>
                </a:cxn>
                <a:cxn ang="0">
                  <a:pos x="840" y="810"/>
                </a:cxn>
                <a:cxn ang="0">
                  <a:pos x="900" y="900"/>
                </a:cxn>
                <a:cxn ang="0">
                  <a:pos x="915" y="945"/>
                </a:cxn>
                <a:cxn ang="0">
                  <a:pos x="960" y="960"/>
                </a:cxn>
                <a:cxn ang="0">
                  <a:pos x="1080" y="975"/>
                </a:cxn>
                <a:cxn ang="0">
                  <a:pos x="1140" y="1005"/>
                </a:cxn>
                <a:cxn ang="0">
                  <a:pos x="1230" y="1065"/>
                </a:cxn>
                <a:cxn ang="0">
                  <a:pos x="1275" y="1170"/>
                </a:cxn>
                <a:cxn ang="0">
                  <a:pos x="1320" y="1320"/>
                </a:cxn>
                <a:cxn ang="0">
                  <a:pos x="1365" y="1515"/>
                </a:cxn>
                <a:cxn ang="0">
                  <a:pos x="1320" y="1650"/>
                </a:cxn>
                <a:cxn ang="0">
                  <a:pos x="1290" y="1695"/>
                </a:cxn>
                <a:cxn ang="0">
                  <a:pos x="1260" y="1785"/>
                </a:cxn>
                <a:cxn ang="0">
                  <a:pos x="1245" y="2145"/>
                </a:cxn>
                <a:cxn ang="0">
                  <a:pos x="1335" y="2175"/>
                </a:cxn>
                <a:cxn ang="0">
                  <a:pos x="1545" y="2250"/>
                </a:cxn>
                <a:cxn ang="0">
                  <a:pos x="1710" y="2295"/>
                </a:cxn>
                <a:cxn ang="0">
                  <a:pos x="1935" y="2370"/>
                </a:cxn>
                <a:cxn ang="0">
                  <a:pos x="2175" y="2430"/>
                </a:cxn>
                <a:cxn ang="0">
                  <a:pos x="2205" y="2520"/>
                </a:cxn>
                <a:cxn ang="0">
                  <a:pos x="2235" y="2730"/>
                </a:cxn>
                <a:cxn ang="0">
                  <a:pos x="2175" y="3330"/>
                </a:cxn>
                <a:cxn ang="0">
                  <a:pos x="2175" y="3795"/>
                </a:cxn>
                <a:cxn ang="0">
                  <a:pos x="2235" y="3915"/>
                </a:cxn>
                <a:cxn ang="0">
                  <a:pos x="2355" y="4005"/>
                </a:cxn>
                <a:cxn ang="0">
                  <a:pos x="2460" y="4140"/>
                </a:cxn>
                <a:cxn ang="0">
                  <a:pos x="2505" y="4275"/>
                </a:cxn>
                <a:cxn ang="0">
                  <a:pos x="2520" y="4320"/>
                </a:cxn>
                <a:cxn ang="0">
                  <a:pos x="2535" y="4440"/>
                </a:cxn>
                <a:cxn ang="0">
                  <a:pos x="2490" y="4605"/>
                </a:cxn>
                <a:cxn ang="0">
                  <a:pos x="2475" y="4725"/>
                </a:cxn>
                <a:cxn ang="0">
                  <a:pos x="2385" y="4965"/>
                </a:cxn>
                <a:cxn ang="0">
                  <a:pos x="2340" y="5010"/>
                </a:cxn>
                <a:cxn ang="0">
                  <a:pos x="2265" y="5145"/>
                </a:cxn>
                <a:cxn ang="0">
                  <a:pos x="2235" y="5235"/>
                </a:cxn>
                <a:cxn ang="0">
                  <a:pos x="2175" y="5370"/>
                </a:cxn>
                <a:cxn ang="0">
                  <a:pos x="2145" y="5490"/>
                </a:cxn>
                <a:cxn ang="0">
                  <a:pos x="2190" y="5535"/>
                </a:cxn>
                <a:cxn ang="0">
                  <a:pos x="2280" y="5565"/>
                </a:cxn>
                <a:cxn ang="0">
                  <a:pos x="2325" y="5595"/>
                </a:cxn>
                <a:cxn ang="0">
                  <a:pos x="2430" y="5940"/>
                </a:cxn>
                <a:cxn ang="0">
                  <a:pos x="2520" y="6135"/>
                </a:cxn>
                <a:cxn ang="0">
                  <a:pos x="2610" y="6285"/>
                </a:cxn>
                <a:cxn ang="0">
                  <a:pos x="2700" y="6360"/>
                </a:cxn>
              </a:cxnLst>
              <a:rect l="0" t="0" r="r" b="b"/>
              <a:pathLst>
                <a:path w="2700" h="6360">
                  <a:moveTo>
                    <a:pt x="0" y="0"/>
                  </a:moveTo>
                  <a:cubicBezTo>
                    <a:pt x="50" y="5"/>
                    <a:pt x="100" y="7"/>
                    <a:pt x="150" y="15"/>
                  </a:cubicBezTo>
                  <a:cubicBezTo>
                    <a:pt x="200" y="23"/>
                    <a:pt x="238" y="59"/>
                    <a:pt x="285" y="75"/>
                  </a:cubicBezTo>
                  <a:cubicBezTo>
                    <a:pt x="339" y="129"/>
                    <a:pt x="334" y="149"/>
                    <a:pt x="375" y="210"/>
                  </a:cubicBezTo>
                  <a:cubicBezTo>
                    <a:pt x="386" y="312"/>
                    <a:pt x="403" y="385"/>
                    <a:pt x="435" y="480"/>
                  </a:cubicBezTo>
                  <a:cubicBezTo>
                    <a:pt x="442" y="500"/>
                    <a:pt x="475" y="490"/>
                    <a:pt x="495" y="495"/>
                  </a:cubicBezTo>
                  <a:cubicBezTo>
                    <a:pt x="540" y="525"/>
                    <a:pt x="585" y="555"/>
                    <a:pt x="630" y="585"/>
                  </a:cubicBezTo>
                  <a:cubicBezTo>
                    <a:pt x="682" y="619"/>
                    <a:pt x="752" y="621"/>
                    <a:pt x="810" y="660"/>
                  </a:cubicBezTo>
                  <a:cubicBezTo>
                    <a:pt x="826" y="708"/>
                    <a:pt x="822" y="762"/>
                    <a:pt x="840" y="810"/>
                  </a:cubicBezTo>
                  <a:cubicBezTo>
                    <a:pt x="853" y="844"/>
                    <a:pt x="880" y="870"/>
                    <a:pt x="900" y="900"/>
                  </a:cubicBezTo>
                  <a:cubicBezTo>
                    <a:pt x="909" y="913"/>
                    <a:pt x="904" y="934"/>
                    <a:pt x="915" y="945"/>
                  </a:cubicBezTo>
                  <a:cubicBezTo>
                    <a:pt x="926" y="956"/>
                    <a:pt x="944" y="957"/>
                    <a:pt x="960" y="960"/>
                  </a:cubicBezTo>
                  <a:cubicBezTo>
                    <a:pt x="1000" y="967"/>
                    <a:pt x="1040" y="970"/>
                    <a:pt x="1080" y="975"/>
                  </a:cubicBezTo>
                  <a:cubicBezTo>
                    <a:pt x="1100" y="985"/>
                    <a:pt x="1121" y="993"/>
                    <a:pt x="1140" y="1005"/>
                  </a:cubicBezTo>
                  <a:cubicBezTo>
                    <a:pt x="1171" y="1024"/>
                    <a:pt x="1230" y="1065"/>
                    <a:pt x="1230" y="1065"/>
                  </a:cubicBezTo>
                  <a:cubicBezTo>
                    <a:pt x="1273" y="1237"/>
                    <a:pt x="1213" y="1025"/>
                    <a:pt x="1275" y="1170"/>
                  </a:cubicBezTo>
                  <a:cubicBezTo>
                    <a:pt x="1296" y="1218"/>
                    <a:pt x="1303" y="1270"/>
                    <a:pt x="1320" y="1320"/>
                  </a:cubicBezTo>
                  <a:cubicBezTo>
                    <a:pt x="1341" y="1382"/>
                    <a:pt x="1344" y="1452"/>
                    <a:pt x="1365" y="1515"/>
                  </a:cubicBezTo>
                  <a:cubicBezTo>
                    <a:pt x="1350" y="1560"/>
                    <a:pt x="1335" y="1605"/>
                    <a:pt x="1320" y="1650"/>
                  </a:cubicBezTo>
                  <a:cubicBezTo>
                    <a:pt x="1314" y="1667"/>
                    <a:pt x="1297" y="1679"/>
                    <a:pt x="1290" y="1695"/>
                  </a:cubicBezTo>
                  <a:cubicBezTo>
                    <a:pt x="1277" y="1724"/>
                    <a:pt x="1260" y="1785"/>
                    <a:pt x="1260" y="1785"/>
                  </a:cubicBezTo>
                  <a:cubicBezTo>
                    <a:pt x="1249" y="1875"/>
                    <a:pt x="1196" y="2060"/>
                    <a:pt x="1245" y="2145"/>
                  </a:cubicBezTo>
                  <a:cubicBezTo>
                    <a:pt x="1261" y="2172"/>
                    <a:pt x="1305" y="2165"/>
                    <a:pt x="1335" y="2175"/>
                  </a:cubicBezTo>
                  <a:cubicBezTo>
                    <a:pt x="1407" y="2199"/>
                    <a:pt x="1475" y="2220"/>
                    <a:pt x="1545" y="2250"/>
                  </a:cubicBezTo>
                  <a:cubicBezTo>
                    <a:pt x="1597" y="2272"/>
                    <a:pt x="1710" y="2295"/>
                    <a:pt x="1710" y="2295"/>
                  </a:cubicBezTo>
                  <a:cubicBezTo>
                    <a:pt x="1779" y="2341"/>
                    <a:pt x="1856" y="2350"/>
                    <a:pt x="1935" y="2370"/>
                  </a:cubicBezTo>
                  <a:cubicBezTo>
                    <a:pt x="2028" y="2393"/>
                    <a:pt x="2079" y="2416"/>
                    <a:pt x="2175" y="2430"/>
                  </a:cubicBezTo>
                  <a:cubicBezTo>
                    <a:pt x="2185" y="2460"/>
                    <a:pt x="2195" y="2490"/>
                    <a:pt x="2205" y="2520"/>
                  </a:cubicBezTo>
                  <a:cubicBezTo>
                    <a:pt x="2227" y="2587"/>
                    <a:pt x="2235" y="2730"/>
                    <a:pt x="2235" y="2730"/>
                  </a:cubicBezTo>
                  <a:cubicBezTo>
                    <a:pt x="2202" y="2929"/>
                    <a:pt x="2239" y="3138"/>
                    <a:pt x="2175" y="3330"/>
                  </a:cubicBezTo>
                  <a:cubicBezTo>
                    <a:pt x="2154" y="3566"/>
                    <a:pt x="2153" y="3492"/>
                    <a:pt x="2175" y="3795"/>
                  </a:cubicBezTo>
                  <a:cubicBezTo>
                    <a:pt x="2184" y="3913"/>
                    <a:pt x="2160" y="3890"/>
                    <a:pt x="2235" y="3915"/>
                  </a:cubicBezTo>
                  <a:cubicBezTo>
                    <a:pt x="2270" y="3967"/>
                    <a:pt x="2296" y="3985"/>
                    <a:pt x="2355" y="4005"/>
                  </a:cubicBezTo>
                  <a:cubicBezTo>
                    <a:pt x="2427" y="4113"/>
                    <a:pt x="2390" y="4070"/>
                    <a:pt x="2460" y="4140"/>
                  </a:cubicBezTo>
                  <a:cubicBezTo>
                    <a:pt x="2475" y="4185"/>
                    <a:pt x="2490" y="4230"/>
                    <a:pt x="2505" y="4275"/>
                  </a:cubicBezTo>
                  <a:cubicBezTo>
                    <a:pt x="2510" y="4290"/>
                    <a:pt x="2520" y="4320"/>
                    <a:pt x="2520" y="4320"/>
                  </a:cubicBezTo>
                  <a:cubicBezTo>
                    <a:pt x="2525" y="4360"/>
                    <a:pt x="2538" y="4400"/>
                    <a:pt x="2535" y="4440"/>
                  </a:cubicBezTo>
                  <a:cubicBezTo>
                    <a:pt x="2531" y="4497"/>
                    <a:pt x="2499" y="4549"/>
                    <a:pt x="2490" y="4605"/>
                  </a:cubicBezTo>
                  <a:cubicBezTo>
                    <a:pt x="2483" y="4645"/>
                    <a:pt x="2483" y="4686"/>
                    <a:pt x="2475" y="4725"/>
                  </a:cubicBezTo>
                  <a:cubicBezTo>
                    <a:pt x="2457" y="4808"/>
                    <a:pt x="2412" y="4885"/>
                    <a:pt x="2385" y="4965"/>
                  </a:cubicBezTo>
                  <a:cubicBezTo>
                    <a:pt x="2378" y="4985"/>
                    <a:pt x="2354" y="4994"/>
                    <a:pt x="2340" y="5010"/>
                  </a:cubicBezTo>
                  <a:cubicBezTo>
                    <a:pt x="2316" y="5039"/>
                    <a:pt x="2280" y="5110"/>
                    <a:pt x="2265" y="5145"/>
                  </a:cubicBezTo>
                  <a:cubicBezTo>
                    <a:pt x="2252" y="5174"/>
                    <a:pt x="2253" y="5209"/>
                    <a:pt x="2235" y="5235"/>
                  </a:cubicBezTo>
                  <a:cubicBezTo>
                    <a:pt x="2196" y="5294"/>
                    <a:pt x="2196" y="5284"/>
                    <a:pt x="2175" y="5370"/>
                  </a:cubicBezTo>
                  <a:cubicBezTo>
                    <a:pt x="2165" y="5410"/>
                    <a:pt x="2145" y="5490"/>
                    <a:pt x="2145" y="5490"/>
                  </a:cubicBezTo>
                  <a:cubicBezTo>
                    <a:pt x="2160" y="5505"/>
                    <a:pt x="2171" y="5525"/>
                    <a:pt x="2190" y="5535"/>
                  </a:cubicBezTo>
                  <a:cubicBezTo>
                    <a:pt x="2218" y="5550"/>
                    <a:pt x="2254" y="5547"/>
                    <a:pt x="2280" y="5565"/>
                  </a:cubicBezTo>
                  <a:cubicBezTo>
                    <a:pt x="2295" y="5575"/>
                    <a:pt x="2310" y="5585"/>
                    <a:pt x="2325" y="5595"/>
                  </a:cubicBezTo>
                  <a:cubicBezTo>
                    <a:pt x="2362" y="5707"/>
                    <a:pt x="2365" y="5843"/>
                    <a:pt x="2430" y="5940"/>
                  </a:cubicBezTo>
                  <a:cubicBezTo>
                    <a:pt x="2451" y="6026"/>
                    <a:pt x="2468" y="6057"/>
                    <a:pt x="2520" y="6135"/>
                  </a:cubicBezTo>
                  <a:cubicBezTo>
                    <a:pt x="2582" y="6228"/>
                    <a:pt x="2510" y="6252"/>
                    <a:pt x="2610" y="6285"/>
                  </a:cubicBezTo>
                  <a:cubicBezTo>
                    <a:pt x="2627" y="6336"/>
                    <a:pt x="2643" y="6360"/>
                    <a:pt x="2700" y="6360"/>
                  </a:cubicBezTo>
                </a:path>
              </a:pathLst>
            </a:custGeom>
            <a:noFill/>
            <a:ln w="28575">
              <a:solidFill>
                <a:srgbClr val="548DD4"/>
              </a:solidFill>
              <a:round/>
              <a:headEnd/>
              <a:tailEnd/>
            </a:ln>
          </p:spPr>
          <p:txBody>
            <a:bodyPr/>
            <a:lstStyle/>
            <a:p>
              <a:endParaRPr lang="fr-FR"/>
            </a:p>
          </p:txBody>
        </p:sp>
        <p:cxnSp>
          <p:nvCxnSpPr>
            <p:cNvPr id="17586" name="AutoShape 178"/>
            <p:cNvCxnSpPr>
              <a:cxnSpLocks noChangeShapeType="1"/>
            </p:cNvCxnSpPr>
            <p:nvPr/>
          </p:nvCxnSpPr>
          <p:spPr bwMode="auto">
            <a:xfrm flipH="1">
              <a:off x="1278" y="2284"/>
              <a:ext cx="16" cy="49"/>
            </a:xfrm>
            <a:prstGeom prst="straightConnector1">
              <a:avLst/>
            </a:prstGeom>
            <a:noFill/>
            <a:ln w="9525">
              <a:solidFill>
                <a:srgbClr val="000000"/>
              </a:solidFill>
              <a:round/>
              <a:headEnd/>
              <a:tailEnd/>
            </a:ln>
          </p:spPr>
        </p:cxnSp>
        <p:sp>
          <p:nvSpPr>
            <p:cNvPr id="17587" name="Freeform 179"/>
            <p:cNvSpPr>
              <a:spLocks/>
            </p:cNvSpPr>
            <p:nvPr/>
          </p:nvSpPr>
          <p:spPr bwMode="auto">
            <a:xfrm>
              <a:off x="1134" y="2239"/>
              <a:ext cx="1638" cy="2318"/>
            </a:xfrm>
            <a:custGeom>
              <a:avLst/>
              <a:gdLst/>
              <a:ahLst/>
              <a:cxnLst>
                <a:cxn ang="0">
                  <a:pos x="1485" y="0"/>
                </a:cxn>
                <a:cxn ang="0">
                  <a:pos x="1410" y="375"/>
                </a:cxn>
                <a:cxn ang="0">
                  <a:pos x="1380" y="420"/>
                </a:cxn>
                <a:cxn ang="0">
                  <a:pos x="1290" y="465"/>
                </a:cxn>
                <a:cxn ang="0">
                  <a:pos x="1245" y="555"/>
                </a:cxn>
                <a:cxn ang="0">
                  <a:pos x="1125" y="765"/>
                </a:cxn>
                <a:cxn ang="0">
                  <a:pos x="990" y="1095"/>
                </a:cxn>
                <a:cxn ang="0">
                  <a:pos x="945" y="1200"/>
                </a:cxn>
                <a:cxn ang="0">
                  <a:pos x="915" y="1290"/>
                </a:cxn>
                <a:cxn ang="0">
                  <a:pos x="870" y="1305"/>
                </a:cxn>
                <a:cxn ang="0">
                  <a:pos x="735" y="1290"/>
                </a:cxn>
                <a:cxn ang="0">
                  <a:pos x="690" y="1275"/>
                </a:cxn>
                <a:cxn ang="0">
                  <a:pos x="630" y="1215"/>
                </a:cxn>
                <a:cxn ang="0">
                  <a:pos x="645" y="945"/>
                </a:cxn>
                <a:cxn ang="0">
                  <a:pos x="600" y="915"/>
                </a:cxn>
                <a:cxn ang="0">
                  <a:pos x="555" y="975"/>
                </a:cxn>
                <a:cxn ang="0">
                  <a:pos x="510" y="1080"/>
                </a:cxn>
                <a:cxn ang="0">
                  <a:pos x="450" y="1230"/>
                </a:cxn>
                <a:cxn ang="0">
                  <a:pos x="420" y="1470"/>
                </a:cxn>
                <a:cxn ang="0">
                  <a:pos x="390" y="1560"/>
                </a:cxn>
                <a:cxn ang="0">
                  <a:pos x="375" y="1680"/>
                </a:cxn>
                <a:cxn ang="0">
                  <a:pos x="330" y="1695"/>
                </a:cxn>
                <a:cxn ang="0">
                  <a:pos x="255" y="1830"/>
                </a:cxn>
                <a:cxn ang="0">
                  <a:pos x="225" y="1950"/>
                </a:cxn>
                <a:cxn ang="0">
                  <a:pos x="180" y="1965"/>
                </a:cxn>
                <a:cxn ang="0">
                  <a:pos x="150" y="2010"/>
                </a:cxn>
                <a:cxn ang="0">
                  <a:pos x="60" y="2085"/>
                </a:cxn>
                <a:cxn ang="0">
                  <a:pos x="45" y="2130"/>
                </a:cxn>
                <a:cxn ang="0">
                  <a:pos x="0" y="2160"/>
                </a:cxn>
              </a:cxnLst>
              <a:rect l="0" t="0" r="r" b="b"/>
              <a:pathLst>
                <a:path w="1526" h="2160">
                  <a:moveTo>
                    <a:pt x="1485" y="0"/>
                  </a:moveTo>
                  <a:cubicBezTo>
                    <a:pt x="1526" y="163"/>
                    <a:pt x="1494" y="248"/>
                    <a:pt x="1410" y="375"/>
                  </a:cubicBezTo>
                  <a:cubicBezTo>
                    <a:pt x="1400" y="390"/>
                    <a:pt x="1397" y="414"/>
                    <a:pt x="1380" y="420"/>
                  </a:cubicBezTo>
                  <a:cubicBezTo>
                    <a:pt x="1318" y="441"/>
                    <a:pt x="1348" y="426"/>
                    <a:pt x="1290" y="465"/>
                  </a:cubicBezTo>
                  <a:cubicBezTo>
                    <a:pt x="1235" y="629"/>
                    <a:pt x="1323" y="381"/>
                    <a:pt x="1245" y="555"/>
                  </a:cubicBezTo>
                  <a:cubicBezTo>
                    <a:pt x="1199" y="659"/>
                    <a:pt x="1223" y="699"/>
                    <a:pt x="1125" y="765"/>
                  </a:cubicBezTo>
                  <a:cubicBezTo>
                    <a:pt x="1110" y="882"/>
                    <a:pt x="1125" y="1050"/>
                    <a:pt x="990" y="1095"/>
                  </a:cubicBezTo>
                  <a:cubicBezTo>
                    <a:pt x="942" y="1166"/>
                    <a:pt x="971" y="1112"/>
                    <a:pt x="945" y="1200"/>
                  </a:cubicBezTo>
                  <a:cubicBezTo>
                    <a:pt x="936" y="1230"/>
                    <a:pt x="945" y="1280"/>
                    <a:pt x="915" y="1290"/>
                  </a:cubicBezTo>
                  <a:cubicBezTo>
                    <a:pt x="900" y="1295"/>
                    <a:pt x="885" y="1300"/>
                    <a:pt x="870" y="1305"/>
                  </a:cubicBezTo>
                  <a:cubicBezTo>
                    <a:pt x="825" y="1300"/>
                    <a:pt x="780" y="1297"/>
                    <a:pt x="735" y="1290"/>
                  </a:cubicBezTo>
                  <a:cubicBezTo>
                    <a:pt x="719" y="1287"/>
                    <a:pt x="701" y="1286"/>
                    <a:pt x="690" y="1275"/>
                  </a:cubicBezTo>
                  <a:cubicBezTo>
                    <a:pt x="610" y="1195"/>
                    <a:pt x="750" y="1255"/>
                    <a:pt x="630" y="1215"/>
                  </a:cubicBezTo>
                  <a:cubicBezTo>
                    <a:pt x="600" y="1126"/>
                    <a:pt x="616" y="1033"/>
                    <a:pt x="645" y="945"/>
                  </a:cubicBezTo>
                  <a:cubicBezTo>
                    <a:pt x="630" y="935"/>
                    <a:pt x="617" y="909"/>
                    <a:pt x="600" y="915"/>
                  </a:cubicBezTo>
                  <a:cubicBezTo>
                    <a:pt x="576" y="923"/>
                    <a:pt x="568" y="954"/>
                    <a:pt x="555" y="975"/>
                  </a:cubicBezTo>
                  <a:cubicBezTo>
                    <a:pt x="477" y="1100"/>
                    <a:pt x="561" y="978"/>
                    <a:pt x="510" y="1080"/>
                  </a:cubicBezTo>
                  <a:cubicBezTo>
                    <a:pt x="480" y="1140"/>
                    <a:pt x="467" y="1162"/>
                    <a:pt x="450" y="1230"/>
                  </a:cubicBezTo>
                  <a:cubicBezTo>
                    <a:pt x="443" y="1308"/>
                    <a:pt x="441" y="1393"/>
                    <a:pt x="420" y="1470"/>
                  </a:cubicBezTo>
                  <a:cubicBezTo>
                    <a:pt x="412" y="1501"/>
                    <a:pt x="390" y="1560"/>
                    <a:pt x="390" y="1560"/>
                  </a:cubicBezTo>
                  <a:cubicBezTo>
                    <a:pt x="385" y="1600"/>
                    <a:pt x="391" y="1643"/>
                    <a:pt x="375" y="1680"/>
                  </a:cubicBezTo>
                  <a:cubicBezTo>
                    <a:pt x="369" y="1694"/>
                    <a:pt x="341" y="1684"/>
                    <a:pt x="330" y="1695"/>
                  </a:cubicBezTo>
                  <a:cubicBezTo>
                    <a:pt x="293" y="1732"/>
                    <a:pt x="268" y="1780"/>
                    <a:pt x="255" y="1830"/>
                  </a:cubicBezTo>
                  <a:cubicBezTo>
                    <a:pt x="245" y="1870"/>
                    <a:pt x="254" y="1921"/>
                    <a:pt x="225" y="1950"/>
                  </a:cubicBezTo>
                  <a:cubicBezTo>
                    <a:pt x="214" y="1961"/>
                    <a:pt x="195" y="1960"/>
                    <a:pt x="180" y="1965"/>
                  </a:cubicBezTo>
                  <a:cubicBezTo>
                    <a:pt x="170" y="1980"/>
                    <a:pt x="164" y="1998"/>
                    <a:pt x="150" y="2010"/>
                  </a:cubicBezTo>
                  <a:cubicBezTo>
                    <a:pt x="75" y="2073"/>
                    <a:pt x="102" y="2001"/>
                    <a:pt x="60" y="2085"/>
                  </a:cubicBezTo>
                  <a:cubicBezTo>
                    <a:pt x="53" y="2099"/>
                    <a:pt x="55" y="2118"/>
                    <a:pt x="45" y="2130"/>
                  </a:cubicBezTo>
                  <a:cubicBezTo>
                    <a:pt x="34" y="2144"/>
                    <a:pt x="0" y="2160"/>
                    <a:pt x="0" y="2160"/>
                  </a:cubicBezTo>
                </a:path>
              </a:pathLst>
            </a:custGeom>
            <a:solidFill>
              <a:srgbClr val="548DD4"/>
            </a:solidFill>
            <a:ln w="9525">
              <a:solidFill>
                <a:srgbClr val="000000"/>
              </a:solidFill>
              <a:round/>
              <a:headEnd/>
              <a:tailEnd/>
            </a:ln>
          </p:spPr>
          <p:txBody>
            <a:bodyPr/>
            <a:lstStyle/>
            <a:p>
              <a:endParaRPr lang="fr-FR"/>
            </a:p>
          </p:txBody>
        </p:sp>
        <p:sp>
          <p:nvSpPr>
            <p:cNvPr id="17588" name="Text Box 180"/>
            <p:cNvSpPr txBox="1">
              <a:spLocks noChangeArrowheads="1"/>
            </p:cNvSpPr>
            <p:nvPr/>
          </p:nvSpPr>
          <p:spPr bwMode="auto">
            <a:xfrm>
              <a:off x="3137" y="8726"/>
              <a:ext cx="1117" cy="450"/>
            </a:xfrm>
            <a:prstGeom prst="rect">
              <a:avLst/>
            </a:prstGeom>
            <a:solidFill>
              <a:srgbClr val="FFFFFF"/>
            </a:solidFill>
            <a:ln w="9525">
              <a:noFill/>
              <a:miter lim="800000"/>
              <a:headEnd/>
              <a:tailEnd/>
            </a:ln>
          </p:spPr>
          <p:txBody>
            <a:bodyPr/>
            <a:lstStyle/>
            <a:p>
              <a:pPr defTabSz="914400"/>
              <a:r>
                <a:rPr lang="fr-FR" altLang="ja-JP" sz="900" b="1">
                  <a:latin typeface="Times New Roman" pitchFamily="18" charset="0"/>
                  <a:ea typeface="ＭＳ 明朝" pitchFamily="49" charset="-128"/>
                </a:rPr>
                <a:t>Simmer</a:t>
              </a:r>
              <a:endParaRPr lang="fr-FR"/>
            </a:p>
          </p:txBody>
        </p:sp>
        <p:sp>
          <p:nvSpPr>
            <p:cNvPr id="17589" name="Text Box 181"/>
            <p:cNvSpPr txBox="1">
              <a:spLocks noChangeArrowheads="1"/>
            </p:cNvSpPr>
            <p:nvPr/>
          </p:nvSpPr>
          <p:spPr bwMode="auto">
            <a:xfrm>
              <a:off x="7467" y="10157"/>
              <a:ext cx="2231" cy="549"/>
            </a:xfrm>
            <a:prstGeom prst="rect">
              <a:avLst/>
            </a:prstGeom>
            <a:solidFill>
              <a:srgbClr val="FFFFFF"/>
            </a:solidFill>
            <a:ln w="9525">
              <a:noFill/>
              <a:miter lim="800000"/>
              <a:headEnd/>
              <a:tailEnd/>
            </a:ln>
          </p:spPr>
          <p:txBody>
            <a:bodyPr/>
            <a:lstStyle/>
            <a:p>
              <a:pPr defTabSz="914400"/>
              <a:r>
                <a:rPr lang="fr-FR" altLang="ja-JP" sz="1000" b="1">
                  <a:latin typeface="Times New Roman" pitchFamily="18" charset="0"/>
                  <a:ea typeface="ＭＳ 明朝" pitchFamily="49" charset="-128"/>
                </a:rPr>
                <a:t>Aéroport de Flugger</a:t>
              </a:r>
              <a:endParaRPr lang="fr-FR" sz="1000"/>
            </a:p>
          </p:txBody>
        </p:sp>
        <p:cxnSp>
          <p:nvCxnSpPr>
            <p:cNvPr id="17590" name="AutoShape 182"/>
            <p:cNvCxnSpPr>
              <a:cxnSpLocks noChangeShapeType="1"/>
            </p:cNvCxnSpPr>
            <p:nvPr/>
          </p:nvCxnSpPr>
          <p:spPr bwMode="auto">
            <a:xfrm flipV="1">
              <a:off x="10562" y="9849"/>
              <a:ext cx="2" cy="540"/>
            </a:xfrm>
            <a:prstGeom prst="straightConnector1">
              <a:avLst/>
            </a:prstGeom>
            <a:noFill/>
            <a:ln w="9525">
              <a:solidFill>
                <a:srgbClr val="000000"/>
              </a:solidFill>
              <a:round/>
              <a:headEnd/>
              <a:tailEnd type="triangle" w="med" len="med"/>
            </a:ln>
          </p:spPr>
        </p:cxnSp>
        <p:sp>
          <p:nvSpPr>
            <p:cNvPr id="17591" name="Text Box 183"/>
            <p:cNvSpPr txBox="1">
              <a:spLocks noChangeArrowheads="1"/>
            </p:cNvSpPr>
            <p:nvPr/>
          </p:nvSpPr>
          <p:spPr bwMode="auto">
            <a:xfrm>
              <a:off x="10257" y="9176"/>
              <a:ext cx="439" cy="517"/>
            </a:xfrm>
            <a:prstGeom prst="rect">
              <a:avLst/>
            </a:prstGeom>
            <a:solidFill>
              <a:srgbClr val="FFFFFF"/>
            </a:solidFill>
            <a:ln w="9525">
              <a:noFill/>
              <a:miter lim="800000"/>
              <a:headEnd/>
              <a:tailEnd/>
            </a:ln>
          </p:spPr>
          <p:txBody>
            <a:bodyPr/>
            <a:lstStyle/>
            <a:p>
              <a:pPr defTabSz="914400"/>
              <a:r>
                <a:rPr lang="fr-FR" altLang="ja-JP" sz="1200">
                  <a:latin typeface="Times New Roman" pitchFamily="18" charset="0"/>
                  <a:ea typeface="ＭＳ 明朝" pitchFamily="49" charset="-128"/>
                </a:rPr>
                <a:t>N</a:t>
              </a:r>
              <a:endParaRPr lang="fr-FR"/>
            </a:p>
          </p:txBody>
        </p:sp>
        <p:sp>
          <p:nvSpPr>
            <p:cNvPr id="17592" name="AutoShape 184"/>
            <p:cNvSpPr>
              <a:spLocks noChangeArrowheads="1"/>
            </p:cNvSpPr>
            <p:nvPr/>
          </p:nvSpPr>
          <p:spPr bwMode="auto">
            <a:xfrm>
              <a:off x="5934" y="7646"/>
              <a:ext cx="360" cy="359"/>
            </a:xfrm>
            <a:prstGeom prst="triangle">
              <a:avLst>
                <a:gd name="adj" fmla="val 50000"/>
              </a:avLst>
            </a:prstGeom>
            <a:solidFill>
              <a:srgbClr val="FF0000"/>
            </a:solidFill>
            <a:ln w="25400">
              <a:solidFill>
                <a:srgbClr val="000000"/>
              </a:solidFill>
              <a:miter lim="800000"/>
              <a:headEnd/>
              <a:tailEnd/>
            </a:ln>
          </p:spPr>
          <p:txBody>
            <a:bodyPr/>
            <a:lstStyle/>
            <a:p>
              <a:endParaRPr lang="fr-FR"/>
            </a:p>
          </p:txBody>
        </p:sp>
        <p:sp>
          <p:nvSpPr>
            <p:cNvPr id="17593" name="Freeform 185"/>
            <p:cNvSpPr>
              <a:spLocks/>
            </p:cNvSpPr>
            <p:nvPr/>
          </p:nvSpPr>
          <p:spPr bwMode="auto">
            <a:xfrm>
              <a:off x="1125" y="2191"/>
              <a:ext cx="1655" cy="1200"/>
            </a:xfrm>
            <a:custGeom>
              <a:avLst/>
              <a:gdLst/>
              <a:ahLst/>
              <a:cxnLst>
                <a:cxn ang="0">
                  <a:pos x="0" y="41"/>
                </a:cxn>
                <a:cxn ang="0">
                  <a:pos x="90" y="221"/>
                </a:cxn>
                <a:cxn ang="0">
                  <a:pos x="285" y="446"/>
                </a:cxn>
                <a:cxn ang="0">
                  <a:pos x="300" y="506"/>
                </a:cxn>
                <a:cxn ang="0">
                  <a:pos x="345" y="521"/>
                </a:cxn>
                <a:cxn ang="0">
                  <a:pos x="390" y="551"/>
                </a:cxn>
                <a:cxn ang="0">
                  <a:pos x="435" y="731"/>
                </a:cxn>
                <a:cxn ang="0">
                  <a:pos x="465" y="776"/>
                </a:cxn>
                <a:cxn ang="0">
                  <a:pos x="480" y="821"/>
                </a:cxn>
                <a:cxn ang="0">
                  <a:pos x="525" y="836"/>
                </a:cxn>
                <a:cxn ang="0">
                  <a:pos x="585" y="911"/>
                </a:cxn>
                <a:cxn ang="0">
                  <a:pos x="600" y="956"/>
                </a:cxn>
                <a:cxn ang="0">
                  <a:pos x="645" y="1001"/>
                </a:cxn>
                <a:cxn ang="0">
                  <a:pos x="735" y="986"/>
                </a:cxn>
                <a:cxn ang="0">
                  <a:pos x="750" y="941"/>
                </a:cxn>
                <a:cxn ang="0">
                  <a:pos x="795" y="911"/>
                </a:cxn>
                <a:cxn ang="0">
                  <a:pos x="870" y="776"/>
                </a:cxn>
                <a:cxn ang="0">
                  <a:pos x="960" y="716"/>
                </a:cxn>
                <a:cxn ang="0">
                  <a:pos x="990" y="671"/>
                </a:cxn>
                <a:cxn ang="0">
                  <a:pos x="1095" y="566"/>
                </a:cxn>
                <a:cxn ang="0">
                  <a:pos x="1170" y="431"/>
                </a:cxn>
                <a:cxn ang="0">
                  <a:pos x="1245" y="176"/>
                </a:cxn>
                <a:cxn ang="0">
                  <a:pos x="1335" y="101"/>
                </a:cxn>
                <a:cxn ang="0">
                  <a:pos x="1425" y="71"/>
                </a:cxn>
                <a:cxn ang="0">
                  <a:pos x="1200" y="41"/>
                </a:cxn>
                <a:cxn ang="0">
                  <a:pos x="495" y="26"/>
                </a:cxn>
                <a:cxn ang="0">
                  <a:pos x="135" y="41"/>
                </a:cxn>
                <a:cxn ang="0">
                  <a:pos x="30" y="116"/>
                </a:cxn>
                <a:cxn ang="0">
                  <a:pos x="0" y="41"/>
                </a:cxn>
              </a:cxnLst>
              <a:rect l="0" t="0" r="r" b="b"/>
              <a:pathLst>
                <a:path w="1425" h="1001">
                  <a:moveTo>
                    <a:pt x="0" y="41"/>
                  </a:moveTo>
                  <a:cubicBezTo>
                    <a:pt x="24" y="136"/>
                    <a:pt x="10" y="168"/>
                    <a:pt x="90" y="221"/>
                  </a:cubicBezTo>
                  <a:cubicBezTo>
                    <a:pt x="144" y="303"/>
                    <a:pt x="203" y="391"/>
                    <a:pt x="285" y="446"/>
                  </a:cubicBezTo>
                  <a:cubicBezTo>
                    <a:pt x="290" y="466"/>
                    <a:pt x="287" y="490"/>
                    <a:pt x="300" y="506"/>
                  </a:cubicBezTo>
                  <a:cubicBezTo>
                    <a:pt x="310" y="518"/>
                    <a:pt x="331" y="514"/>
                    <a:pt x="345" y="521"/>
                  </a:cubicBezTo>
                  <a:cubicBezTo>
                    <a:pt x="361" y="529"/>
                    <a:pt x="375" y="541"/>
                    <a:pt x="390" y="551"/>
                  </a:cubicBezTo>
                  <a:cubicBezTo>
                    <a:pt x="459" y="654"/>
                    <a:pt x="384" y="527"/>
                    <a:pt x="435" y="731"/>
                  </a:cubicBezTo>
                  <a:cubicBezTo>
                    <a:pt x="439" y="748"/>
                    <a:pt x="457" y="760"/>
                    <a:pt x="465" y="776"/>
                  </a:cubicBezTo>
                  <a:cubicBezTo>
                    <a:pt x="472" y="790"/>
                    <a:pt x="469" y="810"/>
                    <a:pt x="480" y="821"/>
                  </a:cubicBezTo>
                  <a:cubicBezTo>
                    <a:pt x="491" y="832"/>
                    <a:pt x="510" y="831"/>
                    <a:pt x="525" y="836"/>
                  </a:cubicBezTo>
                  <a:cubicBezTo>
                    <a:pt x="563" y="949"/>
                    <a:pt x="507" y="814"/>
                    <a:pt x="585" y="911"/>
                  </a:cubicBezTo>
                  <a:cubicBezTo>
                    <a:pt x="595" y="923"/>
                    <a:pt x="591" y="943"/>
                    <a:pt x="600" y="956"/>
                  </a:cubicBezTo>
                  <a:cubicBezTo>
                    <a:pt x="612" y="974"/>
                    <a:pt x="630" y="986"/>
                    <a:pt x="645" y="1001"/>
                  </a:cubicBezTo>
                  <a:cubicBezTo>
                    <a:pt x="675" y="996"/>
                    <a:pt x="709" y="1001"/>
                    <a:pt x="735" y="986"/>
                  </a:cubicBezTo>
                  <a:cubicBezTo>
                    <a:pt x="749" y="978"/>
                    <a:pt x="740" y="953"/>
                    <a:pt x="750" y="941"/>
                  </a:cubicBezTo>
                  <a:cubicBezTo>
                    <a:pt x="761" y="927"/>
                    <a:pt x="780" y="921"/>
                    <a:pt x="795" y="911"/>
                  </a:cubicBezTo>
                  <a:cubicBezTo>
                    <a:pt x="821" y="872"/>
                    <a:pt x="834" y="807"/>
                    <a:pt x="870" y="776"/>
                  </a:cubicBezTo>
                  <a:cubicBezTo>
                    <a:pt x="897" y="752"/>
                    <a:pt x="960" y="716"/>
                    <a:pt x="960" y="716"/>
                  </a:cubicBezTo>
                  <a:cubicBezTo>
                    <a:pt x="970" y="701"/>
                    <a:pt x="978" y="684"/>
                    <a:pt x="990" y="671"/>
                  </a:cubicBezTo>
                  <a:cubicBezTo>
                    <a:pt x="1023" y="634"/>
                    <a:pt x="1095" y="566"/>
                    <a:pt x="1095" y="566"/>
                  </a:cubicBezTo>
                  <a:cubicBezTo>
                    <a:pt x="1111" y="517"/>
                    <a:pt x="1154" y="480"/>
                    <a:pt x="1170" y="431"/>
                  </a:cubicBezTo>
                  <a:cubicBezTo>
                    <a:pt x="1198" y="346"/>
                    <a:pt x="1217" y="261"/>
                    <a:pt x="1245" y="176"/>
                  </a:cubicBezTo>
                  <a:cubicBezTo>
                    <a:pt x="1251" y="158"/>
                    <a:pt x="1316" y="109"/>
                    <a:pt x="1335" y="101"/>
                  </a:cubicBezTo>
                  <a:cubicBezTo>
                    <a:pt x="1364" y="88"/>
                    <a:pt x="1425" y="71"/>
                    <a:pt x="1425" y="71"/>
                  </a:cubicBezTo>
                  <a:cubicBezTo>
                    <a:pt x="1337" y="12"/>
                    <a:pt x="1322" y="27"/>
                    <a:pt x="1200" y="41"/>
                  </a:cubicBezTo>
                  <a:cubicBezTo>
                    <a:pt x="950" y="31"/>
                    <a:pt x="740" y="10"/>
                    <a:pt x="495" y="26"/>
                  </a:cubicBezTo>
                  <a:cubicBezTo>
                    <a:pt x="371" y="14"/>
                    <a:pt x="257" y="0"/>
                    <a:pt x="135" y="41"/>
                  </a:cubicBezTo>
                  <a:cubicBezTo>
                    <a:pt x="110" y="116"/>
                    <a:pt x="135" y="81"/>
                    <a:pt x="30" y="116"/>
                  </a:cubicBezTo>
                  <a:cubicBezTo>
                    <a:pt x="4" y="125"/>
                    <a:pt x="10" y="66"/>
                    <a:pt x="0" y="41"/>
                  </a:cubicBezTo>
                  <a:close/>
                </a:path>
              </a:pathLst>
            </a:custGeom>
            <a:solidFill>
              <a:srgbClr val="4F81BD"/>
            </a:solidFill>
            <a:ln w="38100">
              <a:noFill/>
              <a:round/>
              <a:headEnd/>
              <a:tailEnd/>
            </a:ln>
            <a:effectLst>
              <a:outerShdw dist="28398" dir="3806097" algn="ctr" rotWithShape="0">
                <a:srgbClr val="243F60">
                  <a:alpha val="50000"/>
                </a:srgbClr>
              </a:outerShdw>
            </a:effectLst>
          </p:spPr>
          <p:txBody>
            <a:bodyPr/>
            <a:lstStyle/>
            <a:p>
              <a:endParaRPr lang="fr-FR"/>
            </a:p>
          </p:txBody>
        </p:sp>
        <p:sp>
          <p:nvSpPr>
            <p:cNvPr id="17594" name="Freeform 186"/>
            <p:cNvSpPr>
              <a:spLocks/>
            </p:cNvSpPr>
            <p:nvPr/>
          </p:nvSpPr>
          <p:spPr bwMode="auto">
            <a:xfrm>
              <a:off x="4240" y="6486"/>
              <a:ext cx="2581" cy="1369"/>
            </a:xfrm>
            <a:custGeom>
              <a:avLst/>
              <a:gdLst/>
              <a:ahLst/>
              <a:cxnLst>
                <a:cxn ang="0">
                  <a:pos x="1440" y="105"/>
                </a:cxn>
                <a:cxn ang="0">
                  <a:pos x="1035" y="90"/>
                </a:cxn>
                <a:cxn ang="0">
                  <a:pos x="975" y="15"/>
                </a:cxn>
                <a:cxn ang="0">
                  <a:pos x="930" y="0"/>
                </a:cxn>
                <a:cxn ang="0">
                  <a:pos x="765" y="30"/>
                </a:cxn>
                <a:cxn ang="0">
                  <a:pos x="705" y="60"/>
                </a:cxn>
                <a:cxn ang="0">
                  <a:pos x="585" y="90"/>
                </a:cxn>
                <a:cxn ang="0">
                  <a:pos x="525" y="180"/>
                </a:cxn>
                <a:cxn ang="0">
                  <a:pos x="510" y="225"/>
                </a:cxn>
                <a:cxn ang="0">
                  <a:pos x="465" y="255"/>
                </a:cxn>
                <a:cxn ang="0">
                  <a:pos x="420" y="300"/>
                </a:cxn>
                <a:cxn ang="0">
                  <a:pos x="360" y="390"/>
                </a:cxn>
                <a:cxn ang="0">
                  <a:pos x="285" y="525"/>
                </a:cxn>
                <a:cxn ang="0">
                  <a:pos x="135" y="555"/>
                </a:cxn>
                <a:cxn ang="0">
                  <a:pos x="45" y="600"/>
                </a:cxn>
                <a:cxn ang="0">
                  <a:pos x="15" y="690"/>
                </a:cxn>
                <a:cxn ang="0">
                  <a:pos x="0" y="735"/>
                </a:cxn>
                <a:cxn ang="0">
                  <a:pos x="240" y="1275"/>
                </a:cxn>
                <a:cxn ang="0">
                  <a:pos x="870" y="1140"/>
                </a:cxn>
                <a:cxn ang="0">
                  <a:pos x="1305" y="1065"/>
                </a:cxn>
                <a:cxn ang="0">
                  <a:pos x="1740" y="945"/>
                </a:cxn>
                <a:cxn ang="0">
                  <a:pos x="2160" y="795"/>
                </a:cxn>
                <a:cxn ang="0">
                  <a:pos x="2370" y="705"/>
                </a:cxn>
                <a:cxn ang="0">
                  <a:pos x="2400" y="660"/>
                </a:cxn>
                <a:cxn ang="0">
                  <a:pos x="2385" y="405"/>
                </a:cxn>
                <a:cxn ang="0">
                  <a:pos x="2355" y="285"/>
                </a:cxn>
                <a:cxn ang="0">
                  <a:pos x="2310" y="270"/>
                </a:cxn>
                <a:cxn ang="0">
                  <a:pos x="2130" y="195"/>
                </a:cxn>
                <a:cxn ang="0">
                  <a:pos x="1965" y="210"/>
                </a:cxn>
                <a:cxn ang="0">
                  <a:pos x="1830" y="270"/>
                </a:cxn>
                <a:cxn ang="0">
                  <a:pos x="1560" y="345"/>
                </a:cxn>
                <a:cxn ang="0">
                  <a:pos x="1425" y="300"/>
                </a:cxn>
                <a:cxn ang="0">
                  <a:pos x="1500" y="150"/>
                </a:cxn>
                <a:cxn ang="0">
                  <a:pos x="1275" y="120"/>
                </a:cxn>
              </a:cxnLst>
              <a:rect l="0" t="0" r="r" b="b"/>
              <a:pathLst>
                <a:path w="2404" h="1275">
                  <a:moveTo>
                    <a:pt x="1440" y="105"/>
                  </a:moveTo>
                  <a:cubicBezTo>
                    <a:pt x="1305" y="100"/>
                    <a:pt x="1169" y="103"/>
                    <a:pt x="1035" y="90"/>
                  </a:cubicBezTo>
                  <a:cubicBezTo>
                    <a:pt x="961" y="83"/>
                    <a:pt x="1010" y="50"/>
                    <a:pt x="975" y="15"/>
                  </a:cubicBezTo>
                  <a:cubicBezTo>
                    <a:pt x="964" y="4"/>
                    <a:pt x="945" y="5"/>
                    <a:pt x="930" y="0"/>
                  </a:cubicBezTo>
                  <a:cubicBezTo>
                    <a:pt x="861" y="9"/>
                    <a:pt x="822" y="6"/>
                    <a:pt x="765" y="30"/>
                  </a:cubicBezTo>
                  <a:cubicBezTo>
                    <a:pt x="744" y="39"/>
                    <a:pt x="726" y="53"/>
                    <a:pt x="705" y="60"/>
                  </a:cubicBezTo>
                  <a:cubicBezTo>
                    <a:pt x="666" y="73"/>
                    <a:pt x="585" y="90"/>
                    <a:pt x="585" y="90"/>
                  </a:cubicBezTo>
                  <a:cubicBezTo>
                    <a:pt x="565" y="120"/>
                    <a:pt x="545" y="150"/>
                    <a:pt x="525" y="180"/>
                  </a:cubicBezTo>
                  <a:cubicBezTo>
                    <a:pt x="516" y="193"/>
                    <a:pt x="520" y="213"/>
                    <a:pt x="510" y="225"/>
                  </a:cubicBezTo>
                  <a:cubicBezTo>
                    <a:pt x="499" y="239"/>
                    <a:pt x="479" y="243"/>
                    <a:pt x="465" y="255"/>
                  </a:cubicBezTo>
                  <a:cubicBezTo>
                    <a:pt x="449" y="269"/>
                    <a:pt x="433" y="283"/>
                    <a:pt x="420" y="300"/>
                  </a:cubicBezTo>
                  <a:cubicBezTo>
                    <a:pt x="398" y="328"/>
                    <a:pt x="380" y="360"/>
                    <a:pt x="360" y="390"/>
                  </a:cubicBezTo>
                  <a:cubicBezTo>
                    <a:pt x="297" y="484"/>
                    <a:pt x="370" y="469"/>
                    <a:pt x="285" y="525"/>
                  </a:cubicBezTo>
                  <a:cubicBezTo>
                    <a:pt x="256" y="544"/>
                    <a:pt x="144" y="554"/>
                    <a:pt x="135" y="555"/>
                  </a:cubicBezTo>
                  <a:cubicBezTo>
                    <a:pt x="110" y="563"/>
                    <a:pt x="60" y="576"/>
                    <a:pt x="45" y="600"/>
                  </a:cubicBezTo>
                  <a:cubicBezTo>
                    <a:pt x="28" y="627"/>
                    <a:pt x="25" y="660"/>
                    <a:pt x="15" y="690"/>
                  </a:cubicBezTo>
                  <a:cubicBezTo>
                    <a:pt x="10" y="705"/>
                    <a:pt x="0" y="735"/>
                    <a:pt x="0" y="735"/>
                  </a:cubicBezTo>
                  <a:cubicBezTo>
                    <a:pt x="17" y="952"/>
                    <a:pt x="0" y="1195"/>
                    <a:pt x="240" y="1275"/>
                  </a:cubicBezTo>
                  <a:cubicBezTo>
                    <a:pt x="457" y="1251"/>
                    <a:pt x="653" y="1164"/>
                    <a:pt x="870" y="1140"/>
                  </a:cubicBezTo>
                  <a:cubicBezTo>
                    <a:pt x="1013" y="1104"/>
                    <a:pt x="1161" y="1091"/>
                    <a:pt x="1305" y="1065"/>
                  </a:cubicBezTo>
                  <a:cubicBezTo>
                    <a:pt x="1454" y="1038"/>
                    <a:pt x="1611" y="1031"/>
                    <a:pt x="1740" y="945"/>
                  </a:cubicBezTo>
                  <a:cubicBezTo>
                    <a:pt x="1836" y="801"/>
                    <a:pt x="2004" y="809"/>
                    <a:pt x="2160" y="795"/>
                  </a:cubicBezTo>
                  <a:cubicBezTo>
                    <a:pt x="2227" y="750"/>
                    <a:pt x="2302" y="750"/>
                    <a:pt x="2370" y="705"/>
                  </a:cubicBezTo>
                  <a:cubicBezTo>
                    <a:pt x="2380" y="690"/>
                    <a:pt x="2399" y="678"/>
                    <a:pt x="2400" y="660"/>
                  </a:cubicBezTo>
                  <a:cubicBezTo>
                    <a:pt x="2404" y="575"/>
                    <a:pt x="2393" y="490"/>
                    <a:pt x="2385" y="405"/>
                  </a:cubicBezTo>
                  <a:cubicBezTo>
                    <a:pt x="2381" y="364"/>
                    <a:pt x="2384" y="314"/>
                    <a:pt x="2355" y="285"/>
                  </a:cubicBezTo>
                  <a:cubicBezTo>
                    <a:pt x="2344" y="274"/>
                    <a:pt x="2325" y="275"/>
                    <a:pt x="2310" y="270"/>
                  </a:cubicBezTo>
                  <a:cubicBezTo>
                    <a:pt x="2242" y="202"/>
                    <a:pt x="2229" y="211"/>
                    <a:pt x="2130" y="195"/>
                  </a:cubicBezTo>
                  <a:cubicBezTo>
                    <a:pt x="2075" y="200"/>
                    <a:pt x="2019" y="200"/>
                    <a:pt x="1965" y="210"/>
                  </a:cubicBezTo>
                  <a:cubicBezTo>
                    <a:pt x="1806" y="238"/>
                    <a:pt x="1931" y="227"/>
                    <a:pt x="1830" y="270"/>
                  </a:cubicBezTo>
                  <a:cubicBezTo>
                    <a:pt x="1748" y="305"/>
                    <a:pt x="1647" y="323"/>
                    <a:pt x="1560" y="345"/>
                  </a:cubicBezTo>
                  <a:cubicBezTo>
                    <a:pt x="1550" y="343"/>
                    <a:pt x="1437" y="337"/>
                    <a:pt x="1425" y="300"/>
                  </a:cubicBezTo>
                  <a:cubicBezTo>
                    <a:pt x="1407" y="247"/>
                    <a:pt x="1500" y="150"/>
                    <a:pt x="1500" y="150"/>
                  </a:cubicBezTo>
                  <a:cubicBezTo>
                    <a:pt x="1417" y="122"/>
                    <a:pt x="1367" y="120"/>
                    <a:pt x="1275" y="120"/>
                  </a:cubicBezTo>
                </a:path>
              </a:pathLst>
            </a:custGeom>
            <a:solidFill>
              <a:srgbClr val="9BBB59"/>
            </a:solidFill>
            <a:ln w="38100">
              <a:noFill/>
              <a:round/>
              <a:headEnd/>
              <a:tailEnd/>
            </a:ln>
            <a:effectLst>
              <a:outerShdw dist="28398" dir="3806097" algn="ctr" rotWithShape="0">
                <a:srgbClr val="4E6128">
                  <a:alpha val="50000"/>
                </a:srgbClr>
              </a:outerShdw>
            </a:effectLst>
          </p:spPr>
          <p:txBody>
            <a:bodyPr/>
            <a:lstStyle/>
            <a:p>
              <a:endParaRPr lang="fr-FR"/>
            </a:p>
          </p:txBody>
        </p:sp>
        <p:sp>
          <p:nvSpPr>
            <p:cNvPr id="17595" name="Text Box 187"/>
            <p:cNvSpPr txBox="1">
              <a:spLocks noChangeArrowheads="1"/>
            </p:cNvSpPr>
            <p:nvPr/>
          </p:nvSpPr>
          <p:spPr bwMode="auto">
            <a:xfrm>
              <a:off x="4552" y="6947"/>
              <a:ext cx="1856" cy="418"/>
            </a:xfrm>
            <a:prstGeom prst="rect">
              <a:avLst/>
            </a:prstGeom>
            <a:solidFill>
              <a:srgbClr val="FFFFFF"/>
            </a:solidFill>
            <a:ln w="9525">
              <a:noFill/>
              <a:miter lim="800000"/>
              <a:headEnd/>
              <a:tailEnd/>
            </a:ln>
          </p:spPr>
          <p:txBody>
            <a:bodyPr/>
            <a:lstStyle/>
            <a:p>
              <a:pPr algn="ctr" defTabSz="914400"/>
              <a:r>
                <a:rPr lang="fr-FR" altLang="ja-JP" sz="1000">
                  <a:latin typeface="Times New Roman" pitchFamily="18" charset="0"/>
                  <a:ea typeface="ＭＳ 明朝" pitchFamily="49" charset="-128"/>
                </a:rPr>
                <a:t>Réserve naturelle</a:t>
              </a:r>
              <a:endParaRPr lang="fr-FR" sz="1000"/>
            </a:p>
          </p:txBody>
        </p:sp>
        <p:sp>
          <p:nvSpPr>
            <p:cNvPr id="17596" name="Text Box 188"/>
            <p:cNvSpPr txBox="1">
              <a:spLocks noChangeArrowheads="1"/>
            </p:cNvSpPr>
            <p:nvPr/>
          </p:nvSpPr>
          <p:spPr bwMode="auto">
            <a:xfrm>
              <a:off x="2117" y="2621"/>
              <a:ext cx="1777" cy="402"/>
            </a:xfrm>
            <a:prstGeom prst="rect">
              <a:avLst/>
            </a:prstGeom>
            <a:solidFill>
              <a:srgbClr val="FFFFFF"/>
            </a:solidFill>
            <a:ln w="9525">
              <a:noFill/>
              <a:miter lim="800000"/>
              <a:headEnd/>
              <a:tailEnd/>
            </a:ln>
          </p:spPr>
          <p:txBody>
            <a:bodyPr/>
            <a:lstStyle/>
            <a:p>
              <a:pPr defTabSz="914400"/>
              <a:r>
                <a:rPr lang="fr-FR" altLang="ja-JP" sz="1200">
                  <a:latin typeface="Times New Roman" pitchFamily="18" charset="0"/>
                  <a:ea typeface="ＭＳ 明朝" pitchFamily="49" charset="-128"/>
                </a:rPr>
                <a:t>Mer Bleue</a:t>
              </a:r>
              <a:endParaRPr lang="fr-FR"/>
            </a:p>
          </p:txBody>
        </p:sp>
        <p:sp>
          <p:nvSpPr>
            <p:cNvPr id="17597" name="Freeform 189"/>
            <p:cNvSpPr>
              <a:spLocks/>
            </p:cNvSpPr>
            <p:nvPr/>
          </p:nvSpPr>
          <p:spPr bwMode="auto">
            <a:xfrm>
              <a:off x="5045" y="6776"/>
              <a:ext cx="1755" cy="934"/>
            </a:xfrm>
            <a:custGeom>
              <a:avLst/>
              <a:gdLst/>
              <a:ahLst/>
              <a:cxnLst>
                <a:cxn ang="0">
                  <a:pos x="0" y="870"/>
                </a:cxn>
                <a:cxn ang="0">
                  <a:pos x="90" y="750"/>
                </a:cxn>
                <a:cxn ang="0">
                  <a:pos x="345" y="615"/>
                </a:cxn>
                <a:cxn ang="0">
                  <a:pos x="435" y="570"/>
                </a:cxn>
                <a:cxn ang="0">
                  <a:pos x="600" y="525"/>
                </a:cxn>
                <a:cxn ang="0">
                  <a:pos x="690" y="480"/>
                </a:cxn>
                <a:cxn ang="0">
                  <a:pos x="870" y="435"/>
                </a:cxn>
                <a:cxn ang="0">
                  <a:pos x="1110" y="480"/>
                </a:cxn>
                <a:cxn ang="0">
                  <a:pos x="1470" y="435"/>
                </a:cxn>
                <a:cxn ang="0">
                  <a:pos x="1530" y="300"/>
                </a:cxn>
                <a:cxn ang="0">
                  <a:pos x="1545" y="255"/>
                </a:cxn>
                <a:cxn ang="0">
                  <a:pos x="1590" y="90"/>
                </a:cxn>
                <a:cxn ang="0">
                  <a:pos x="1605" y="45"/>
                </a:cxn>
                <a:cxn ang="0">
                  <a:pos x="1635" y="0"/>
                </a:cxn>
              </a:cxnLst>
              <a:rect l="0" t="0" r="r" b="b"/>
              <a:pathLst>
                <a:path w="1635" h="870">
                  <a:moveTo>
                    <a:pt x="0" y="870"/>
                  </a:moveTo>
                  <a:cubicBezTo>
                    <a:pt x="42" y="807"/>
                    <a:pt x="25" y="793"/>
                    <a:pt x="90" y="750"/>
                  </a:cubicBezTo>
                  <a:cubicBezTo>
                    <a:pt x="150" y="660"/>
                    <a:pt x="248" y="647"/>
                    <a:pt x="345" y="615"/>
                  </a:cubicBezTo>
                  <a:cubicBezTo>
                    <a:pt x="458" y="577"/>
                    <a:pt x="319" y="628"/>
                    <a:pt x="435" y="570"/>
                  </a:cubicBezTo>
                  <a:cubicBezTo>
                    <a:pt x="486" y="545"/>
                    <a:pt x="545" y="539"/>
                    <a:pt x="600" y="525"/>
                  </a:cubicBezTo>
                  <a:cubicBezTo>
                    <a:pt x="694" y="502"/>
                    <a:pt x="596" y="522"/>
                    <a:pt x="690" y="480"/>
                  </a:cubicBezTo>
                  <a:cubicBezTo>
                    <a:pt x="761" y="448"/>
                    <a:pt x="795" y="448"/>
                    <a:pt x="870" y="435"/>
                  </a:cubicBezTo>
                  <a:cubicBezTo>
                    <a:pt x="950" y="451"/>
                    <a:pt x="1030" y="464"/>
                    <a:pt x="1110" y="480"/>
                  </a:cubicBezTo>
                  <a:cubicBezTo>
                    <a:pt x="1233" y="470"/>
                    <a:pt x="1350" y="459"/>
                    <a:pt x="1470" y="435"/>
                  </a:cubicBezTo>
                  <a:cubicBezTo>
                    <a:pt x="1518" y="364"/>
                    <a:pt x="1494" y="407"/>
                    <a:pt x="1530" y="300"/>
                  </a:cubicBezTo>
                  <a:cubicBezTo>
                    <a:pt x="1535" y="285"/>
                    <a:pt x="1545" y="255"/>
                    <a:pt x="1545" y="255"/>
                  </a:cubicBezTo>
                  <a:cubicBezTo>
                    <a:pt x="1572" y="39"/>
                    <a:pt x="1533" y="203"/>
                    <a:pt x="1590" y="90"/>
                  </a:cubicBezTo>
                  <a:cubicBezTo>
                    <a:pt x="1597" y="76"/>
                    <a:pt x="1598" y="59"/>
                    <a:pt x="1605" y="45"/>
                  </a:cubicBezTo>
                  <a:cubicBezTo>
                    <a:pt x="1613" y="29"/>
                    <a:pt x="1635" y="0"/>
                    <a:pt x="1635" y="0"/>
                  </a:cubicBezTo>
                </a:path>
              </a:pathLst>
            </a:custGeom>
            <a:noFill/>
            <a:ln w="12700">
              <a:solidFill>
                <a:srgbClr val="0070C0"/>
              </a:solidFill>
              <a:round/>
              <a:headEnd/>
              <a:tailEnd/>
            </a:ln>
          </p:spPr>
          <p:txBody>
            <a:bodyPr/>
            <a:lstStyle/>
            <a:p>
              <a:endParaRPr lang="fr-FR"/>
            </a:p>
          </p:txBody>
        </p:sp>
        <p:sp>
          <p:nvSpPr>
            <p:cNvPr id="17598" name="Freeform 190"/>
            <p:cNvSpPr>
              <a:spLocks/>
            </p:cNvSpPr>
            <p:nvPr/>
          </p:nvSpPr>
          <p:spPr bwMode="auto">
            <a:xfrm>
              <a:off x="4606" y="6631"/>
              <a:ext cx="439" cy="1127"/>
            </a:xfrm>
            <a:custGeom>
              <a:avLst/>
              <a:gdLst/>
              <a:ahLst/>
              <a:cxnLst>
                <a:cxn ang="0">
                  <a:pos x="19" y="0"/>
                </a:cxn>
                <a:cxn ang="0">
                  <a:pos x="34" y="300"/>
                </a:cxn>
                <a:cxn ang="0">
                  <a:pos x="34" y="600"/>
                </a:cxn>
                <a:cxn ang="0">
                  <a:pos x="79" y="705"/>
                </a:cxn>
                <a:cxn ang="0">
                  <a:pos x="319" y="750"/>
                </a:cxn>
                <a:cxn ang="0">
                  <a:pos x="394" y="855"/>
                </a:cxn>
                <a:cxn ang="0">
                  <a:pos x="409" y="900"/>
                </a:cxn>
                <a:cxn ang="0">
                  <a:pos x="394" y="1050"/>
                </a:cxn>
              </a:cxnLst>
              <a:rect l="0" t="0" r="r" b="b"/>
              <a:pathLst>
                <a:path w="409" h="1050">
                  <a:moveTo>
                    <a:pt x="19" y="0"/>
                  </a:moveTo>
                  <a:cubicBezTo>
                    <a:pt x="24" y="100"/>
                    <a:pt x="34" y="200"/>
                    <a:pt x="34" y="300"/>
                  </a:cubicBezTo>
                  <a:cubicBezTo>
                    <a:pt x="34" y="561"/>
                    <a:pt x="0" y="414"/>
                    <a:pt x="34" y="600"/>
                  </a:cubicBezTo>
                  <a:cubicBezTo>
                    <a:pt x="39" y="625"/>
                    <a:pt x="51" y="689"/>
                    <a:pt x="79" y="705"/>
                  </a:cubicBezTo>
                  <a:cubicBezTo>
                    <a:pt x="128" y="733"/>
                    <a:pt x="274" y="744"/>
                    <a:pt x="319" y="750"/>
                  </a:cubicBezTo>
                  <a:cubicBezTo>
                    <a:pt x="394" y="775"/>
                    <a:pt x="359" y="750"/>
                    <a:pt x="394" y="855"/>
                  </a:cubicBezTo>
                  <a:cubicBezTo>
                    <a:pt x="399" y="870"/>
                    <a:pt x="409" y="900"/>
                    <a:pt x="409" y="900"/>
                  </a:cubicBezTo>
                  <a:cubicBezTo>
                    <a:pt x="383" y="978"/>
                    <a:pt x="394" y="929"/>
                    <a:pt x="394" y="1050"/>
                  </a:cubicBezTo>
                </a:path>
              </a:pathLst>
            </a:custGeom>
            <a:noFill/>
            <a:ln w="28575">
              <a:solidFill>
                <a:srgbClr val="548DD4"/>
              </a:solidFill>
              <a:round/>
              <a:headEnd/>
              <a:tailEnd/>
            </a:ln>
          </p:spPr>
          <p:txBody>
            <a:bodyPr/>
            <a:lstStyle/>
            <a:p>
              <a:endParaRPr lang="fr-FR"/>
            </a:p>
          </p:txBody>
        </p:sp>
        <p:sp>
          <p:nvSpPr>
            <p:cNvPr id="17599" name="Freeform 191"/>
            <p:cNvSpPr>
              <a:spLocks/>
            </p:cNvSpPr>
            <p:nvPr/>
          </p:nvSpPr>
          <p:spPr bwMode="auto">
            <a:xfrm>
              <a:off x="1125" y="2239"/>
              <a:ext cx="966" cy="2384"/>
            </a:xfrm>
            <a:custGeom>
              <a:avLst/>
              <a:gdLst/>
              <a:ahLst/>
              <a:cxnLst>
                <a:cxn ang="0">
                  <a:pos x="45" y="0"/>
                </a:cxn>
                <a:cxn ang="0">
                  <a:pos x="0" y="540"/>
                </a:cxn>
                <a:cxn ang="0">
                  <a:pos x="60" y="1365"/>
                </a:cxn>
                <a:cxn ang="0">
                  <a:pos x="60" y="1950"/>
                </a:cxn>
                <a:cxn ang="0">
                  <a:pos x="45" y="2040"/>
                </a:cxn>
                <a:cxn ang="0">
                  <a:pos x="135" y="2010"/>
                </a:cxn>
                <a:cxn ang="0">
                  <a:pos x="240" y="1920"/>
                </a:cxn>
                <a:cxn ang="0">
                  <a:pos x="285" y="1815"/>
                </a:cxn>
                <a:cxn ang="0">
                  <a:pos x="375" y="1650"/>
                </a:cxn>
                <a:cxn ang="0">
                  <a:pos x="450" y="1515"/>
                </a:cxn>
                <a:cxn ang="0">
                  <a:pos x="465" y="1470"/>
                </a:cxn>
                <a:cxn ang="0">
                  <a:pos x="495" y="1425"/>
                </a:cxn>
                <a:cxn ang="0">
                  <a:pos x="480" y="1365"/>
                </a:cxn>
                <a:cxn ang="0">
                  <a:pos x="465" y="1320"/>
                </a:cxn>
                <a:cxn ang="0">
                  <a:pos x="525" y="1185"/>
                </a:cxn>
                <a:cxn ang="0">
                  <a:pos x="540" y="1140"/>
                </a:cxn>
                <a:cxn ang="0">
                  <a:pos x="585" y="1110"/>
                </a:cxn>
                <a:cxn ang="0">
                  <a:pos x="765" y="1185"/>
                </a:cxn>
                <a:cxn ang="0">
                  <a:pos x="900" y="1125"/>
                </a:cxn>
              </a:cxnLst>
              <a:rect l="0" t="0" r="r" b="b"/>
              <a:pathLst>
                <a:path w="900" h="2060">
                  <a:moveTo>
                    <a:pt x="45" y="0"/>
                  </a:moveTo>
                  <a:cubicBezTo>
                    <a:pt x="12" y="201"/>
                    <a:pt x="10" y="289"/>
                    <a:pt x="0" y="540"/>
                  </a:cubicBezTo>
                  <a:cubicBezTo>
                    <a:pt x="11" y="818"/>
                    <a:pt x="29" y="1089"/>
                    <a:pt x="60" y="1365"/>
                  </a:cubicBezTo>
                  <a:cubicBezTo>
                    <a:pt x="15" y="1635"/>
                    <a:pt x="60" y="1329"/>
                    <a:pt x="60" y="1950"/>
                  </a:cubicBezTo>
                  <a:cubicBezTo>
                    <a:pt x="60" y="1980"/>
                    <a:pt x="21" y="2021"/>
                    <a:pt x="45" y="2040"/>
                  </a:cubicBezTo>
                  <a:cubicBezTo>
                    <a:pt x="70" y="2060"/>
                    <a:pt x="135" y="2010"/>
                    <a:pt x="135" y="2010"/>
                  </a:cubicBezTo>
                  <a:cubicBezTo>
                    <a:pt x="157" y="1943"/>
                    <a:pt x="175" y="1942"/>
                    <a:pt x="240" y="1920"/>
                  </a:cubicBezTo>
                  <a:cubicBezTo>
                    <a:pt x="280" y="1761"/>
                    <a:pt x="226" y="1948"/>
                    <a:pt x="285" y="1815"/>
                  </a:cubicBezTo>
                  <a:cubicBezTo>
                    <a:pt x="329" y="1716"/>
                    <a:pt x="294" y="1704"/>
                    <a:pt x="375" y="1650"/>
                  </a:cubicBezTo>
                  <a:cubicBezTo>
                    <a:pt x="401" y="1571"/>
                    <a:pt x="381" y="1618"/>
                    <a:pt x="450" y="1515"/>
                  </a:cubicBezTo>
                  <a:cubicBezTo>
                    <a:pt x="459" y="1502"/>
                    <a:pt x="458" y="1484"/>
                    <a:pt x="465" y="1470"/>
                  </a:cubicBezTo>
                  <a:cubicBezTo>
                    <a:pt x="473" y="1454"/>
                    <a:pt x="485" y="1440"/>
                    <a:pt x="495" y="1425"/>
                  </a:cubicBezTo>
                  <a:cubicBezTo>
                    <a:pt x="490" y="1405"/>
                    <a:pt x="486" y="1385"/>
                    <a:pt x="480" y="1365"/>
                  </a:cubicBezTo>
                  <a:cubicBezTo>
                    <a:pt x="476" y="1350"/>
                    <a:pt x="463" y="1336"/>
                    <a:pt x="465" y="1320"/>
                  </a:cubicBezTo>
                  <a:cubicBezTo>
                    <a:pt x="476" y="1220"/>
                    <a:pt x="492" y="1252"/>
                    <a:pt x="525" y="1185"/>
                  </a:cubicBezTo>
                  <a:cubicBezTo>
                    <a:pt x="532" y="1171"/>
                    <a:pt x="530" y="1152"/>
                    <a:pt x="540" y="1140"/>
                  </a:cubicBezTo>
                  <a:cubicBezTo>
                    <a:pt x="551" y="1126"/>
                    <a:pt x="570" y="1120"/>
                    <a:pt x="585" y="1110"/>
                  </a:cubicBezTo>
                  <a:cubicBezTo>
                    <a:pt x="636" y="1187"/>
                    <a:pt x="673" y="1170"/>
                    <a:pt x="765" y="1185"/>
                  </a:cubicBezTo>
                  <a:cubicBezTo>
                    <a:pt x="820" y="1171"/>
                    <a:pt x="851" y="1150"/>
                    <a:pt x="900" y="1125"/>
                  </a:cubicBezTo>
                </a:path>
              </a:pathLst>
            </a:custGeom>
            <a:solidFill>
              <a:srgbClr val="4F81BD"/>
            </a:solidFill>
            <a:ln w="38100">
              <a:noFill/>
              <a:round/>
              <a:headEnd/>
              <a:tailEnd/>
            </a:ln>
            <a:effectLst>
              <a:outerShdw dist="28398" dir="3806097" algn="ctr" rotWithShape="0">
                <a:srgbClr val="243F60">
                  <a:alpha val="50000"/>
                </a:srgbClr>
              </a:outerShdw>
            </a:effectLst>
          </p:spPr>
          <p:txBody>
            <a:bodyPr/>
            <a:lstStyle/>
            <a:p>
              <a:endParaRPr lang="fr-F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idx="1"/>
          </p:nvPr>
        </p:nvSpPr>
        <p:spPr>
          <a:xfrm>
            <a:off x="179388" y="1628775"/>
            <a:ext cx="8431212" cy="5229225"/>
          </a:xfrm>
        </p:spPr>
        <p:txBody>
          <a:bodyPr>
            <a:normAutofit/>
          </a:bodyPr>
          <a:lstStyle/>
          <a:p>
            <a:pPr algn="just" eaLnBrk="1" hangingPunct="1">
              <a:lnSpc>
                <a:spcPct val="90000"/>
              </a:lnSpc>
              <a:spcBef>
                <a:spcPts val="1800"/>
              </a:spcBef>
              <a:buFont typeface="Arial" charset="0"/>
              <a:buChar char="•"/>
            </a:pPr>
            <a:endParaRPr lang="fr-FR" sz="2400" dirty="0" smtClean="0">
              <a:latin typeface="Arial Narrow" pitchFamily="34" charset="0"/>
            </a:endParaRPr>
          </a:p>
          <a:p>
            <a:pPr algn="just" eaLnBrk="1" hangingPunct="1">
              <a:lnSpc>
                <a:spcPct val="90000"/>
              </a:lnSpc>
              <a:spcBef>
                <a:spcPts val="1800"/>
              </a:spcBef>
              <a:buFont typeface="Arial" charset="0"/>
              <a:buChar char="•"/>
            </a:pPr>
            <a:r>
              <a:rPr lang="fr-FR" sz="2400" dirty="0" smtClean="0">
                <a:latin typeface="Arial Narrow" pitchFamily="34" charset="0"/>
              </a:rPr>
              <a:t>Développez </a:t>
            </a:r>
            <a:r>
              <a:rPr lang="fr-FR" sz="2400" dirty="0" smtClean="0">
                <a:latin typeface="Arial Narrow" pitchFamily="34" charset="0"/>
              </a:rPr>
              <a:t>dès le départ une vision commune (se mettre d’accord sur les buts)</a:t>
            </a:r>
          </a:p>
          <a:p>
            <a:pPr algn="just" eaLnBrk="1" hangingPunct="1">
              <a:lnSpc>
                <a:spcPct val="90000"/>
              </a:lnSpc>
              <a:spcBef>
                <a:spcPts val="1800"/>
              </a:spcBef>
              <a:buFont typeface="Arial" charset="0"/>
              <a:buChar char="•"/>
            </a:pPr>
            <a:r>
              <a:rPr lang="fr-FR" sz="2400" dirty="0" smtClean="0">
                <a:latin typeface="Arial Narrow" pitchFamily="34" charset="0"/>
              </a:rPr>
              <a:t>Trouvez un bon équilibre entre parties prenantes et décideurs</a:t>
            </a:r>
          </a:p>
          <a:p>
            <a:pPr algn="just" eaLnBrk="1" hangingPunct="1">
              <a:lnSpc>
                <a:spcPct val="90000"/>
              </a:lnSpc>
              <a:spcBef>
                <a:spcPts val="1800"/>
              </a:spcBef>
              <a:buFont typeface="Arial" charset="0"/>
              <a:buChar char="•"/>
            </a:pPr>
            <a:r>
              <a:rPr lang="fr-FR" sz="2400" dirty="0" smtClean="0">
                <a:latin typeface="Arial Narrow" pitchFamily="34" charset="0"/>
              </a:rPr>
              <a:t>Veillez à ce que cette collaboration serve les intérêts institutionnels de chaque agence partenaire</a:t>
            </a:r>
          </a:p>
          <a:p>
            <a:pPr algn="just" eaLnBrk="1" hangingPunct="1">
              <a:lnSpc>
                <a:spcPct val="90000"/>
              </a:lnSpc>
              <a:spcBef>
                <a:spcPts val="1800"/>
              </a:spcBef>
              <a:buFont typeface="Arial" charset="0"/>
              <a:buChar char="•"/>
            </a:pPr>
            <a:r>
              <a:rPr lang="fr-FR" sz="2400" dirty="0" smtClean="0">
                <a:latin typeface="Arial Narrow" pitchFamily="34" charset="0"/>
              </a:rPr>
              <a:t>Prenez en compte la dimension humaine de chaque collaboration</a:t>
            </a:r>
          </a:p>
          <a:p>
            <a:pPr algn="just" eaLnBrk="1" hangingPunct="1">
              <a:lnSpc>
                <a:spcPct val="90000"/>
              </a:lnSpc>
              <a:spcBef>
                <a:spcPts val="1800"/>
              </a:spcBef>
              <a:buFont typeface="Arial" charset="0"/>
              <a:buChar char="•"/>
            </a:pPr>
            <a:r>
              <a:rPr lang="fr-FR" sz="2400" dirty="0" smtClean="0">
                <a:latin typeface="Arial Narrow" pitchFamily="34" charset="0"/>
              </a:rPr>
              <a:t>Privilégiez systématiquement les solutions où tout le monde est gagnant</a:t>
            </a:r>
          </a:p>
          <a:p>
            <a:pPr eaLnBrk="1" hangingPunct="1">
              <a:lnSpc>
                <a:spcPct val="80000"/>
              </a:lnSpc>
              <a:buFont typeface="Arial" charset="0"/>
              <a:buChar char="•"/>
            </a:pPr>
            <a:endParaRPr lang="fr-FR" sz="2700" dirty="0" smtClean="0"/>
          </a:p>
        </p:txBody>
      </p:sp>
      <p:sp>
        <p:nvSpPr>
          <p:cNvPr id="18435" name="Title 1"/>
          <p:cNvSpPr>
            <a:spLocks noGrp="1"/>
          </p:cNvSpPr>
          <p:nvPr>
            <p:ph type="title"/>
          </p:nvPr>
        </p:nvSpPr>
        <p:spPr>
          <a:xfrm>
            <a:off x="361950" y="228600"/>
            <a:ext cx="8404225" cy="990600"/>
          </a:xfrm>
        </p:spPr>
        <p:txBody>
          <a:bodyPr>
            <a:noAutofit/>
          </a:bodyPr>
          <a:lstStyle/>
          <a:p>
            <a:pPr algn="ctr" eaLnBrk="1" hangingPunct="1"/>
            <a:r>
              <a:rPr lang="fr-FR" sz="4400" dirty="0" smtClean="0">
                <a:latin typeface="Arial Narrow" pitchFamily="34" charset="0"/>
              </a:rPr>
              <a:t>Comment renforcer la coordination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800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800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2800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800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1"/>
          </p:nvPr>
        </p:nvSpPr>
        <p:spPr>
          <a:xfrm>
            <a:off x="612775" y="1662113"/>
            <a:ext cx="8153400" cy="4533900"/>
          </a:xfrm>
        </p:spPr>
        <p:txBody>
          <a:bodyPr/>
          <a:lstStyle/>
          <a:p>
            <a:pPr algn="just" eaLnBrk="1" hangingPunct="1">
              <a:buFont typeface="Arial" charset="0"/>
              <a:buChar char="•"/>
            </a:pPr>
            <a:endParaRPr lang="fr-FR" sz="2800" dirty="0" smtClean="0">
              <a:latin typeface="Arial Narrow" pitchFamily="34" charset="0"/>
            </a:endParaRPr>
          </a:p>
          <a:p>
            <a:pPr algn="just" eaLnBrk="1" hangingPunct="1">
              <a:buFont typeface="Arial" charset="0"/>
              <a:buChar char="•"/>
            </a:pPr>
            <a:r>
              <a:rPr lang="fr-FR" sz="2800" dirty="0" smtClean="0">
                <a:latin typeface="Arial Narrow" pitchFamily="34" charset="0"/>
              </a:rPr>
              <a:t>Renseignez-vous </a:t>
            </a:r>
            <a:r>
              <a:rPr lang="fr-FR" sz="2800" dirty="0" smtClean="0">
                <a:latin typeface="Arial Narrow" pitchFamily="34" charset="0"/>
              </a:rPr>
              <a:t>sur ce que l’on attend précisément de vous</a:t>
            </a:r>
          </a:p>
          <a:p>
            <a:pPr algn="just" eaLnBrk="1" hangingPunct="1">
              <a:buFont typeface="Arial" charset="0"/>
              <a:buChar char="•"/>
            </a:pPr>
            <a:r>
              <a:rPr lang="fr-FR" sz="2800" dirty="0" smtClean="0">
                <a:latin typeface="Arial Narrow" pitchFamily="34" charset="0"/>
              </a:rPr>
              <a:t>Assurez-vous que vous êtes bien la bonne personne pour cette réunion</a:t>
            </a:r>
          </a:p>
          <a:p>
            <a:pPr algn="just" eaLnBrk="1" hangingPunct="1">
              <a:buFont typeface="Arial" charset="0"/>
              <a:buChar char="•"/>
            </a:pPr>
            <a:r>
              <a:rPr lang="fr-FR" sz="2800" dirty="0" smtClean="0">
                <a:latin typeface="Arial Narrow" pitchFamily="34" charset="0"/>
              </a:rPr>
              <a:t>Renseignez-vous sur l’objectif de cette réunion</a:t>
            </a:r>
          </a:p>
          <a:p>
            <a:pPr algn="just" eaLnBrk="1" hangingPunct="1">
              <a:buFont typeface="Arial" charset="0"/>
              <a:buChar char="•"/>
            </a:pPr>
            <a:r>
              <a:rPr lang="fr-FR" sz="2800" dirty="0" smtClean="0">
                <a:latin typeface="Arial Narrow" pitchFamily="34" charset="0"/>
              </a:rPr>
              <a:t>Demandez un ordre du jour clair et un programme</a:t>
            </a:r>
          </a:p>
          <a:p>
            <a:pPr algn="just" eaLnBrk="1" hangingPunct="1">
              <a:buFont typeface="Arial" charset="0"/>
              <a:buChar char="•"/>
            </a:pPr>
            <a:r>
              <a:rPr lang="fr-FR" sz="2800" dirty="0" smtClean="0">
                <a:latin typeface="Arial Narrow" pitchFamily="34" charset="0"/>
              </a:rPr>
              <a:t>Intervenez de façon constructive </a:t>
            </a:r>
          </a:p>
        </p:txBody>
      </p:sp>
      <p:sp>
        <p:nvSpPr>
          <p:cNvPr id="19459"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Participation aux réunions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TotalTime>
  <Words>733</Words>
  <Application>Microsoft Office PowerPoint</Application>
  <PresentationFormat>On-screen Show (4:3)</PresentationFormat>
  <Paragraphs>122</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  Module V Coordination</vt:lpstr>
      <vt:lpstr>Objectifs d’apprentissage</vt:lpstr>
      <vt:lpstr>Coordination</vt:lpstr>
      <vt:lpstr>Avantage d’une bonne coordination</vt:lpstr>
      <vt:lpstr>Partage des informations</vt:lpstr>
      <vt:lpstr>Coordination efficace</vt:lpstr>
      <vt:lpstr>Étude de cas</vt:lpstr>
      <vt:lpstr>Comment renforcer la coordination</vt:lpstr>
      <vt:lpstr>Participation aux réunions</vt:lpstr>
      <vt:lpstr>Pilotage des réunions (1)</vt:lpstr>
      <vt:lpstr>Pilotage des réunions (2)</vt:lpstr>
      <vt:lpstr>Réflexion</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V Coordination</dc:title>
  <dc:creator>JEAN Ernst</dc:creator>
  <cp:lastModifiedBy>JEAN Ernst</cp:lastModifiedBy>
  <cp:revision>4</cp:revision>
  <dcterms:created xsi:type="dcterms:W3CDTF">2018-07-31T18:34:29Z</dcterms:created>
  <dcterms:modified xsi:type="dcterms:W3CDTF">2018-07-31T19:05:13Z</dcterms:modified>
</cp:coreProperties>
</file>