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7"/>
  </p:notesMasterIdLst>
  <p:sldIdLst>
    <p:sldId id="257" r:id="rId2"/>
    <p:sldId id="258" r:id="rId3"/>
    <p:sldId id="259" r:id="rId4"/>
    <p:sldId id="260" r:id="rId5"/>
    <p:sldId id="261" r:id="rId6"/>
    <p:sldId id="271" r:id="rId7"/>
    <p:sldId id="263" r:id="rId8"/>
    <p:sldId id="264" r:id="rId9"/>
    <p:sldId id="265" r:id="rId10"/>
    <p:sldId id="266" r:id="rId11"/>
    <p:sldId id="267" r:id="rId12"/>
    <p:sldId id="268" r:id="rId13"/>
    <p:sldId id="269" r:id="rId14"/>
    <p:sldId id="270" r:id="rId15"/>
    <p:sldId id="272"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294" autoAdjust="0"/>
    <p:restoredTop sz="94660"/>
  </p:normalViewPr>
  <p:slideViewPr>
    <p:cSldViewPr>
      <p:cViewPr varScale="1">
        <p:scale>
          <a:sx n="68" d="100"/>
          <a:sy n="68" d="100"/>
        </p:scale>
        <p:origin x="-145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C307B3-4B07-4383-B778-C9D99890D50B}" type="datetimeFigureOut">
              <a:rPr lang="en-US" smtClean="0"/>
              <a:t>7/30/2018</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5C1EC8-9C21-41E6-9F0E-7894C6C2783B}" type="slidenum">
              <a:rPr lang="fr-FR" smtClean="0"/>
              <a:t>‹#›</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b="1" smtClean="0"/>
              <a:t>L’enquête sur la capacité d’intervention du système humanitaire </a:t>
            </a:r>
            <a:r>
              <a:rPr lang="fr-FR" smtClean="0"/>
              <a:t>[</a:t>
            </a:r>
            <a:r>
              <a:rPr lang="fr-FR" i="1" smtClean="0"/>
              <a:t>Humanitarian Response Review</a:t>
            </a:r>
            <a:r>
              <a:rPr lang="fr-FR" smtClean="0"/>
              <a:t>]</a:t>
            </a:r>
            <a:r>
              <a:rPr lang="fr-FR" b="1" smtClean="0"/>
              <a:t> </a:t>
            </a:r>
            <a:r>
              <a:rPr lang="fr-FR" smtClean="0"/>
              <a:t>(2005) a été diligentée par Jan Egeland par le biais d’un rapport indépendant) pour :</a:t>
            </a:r>
          </a:p>
          <a:p>
            <a:r>
              <a:rPr lang="fr-FR" smtClean="0"/>
              <a:t>- identifier les lacunes dans la capacité de réponse humanitaire ;</a:t>
            </a:r>
          </a:p>
          <a:p>
            <a:r>
              <a:rPr lang="fr-FR" smtClean="0"/>
              <a:t>- mettre en lumière les capacités et les faiblesses du système ;</a:t>
            </a:r>
          </a:p>
          <a:p>
            <a:r>
              <a:rPr lang="fr-FR" smtClean="0"/>
              <a:t>- déterminer comment la prévisibilité, l’efficacité et la responsabilité peuvent être renforcées au sein du système ; </a:t>
            </a:r>
          </a:p>
          <a:p>
            <a:r>
              <a:rPr lang="fr-FR" smtClean="0"/>
              <a:t>- développer une vision partagée des méthodes pour avancer ensemble.</a:t>
            </a:r>
          </a:p>
          <a:p>
            <a:pPr>
              <a:buFontTx/>
              <a:buChar char="-"/>
            </a:pPr>
            <a:endParaRPr lang="fr-FR" b="1" smtClean="0"/>
          </a:p>
          <a:p>
            <a:r>
              <a:rPr lang="fr-FR" b="1" smtClean="0"/>
              <a:t>Lacunes :</a:t>
            </a:r>
            <a:endParaRPr lang="fr-FR" smtClean="0"/>
          </a:p>
          <a:p>
            <a:r>
              <a:rPr lang="fr-FR" smtClean="0"/>
              <a:t>- manque d’appropriation de la réponse sectorielle – pas de leadership clair, surtout en ce qui concerne la gestion de l’eau, de l’assainissement et de l’hygiène, de l’abri et la </a:t>
            </a:r>
            <a:r>
              <a:rPr lang="fr-FR" i="1" smtClean="0"/>
              <a:t>gestion de camp ;</a:t>
            </a:r>
            <a:endParaRPr lang="fr-FR" smtClean="0"/>
          </a:p>
          <a:p>
            <a:r>
              <a:rPr lang="fr-FR" smtClean="0"/>
              <a:t>- manque de leadership d’ensemble dans la réponse humanitaire ;</a:t>
            </a:r>
          </a:p>
          <a:p>
            <a:r>
              <a:rPr lang="fr-FR" smtClean="0"/>
              <a:t>- faibles capacités de protection et absence de prise en compte en général des questions interdisciplinaires ;</a:t>
            </a:r>
          </a:p>
          <a:p>
            <a:r>
              <a:rPr lang="fr-FR" smtClean="0"/>
              <a:t>- faible niveau de préparation vis-à-vis des ressources et des capacités sectorielles (réserves, rosters d’équipes volantes, etc.).</a:t>
            </a:r>
          </a:p>
          <a:p>
            <a:r>
              <a:rPr lang="fr-FR" smtClean="0"/>
              <a:t>Le rapport a mis en relief la nécessité d’instaurer un mécanisme de coordination à l’échelle du système qui bénéficierait de l’implication, de l’adhésion et du soutien de tous.</a:t>
            </a:r>
          </a:p>
          <a:p>
            <a:endParaRPr lang="fr-FR" b="1" smtClean="0"/>
          </a:p>
          <a:p>
            <a:r>
              <a:rPr lang="fr-FR" b="1" smtClean="0"/>
              <a:t>Exemple concret– Une crise humanitaire qui aurait bénéficié de l’approche modulaire : </a:t>
            </a:r>
            <a:endParaRPr lang="fr-FR" smtClean="0"/>
          </a:p>
          <a:p>
            <a:r>
              <a:rPr lang="fr-FR" smtClean="0"/>
              <a:t>En 2003, le Darfour offrait des richesses (financières et humaines) importantes mais faute de mécanismes de coordination clairement définis, d’un système de diffusion de l’information et de rôles et responsabilités clairement établis, la réponse humanitaire s’est avérée inadaptée et inefficace</a:t>
            </a:r>
            <a:r>
              <a:rPr lang="fr-FR" b="1" smtClean="0"/>
              <a:t>.</a:t>
            </a:r>
            <a:r>
              <a:rPr lang="fr-FR" smtClean="0"/>
              <a:t> </a:t>
            </a:r>
            <a:endParaRPr lang="en-US" smtClean="0"/>
          </a:p>
          <a:p>
            <a:pPr eaLnBrk="1" hangingPunct="1">
              <a:spcBef>
                <a:spcPct val="0"/>
              </a:spcBef>
            </a:pPr>
            <a:endParaRPr lang="en-US" smtClean="0"/>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C51B299-F889-446C-A27C-F3902AC9336C}" type="slidenum">
              <a:rPr lang="en-US">
                <a:cs typeface="Arial" charset="0"/>
              </a:rPr>
              <a:pPr fontAlgn="base">
                <a:spcBef>
                  <a:spcPct val="0"/>
                </a:spcBef>
                <a:spcAft>
                  <a:spcPct val="0"/>
                </a:spcAft>
                <a:defRPr/>
              </a:pPr>
              <a:t>5</a:t>
            </a:fld>
            <a:endParaRPr lang="en-US" dirty="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5D0BB58-1425-4FFA-A33C-157134C68A57}" type="slidenum">
              <a:rPr lang="en-US">
                <a:cs typeface="Arial" charset="0"/>
              </a:rPr>
              <a:pPr fontAlgn="base">
                <a:spcBef>
                  <a:spcPct val="0"/>
                </a:spcBef>
                <a:spcAft>
                  <a:spcPct val="0"/>
                </a:spcAft>
                <a:defRPr/>
              </a:pPr>
              <a:t>7</a:t>
            </a:fld>
            <a:endParaRPr lang="en-US" dirty="0">
              <a:cs typeface="Arial" charset="0"/>
            </a:endParaRPr>
          </a:p>
        </p:txBody>
      </p:sp>
      <p:sp>
        <p:nvSpPr>
          <p:cNvPr id="389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891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228600" indent="-228600" eaLnBrk="1" hangingPunct="1">
              <a:spcBef>
                <a:spcPct val="0"/>
              </a:spcBef>
            </a:pPr>
            <a:r>
              <a:rPr lang="fr-FR" smtClean="0"/>
              <a:t>L’approche modulaire simplifiée vise à renforcer la </a:t>
            </a:r>
            <a:r>
              <a:rPr lang="fr-FR" i="1" smtClean="0"/>
              <a:t>coordination sectorielle </a:t>
            </a:r>
            <a:r>
              <a:rPr lang="fr-FR" smtClean="0"/>
              <a:t>pour garantir la satisfaction des besoins. </a:t>
            </a:r>
          </a:p>
          <a:p>
            <a:pPr marL="228600" indent="-228600"/>
            <a:endParaRPr lang="fr-FR" b="1" smtClean="0"/>
          </a:p>
          <a:p>
            <a:pPr marL="228600" indent="-228600"/>
            <a:r>
              <a:rPr lang="fr-FR" b="1" smtClean="0"/>
              <a:t>Exemple pratique :</a:t>
            </a:r>
          </a:p>
          <a:p>
            <a:pPr marL="228600" indent="-228600"/>
            <a:r>
              <a:rPr lang="fr-FR" smtClean="0"/>
              <a:t>En 2010, suite à des discussions avec l’équipe humanitaire du pays, Neil Walker, Coordinateur résident du Kirghizstan, a demandé l’activation de plusieurs modules afin de répondre à la crise humanitaire engendrée par le conflit interethnique dans le sud du pays.</a:t>
            </a:r>
            <a:endParaRPr lang="nb-NO" smtClean="0"/>
          </a:p>
          <a:p>
            <a:pPr marL="228600" indent="-228600" eaLnBrk="1" hangingPunct="1">
              <a:spcBef>
                <a:spcPct val="0"/>
              </a:spcBef>
            </a:pPr>
            <a:endParaRPr lang="nb-NO"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sz="1000" smtClean="0"/>
              <a:t>L’approche modulaire est une démarche, une méthode de travail. On la considère comme la meilleure méthode pour faire face à des situations d’urgence car elle se fonde sur une capacité d’intervention à l’échelle du système et une optimisation les ressources. L’approche modulaire/sectorielle permet une meilleure définition des rôles et des responsabilités, une plus grande prévisibilité, un leadership plus clair, des partenariats plus solides, des liens plus étroits et cohérents avec le gouvernement, une réponse plus stratégique et mieux ciblée tout en réduisant les lacunes/doublons. </a:t>
            </a:r>
          </a:p>
          <a:p>
            <a:endParaRPr lang="fr-FR" sz="1000" smtClean="0"/>
          </a:p>
          <a:p>
            <a:r>
              <a:rPr lang="fr-FR" sz="1000" smtClean="0"/>
              <a:t>Les principales différences entre les anciens modules et les systèmes de coordination basés sur des secteurs sont la désignation claire des organisations responsables au niveau global, la création d’un forum de coordination globale et l’obligation pour les organisations responsables d’agir comme prestataire de dernier recours.</a:t>
            </a:r>
          </a:p>
          <a:p>
            <a:endParaRPr lang="fr-FR" sz="1000" smtClean="0"/>
          </a:p>
          <a:p>
            <a:r>
              <a:rPr lang="fr-FR" sz="1000" smtClean="0"/>
              <a:t>La terminologie employée compte peu (secteur/module), l’important, c’est l’approche et les principes clés sur lesquels elle se fonde :</a:t>
            </a:r>
          </a:p>
          <a:p>
            <a:endParaRPr lang="fr-FR" sz="1000" b="1" smtClean="0"/>
          </a:p>
          <a:p>
            <a:r>
              <a:rPr lang="fr-FR" sz="1000" b="1" smtClean="0"/>
              <a:t>Exemple pratique </a:t>
            </a:r>
            <a:r>
              <a:rPr lang="fr-FR" sz="1000" smtClean="0"/>
              <a:t>: </a:t>
            </a:r>
          </a:p>
          <a:p>
            <a:r>
              <a:rPr lang="fr-FR" sz="1000" smtClean="0"/>
              <a:t>En Irak, pour des raisons politiques, ce sont des secteurs qui gèrent la coordination humanitaire et non des modules. En effet, le gouvernement ne souhaitait pas les faire activer par peur de révéler l’existence d’une urgence humanitaire. Les secteurs fonctionnent de la même manière que les modules, c’est-à-dire avec des agences responsables et des partenaires ayant des obligations et des responsabilités dans le cadre de l’intervention humanitaire. </a:t>
            </a:r>
            <a:endParaRPr lang="da-DK" sz="1000" smtClean="0"/>
          </a:p>
          <a:p>
            <a:pPr eaLnBrk="1" hangingPunct="1">
              <a:spcBef>
                <a:spcPct val="0"/>
              </a:spcBef>
            </a:pPr>
            <a:endParaRPr lang="da-DK" sz="1000" smtClean="0"/>
          </a:p>
          <a:p>
            <a:pPr eaLnBrk="1" hangingPunct="1">
              <a:spcBef>
                <a:spcPct val="0"/>
              </a:spcBef>
            </a:pPr>
            <a:endParaRPr lang="en-US" sz="1000" smtClean="0"/>
          </a:p>
          <a:p>
            <a:pPr eaLnBrk="1" hangingPunct="1">
              <a:spcBef>
                <a:spcPct val="0"/>
              </a:spcBef>
            </a:pPr>
            <a:endParaRPr lang="en-US" sz="1000" smtClean="0"/>
          </a:p>
        </p:txBody>
      </p:sp>
      <p:sp>
        <p:nvSpPr>
          <p:cNvPr id="3686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5B22B51-0CA4-469B-881C-D877AF6B3012}" type="slidenum">
              <a:rPr lang="en-US">
                <a:cs typeface="Arial" charset="0"/>
              </a:rPr>
              <a:pPr fontAlgn="base">
                <a:spcBef>
                  <a:spcPct val="0"/>
                </a:spcBef>
                <a:spcAft>
                  <a:spcPct val="0"/>
                </a:spcAft>
                <a:defRPr/>
              </a:pPr>
              <a:t>8</a:t>
            </a:fld>
            <a:endParaRPr lang="en-US" dirty="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4" name="Slide Number Placeholder 3"/>
          <p:cNvSpPr>
            <a:spLocks noGrp="1"/>
          </p:cNvSpPr>
          <p:nvPr>
            <p:ph type="sldNum" sz="quarter" idx="5"/>
          </p:nvPr>
        </p:nvSpPr>
        <p:spPr/>
        <p:txBody>
          <a:bodyPr/>
          <a:lstStyle/>
          <a:p>
            <a:pPr>
              <a:defRPr/>
            </a:pPr>
            <a:fld id="{E4F7803A-865E-4BED-8362-74C602DE4450}" type="slidenum">
              <a:rPr lang="en-US" smtClean="0"/>
              <a:pPr>
                <a:defRPr/>
              </a:pPr>
              <a:t>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F2C879D-F1D7-42D6-B644-64499CE6757C}" type="slidenum">
              <a:rPr lang="en-US"/>
              <a:pPr>
                <a:defRPr/>
              </a:pPr>
              <a:t>10</a:t>
            </a:fld>
            <a:endParaRPr lang="en-US" dirty="0"/>
          </a:p>
        </p:txBody>
      </p:sp>
      <p:sp>
        <p:nvSpPr>
          <p:cNvPr id="419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198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lnSpc>
                <a:spcPct val="90000"/>
              </a:lnSpc>
            </a:pPr>
            <a:endParaRPr lang="en-US" smtClean="0"/>
          </a:p>
          <a:p>
            <a:pPr>
              <a:lnSpc>
                <a:spcPct val="90000"/>
              </a:lnSpc>
            </a:pPr>
            <a:r>
              <a:rPr lang="fr-FR" smtClean="0"/>
              <a:t>Partout où il y a de graves lacunes dans l’action humanitaire, les responsables de module doivent faire appel à tous les partenaires humanitaires concernés pour y remédier. En cas d’échec et en fonction de l’urgence, le responsable de module agit en tant que « prestataire de dernier recours » et peut être tenu de combler lui-même ces lacunes. Si néanmoins les financements manquent pour mettre en place les actions nécessaires, on ne peut s’attendre à ce que le responsable sectoriel remplisse ce rôle. Il devra en revanche continuer à travailler avec le Coordinateur humanitaire et les donateurs pour mobiliser les ressources nécessaires. Le CCCM est un module interdisciplinaire : son rôle n’est pas de garantir la prestation de tous les services dans les camps mais plutôt d’effectuer un travail de mobilisation et d’information lorsque des lacunes sont identifiées. </a:t>
            </a:r>
          </a:p>
          <a:p>
            <a:pPr>
              <a:lnSpc>
                <a:spcPct val="90000"/>
              </a:lnSpc>
            </a:pPr>
            <a:endParaRPr lang="fr-FR" b="1" smtClean="0"/>
          </a:p>
          <a:p>
            <a:pPr>
              <a:lnSpc>
                <a:spcPct val="90000"/>
              </a:lnSpc>
            </a:pPr>
            <a:r>
              <a:rPr lang="fr-FR" b="1" smtClean="0"/>
              <a:t>Exemple pratique - Prestataire de dernier recours (POLR) : </a:t>
            </a:r>
            <a:endParaRPr lang="fr-FR" smtClean="0"/>
          </a:p>
          <a:p>
            <a:pPr>
              <a:lnSpc>
                <a:spcPct val="90000"/>
              </a:lnSpc>
            </a:pPr>
            <a:r>
              <a:rPr lang="fr-FR" smtClean="0"/>
              <a:t>Dans certaines régions du Tchad, les sous-modules de la protection de l’enfance et de la violence sexospécifique n’étaient pas activés faute d’agences responsables dans ces domaines. Afin de répondre aux besoins de ces régions dans ces domaines et conformément au principe de prestataire de dernier recours, l’UNHCR a inclus ces activités dans son travail de protection, y compris le suivi et la transmission des informations concernant la protection, afin de garantir une intervention adéquate et en phase avec les objectifs et les priorités identifiés par le module national de protection. </a:t>
            </a:r>
            <a:endParaRPr lang="en-US" smtClean="0"/>
          </a:p>
          <a:p>
            <a:pPr>
              <a:lnSpc>
                <a:spcPct val="90000"/>
              </a:lnSpc>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0000" lnSpcReduction="20000"/>
          </a:bodyPr>
          <a:lstStyle/>
          <a:p>
            <a:pPr eaLnBrk="1" fontAlgn="auto" hangingPunct="1">
              <a:spcBef>
                <a:spcPts val="0"/>
              </a:spcBef>
              <a:spcAft>
                <a:spcPts val="0"/>
              </a:spcAft>
              <a:defRPr/>
            </a:pPr>
            <a:endParaRPr lang="en-GB" sz="1714" dirty="0" smtClean="0"/>
          </a:p>
        </p:txBody>
      </p:sp>
      <p:sp>
        <p:nvSpPr>
          <p:cNvPr id="3072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49027C-A622-49D4-A049-F2CCFA7C06CF}" type="slidenum">
              <a:rPr lang="en-US">
                <a:cs typeface="Arial" charset="0"/>
              </a:rPr>
              <a:pPr fontAlgn="base">
                <a:spcBef>
                  <a:spcPct val="0"/>
                </a:spcBef>
                <a:spcAft>
                  <a:spcPct val="0"/>
                </a:spcAft>
                <a:defRPr/>
              </a:pPr>
              <a:t>11</a:t>
            </a:fld>
            <a:endParaRPr lang="en-US" dirty="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nb-NO" smtClean="0"/>
          </a:p>
        </p:txBody>
      </p:sp>
      <p:sp>
        <p:nvSpPr>
          <p:cNvPr id="399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2DC5002-6E1F-43F3-98AC-DB634848A08D}" type="slidenum">
              <a:rPr lang="en-US">
                <a:cs typeface="Arial" charset="0"/>
              </a:rPr>
              <a:pPr fontAlgn="base">
                <a:spcBef>
                  <a:spcPct val="0"/>
                </a:spcBef>
                <a:spcAft>
                  <a:spcPct val="0"/>
                </a:spcAft>
                <a:defRPr/>
              </a:pPr>
              <a:t>12</a:t>
            </a:fld>
            <a:endParaRPr lang="en-US" dirty="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wrap="square" numCol="1" anchor="t" anchorCtr="0" compatLnSpc="1">
            <a:prstTxWarp prst="textNoShape">
              <a:avLst/>
            </a:prstTxWarp>
          </a:bodyPr>
          <a:lstStyle/>
          <a:p>
            <a:r>
              <a:rPr lang="fr-FR" i="1" smtClean="0"/>
              <a:t>Bonnes pratiques pour l’aide humanitaire (GDH) : </a:t>
            </a:r>
            <a:r>
              <a:rPr lang="fr-FR" smtClean="0"/>
              <a:t>l’initiative a créé un forum d’échanges pour les donateurs sur les bonnes pratiques de financement humanitaire et d’autres questions d’intérêt mutuel. En définissant des principes et des standards, elle fournit un cadre pour orienter l’aide humanitaire officielle ainsi qu’un mécanisme pour favoriser une responsabilité accrue des donateurs. L’objectif est d’améliorer l’intervention humanitaire en renforçant la coordination, l’efficacité et la responsabilité.</a:t>
            </a:r>
            <a:endParaRPr lang="fr-FR" i="1" smtClean="0"/>
          </a:p>
          <a:p>
            <a:r>
              <a:rPr lang="fr-FR" i="1" smtClean="0"/>
              <a:t>Le Fonds central d’intervention pour les urgences humanitaires </a:t>
            </a:r>
            <a:r>
              <a:rPr lang="fr-FR" smtClean="0"/>
              <a:t>(CERF) : le CERF est un fonds prévisionnel établi par les NU pour fournir une assistance humanitaire, en temps voulu et plus fiable aux victimes de catastrophes naturelles et de conflits armés.</a:t>
            </a:r>
          </a:p>
          <a:p>
            <a:r>
              <a:rPr lang="fr-FR" smtClean="0"/>
              <a:t>Le CERF est destiné à compléter – non à remplacer –  les mécanismes de financement humanitaires existants tels que l’Appel éclair et les Appels globaux des NU. Le CERF fournit les fonds initiaux permettant de faire démarrer au plus vite les opérations clés et de financer les programmes de survie non encore couverts par d’autres donateurs. </a:t>
            </a:r>
          </a:p>
          <a:p>
            <a:endParaRPr lang="fr-FR" i="1" smtClean="0"/>
          </a:p>
          <a:p>
            <a:r>
              <a:rPr lang="fr-FR" i="1" smtClean="0"/>
              <a:t>Autres initiatives : </a:t>
            </a:r>
            <a:r>
              <a:rPr lang="fr-FR" smtClean="0"/>
              <a:t>fonds du Coordinateur humanitaire, comme au Soudan et en Éthiopie.</a:t>
            </a:r>
          </a:p>
          <a:p>
            <a:endParaRPr lang="fr-FR" i="1" smtClean="0"/>
          </a:p>
          <a:p>
            <a:r>
              <a:rPr lang="fr-FR" i="1" smtClean="0"/>
              <a:t>Informations supplémentaires facultatives : </a:t>
            </a:r>
            <a:endParaRPr lang="fr-FR" smtClean="0"/>
          </a:p>
          <a:p>
            <a:r>
              <a:rPr lang="fr-FR" smtClean="0"/>
              <a:t>Le CERF et la procédure d’appel global (CAP) se complètent plus qu’ils ne se font concurrence. Le CERF est géré par le Coordinateur des secours d’urgence (CSU) en concertation avec les agences responsables de modules et les CH. </a:t>
            </a:r>
          </a:p>
          <a:p>
            <a:r>
              <a:rPr lang="fr-FR" smtClean="0"/>
              <a:t>Les ONG ne peuvent pas solliciter directement les fonds du CERF et doivent participer à la demande de fonds en tant que membres du module. Elles reçoivent des fonds en qualité de partenaires opérationnels des agences des Nations unies et de l’OIM. Ce n’est pas OCHA qui est à l’origine de cette restriction mais les États membres, probablement parce que certains d’entre eux acceptent mal le rôle des ONG dans les opérations de secours et de développement. </a:t>
            </a:r>
          </a:p>
          <a:p>
            <a:r>
              <a:rPr lang="fr-FR" smtClean="0"/>
              <a:t>Normalement, un </a:t>
            </a:r>
            <a:r>
              <a:rPr lang="fr-FR" i="1" smtClean="0"/>
              <a:t>appel éclair</a:t>
            </a:r>
            <a:r>
              <a:rPr lang="fr-FR" smtClean="0"/>
              <a:t> est lancé dans la foulée d’un appel aux fonds du CERF. Le CERF fournit l’investissement initial couvrant les projets de survie les plus urgents de l’appel éclair pour faire la soudure entre l'engagement</a:t>
            </a:r>
            <a:r>
              <a:rPr lang="fr-FR" i="1" smtClean="0"/>
              <a:t> </a:t>
            </a:r>
            <a:r>
              <a:rPr lang="fr-FR" smtClean="0"/>
              <a:t>des donateurs et la réception des fonds</a:t>
            </a:r>
            <a:r>
              <a:rPr lang="fr-FR" i="1" smtClean="0"/>
              <a:t>.</a:t>
            </a:r>
            <a:endParaRPr lang="fr-FR" smtClean="0"/>
          </a:p>
          <a:p>
            <a:r>
              <a:rPr lang="fr-FR" smtClean="0"/>
              <a:t>Un appel global (CAP) est une version plus longue de l’appel éclair (en général 12 mois) pour des crises à plus long terme  avec une analyse plus profonde et plus précise</a:t>
            </a:r>
            <a:r>
              <a:rPr lang="fr-CH" smtClean="0"/>
              <a:t>.</a:t>
            </a:r>
            <a:endParaRPr lang="fr-FR" smtClean="0"/>
          </a:p>
          <a:p>
            <a:r>
              <a:rPr lang="fr-FR" smtClean="0"/>
              <a:t>Un appel éclair est un programme d’intervention stratégique qui comprend un ensemble ou un « catalogue » de projets et une demande de fonds.</a:t>
            </a:r>
          </a:p>
          <a:p>
            <a:endParaRPr lang="en-US" sz="1600" b="1" smtClean="0"/>
          </a:p>
          <a:p>
            <a:pPr eaLnBrk="1" hangingPunct="1">
              <a:spcBef>
                <a:spcPct val="0"/>
              </a:spcBef>
            </a:pPr>
            <a:r>
              <a:rPr lang="en-US" sz="1600" b="1" smtClean="0"/>
              <a:t>Pour plus d’informations : </a:t>
            </a:r>
          </a:p>
          <a:p>
            <a:r>
              <a:rPr lang="fr-FR" smtClean="0"/>
              <a:t>http://www.humanitarianreform.org/humanitarianreform/Default.aspx?tabid=72</a:t>
            </a:r>
            <a:endParaRPr lang="en-US" smtClean="0"/>
          </a:p>
          <a:p>
            <a:r>
              <a:rPr lang="en-US" smtClean="0"/>
              <a:t>http://ochaonline.un.org/tabid/5839/language/en-US/Default.aspx</a:t>
            </a:r>
            <a:r>
              <a:rPr lang="fr-FR" smtClean="0"/>
              <a:t> </a:t>
            </a:r>
            <a:endParaRPr lang="en-US" smtClean="0"/>
          </a:p>
        </p:txBody>
      </p:sp>
      <p:sp>
        <p:nvSpPr>
          <p:cNvPr id="3277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0C7AD44-DBA3-4827-8E52-0F7EA6A629BD}" type="slidenum">
              <a:rPr lang="en-US">
                <a:cs typeface="Arial" charset="0"/>
              </a:rPr>
              <a:pPr fontAlgn="base">
                <a:spcBef>
                  <a:spcPct val="0"/>
                </a:spcBef>
                <a:spcAft>
                  <a:spcPct val="0"/>
                </a:spcAft>
                <a:defRPr/>
              </a:pPr>
              <a:t>13</a:t>
            </a:fld>
            <a:endParaRPr lang="en-US" dirty="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wrap="square" numCol="1" anchor="t" anchorCtr="0" compatLnSpc="1">
            <a:prstTxWarp prst="textNoShape">
              <a:avLst/>
            </a:prstTxWarp>
          </a:bodyPr>
          <a:lstStyle/>
          <a:p>
            <a:r>
              <a:rPr lang="fr-FR" smtClean="0"/>
              <a:t>Il faut renforcer les partenariats stratégiques entre tous les acteurs. Il n’existe pas de méthode unique pour développer ou maintenir les partenariats humanitaires. Les partenariats peuvent tout aussi bien prendre la forme d’une coordination étroite ou d’une programmation commune que d’une association plus souple fondée sur la nécessité d’éviter les doublons et de renforcer la complémentarité.</a:t>
            </a:r>
          </a:p>
          <a:p>
            <a:endParaRPr lang="fr-FR" smtClean="0"/>
          </a:p>
          <a:p>
            <a:r>
              <a:rPr lang="fr-FR" smtClean="0"/>
              <a:t>Le fonctionnement des modules/groupes sectoriels doit respecter les rôles, les responsabilités et les mandats des différentes organisations humanitaires. Il doit se fonder sur une reconnaissance mutuelle de la diversité des approches et des méthodes des différents acteurs.</a:t>
            </a:r>
          </a:p>
          <a:p>
            <a:endParaRPr lang="fr-FR" smtClean="0"/>
          </a:p>
          <a:p>
            <a:r>
              <a:rPr lang="fr-FR" smtClean="0"/>
              <a:t>Compte tenu des ressources limitées de certaines organisations, les modules doivent impérativement trouver des moyens efficaces et non bureaucratiques d’impliquer tous les acteurs humanitaires dans un processus collaboratif et ouvert à tous.  </a:t>
            </a:r>
          </a:p>
          <a:p>
            <a:endParaRPr lang="fr-FR" smtClean="0"/>
          </a:p>
          <a:p>
            <a:r>
              <a:rPr lang="fr-FR" smtClean="0"/>
              <a:t>Les responsables de module ont la responsabilité de garantir une complémentarité adéquate entre les acteurs humanitaires œuvrant dans les mêmes secteurs ou domaines d’activité. </a:t>
            </a:r>
            <a:endParaRPr lang="en-US" smtClean="0"/>
          </a:p>
          <a:p>
            <a:pPr eaLnBrk="1" hangingPunct="1">
              <a:lnSpc>
                <a:spcPct val="90000"/>
              </a:lnSpc>
              <a:spcBef>
                <a:spcPct val="0"/>
              </a:spcBef>
            </a:pPr>
            <a:endParaRPr lang="en-US" smtClean="0"/>
          </a:p>
        </p:txBody>
      </p:sp>
      <p:sp>
        <p:nvSpPr>
          <p:cNvPr id="2662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5ACE82A-A351-4C7B-BD48-D708A65F2832}" type="slidenum">
              <a:rPr lang="en-US">
                <a:cs typeface="Arial" charset="0"/>
              </a:rPr>
              <a:pPr fontAlgn="base">
                <a:spcBef>
                  <a:spcPct val="0"/>
                </a:spcBef>
                <a:spcAft>
                  <a:spcPct val="0"/>
                </a:spcAft>
                <a:defRPr/>
              </a:pPr>
              <a:t>14</a:t>
            </a:fld>
            <a:endParaRPr lang="en-US" dirty="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1521D37-6543-430C-A58A-F9D1424401C3}" type="datetimeFigureOut">
              <a:rPr lang="en-US" smtClean="0"/>
              <a:t>7/30/2018</a:t>
            </a:fld>
            <a:endParaRPr lang="fr-F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fr-F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00D0B02-A73C-4554-BAD7-F82CB59FA8A4}" type="slidenum">
              <a:rPr lang="fr-FR" smtClean="0"/>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1521D37-6543-430C-A58A-F9D1424401C3}" type="datetimeFigureOut">
              <a:rPr lang="en-US" smtClean="0"/>
              <a:t>7/30/2018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A00D0B02-A73C-4554-BAD7-F82CB59FA8A4}" type="slidenum">
              <a:rPr lang="fr-FR" smtClean="0"/>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1521D37-6543-430C-A58A-F9D1424401C3}" type="datetimeFigureOut">
              <a:rPr lang="en-US" smtClean="0"/>
              <a:t>7/30/2018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A00D0B02-A73C-4554-BAD7-F82CB59FA8A4}" type="slidenum">
              <a:rPr lang="fr-FR" smtClean="0"/>
              <a:t>‹#›</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GB"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pPr>
              <a:defRPr/>
            </a:pPr>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pPr>
              <a:defRPr/>
            </a:pPr>
            <a:fld id="{F7CEF25D-994D-480B-A079-A201EB099B0F}"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1521D37-6543-430C-A58A-F9D1424401C3}" type="datetimeFigureOut">
              <a:rPr lang="en-US" smtClean="0"/>
              <a:t>7/30/2018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A00D0B02-A73C-4554-BAD7-F82CB59FA8A4}" type="slidenum">
              <a:rPr lang="fr-FR" smtClean="0"/>
              <a:t>‹#›</a:t>
            </a:fld>
            <a:endParaRPr lang="fr-F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1521D37-6543-430C-A58A-F9D1424401C3}" type="datetimeFigureOut">
              <a:rPr lang="en-US" smtClean="0"/>
              <a:t>7/30/2018</a:t>
            </a:fld>
            <a:endParaRPr lang="fr-FR"/>
          </a:p>
        </p:txBody>
      </p:sp>
      <p:sp>
        <p:nvSpPr>
          <p:cNvPr id="5" name="Footer Placeholder 4"/>
          <p:cNvSpPr>
            <a:spLocks noGrp="1"/>
          </p:cNvSpPr>
          <p:nvPr>
            <p:ph type="ftr" sz="quarter" idx="11"/>
          </p:nvPr>
        </p:nvSpPr>
        <p:spPr/>
        <p:txBody>
          <a:bodyPr/>
          <a:lstStyle>
            <a:extLst/>
          </a:lstStyle>
          <a:p>
            <a:endParaRPr lang="fr-FR"/>
          </a:p>
        </p:txBody>
      </p:sp>
      <p:sp>
        <p:nvSpPr>
          <p:cNvPr id="6" name="Slide Number Placeholder 5"/>
          <p:cNvSpPr>
            <a:spLocks noGrp="1"/>
          </p:cNvSpPr>
          <p:nvPr>
            <p:ph type="sldNum" sz="quarter" idx="12"/>
          </p:nvPr>
        </p:nvSpPr>
        <p:spPr/>
        <p:txBody>
          <a:bodyPr/>
          <a:lstStyle>
            <a:extLst/>
          </a:lstStyle>
          <a:p>
            <a:fld id="{A00D0B02-A73C-4554-BAD7-F82CB59FA8A4}" type="slidenum">
              <a:rPr lang="fr-FR" smtClean="0"/>
              <a:t>‹#›</a:t>
            </a:fld>
            <a:endParaRPr lang="fr-F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1521D37-6543-430C-A58A-F9D1424401C3}" type="datetimeFigureOut">
              <a:rPr lang="en-US" smtClean="0"/>
              <a:t>7/30/2018</a:t>
            </a:fld>
            <a:endParaRPr lang="fr-FR"/>
          </a:p>
        </p:txBody>
      </p:sp>
      <p:sp>
        <p:nvSpPr>
          <p:cNvPr id="6" name="Footer Placeholder 5"/>
          <p:cNvSpPr>
            <a:spLocks noGrp="1"/>
          </p:cNvSpPr>
          <p:nvPr>
            <p:ph type="ftr" sz="quarter" idx="11"/>
          </p:nvPr>
        </p:nvSpPr>
        <p:spPr/>
        <p:txBody>
          <a:bodyPr/>
          <a:lstStyle>
            <a:extLst/>
          </a:lstStyle>
          <a:p>
            <a:endParaRPr lang="fr-FR"/>
          </a:p>
        </p:txBody>
      </p:sp>
      <p:sp>
        <p:nvSpPr>
          <p:cNvPr id="7" name="Slide Number Placeholder 6"/>
          <p:cNvSpPr>
            <a:spLocks noGrp="1"/>
          </p:cNvSpPr>
          <p:nvPr>
            <p:ph type="sldNum" sz="quarter" idx="12"/>
          </p:nvPr>
        </p:nvSpPr>
        <p:spPr/>
        <p:txBody>
          <a:bodyPr/>
          <a:lstStyle>
            <a:extLst/>
          </a:lstStyle>
          <a:p>
            <a:fld id="{A00D0B02-A73C-4554-BAD7-F82CB59FA8A4}" type="slidenum">
              <a:rPr lang="fr-FR" smtClean="0"/>
              <a:t>‹#›</a:t>
            </a:fld>
            <a:endParaRPr lang="fr-F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1521D37-6543-430C-A58A-F9D1424401C3}" type="datetimeFigureOut">
              <a:rPr lang="en-US" smtClean="0"/>
              <a:t>7/30/2018</a:t>
            </a:fld>
            <a:endParaRPr lang="fr-FR"/>
          </a:p>
        </p:txBody>
      </p:sp>
      <p:sp>
        <p:nvSpPr>
          <p:cNvPr id="8" name="Footer Placeholder 7"/>
          <p:cNvSpPr>
            <a:spLocks noGrp="1"/>
          </p:cNvSpPr>
          <p:nvPr>
            <p:ph type="ftr" sz="quarter" idx="11"/>
          </p:nvPr>
        </p:nvSpPr>
        <p:spPr/>
        <p:txBody>
          <a:bodyPr/>
          <a:lstStyle>
            <a:extLst/>
          </a:lstStyle>
          <a:p>
            <a:endParaRPr lang="fr-FR"/>
          </a:p>
        </p:txBody>
      </p:sp>
      <p:sp>
        <p:nvSpPr>
          <p:cNvPr id="9" name="Slide Number Placeholder 8"/>
          <p:cNvSpPr>
            <a:spLocks noGrp="1"/>
          </p:cNvSpPr>
          <p:nvPr>
            <p:ph type="sldNum" sz="quarter" idx="12"/>
          </p:nvPr>
        </p:nvSpPr>
        <p:spPr/>
        <p:txBody>
          <a:bodyPr/>
          <a:lstStyle>
            <a:extLst/>
          </a:lstStyle>
          <a:p>
            <a:fld id="{A00D0B02-A73C-4554-BAD7-F82CB59FA8A4}" type="slidenum">
              <a:rPr lang="fr-FR" smtClean="0"/>
              <a:t>‹#›</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1521D37-6543-430C-A58A-F9D1424401C3}" type="datetimeFigureOut">
              <a:rPr lang="en-US" smtClean="0"/>
              <a:t>7/30/2018</a:t>
            </a:fld>
            <a:endParaRPr lang="fr-FR"/>
          </a:p>
        </p:txBody>
      </p:sp>
      <p:sp>
        <p:nvSpPr>
          <p:cNvPr id="4" name="Footer Placeholder 3"/>
          <p:cNvSpPr>
            <a:spLocks noGrp="1"/>
          </p:cNvSpPr>
          <p:nvPr>
            <p:ph type="ftr" sz="quarter" idx="11"/>
          </p:nvPr>
        </p:nvSpPr>
        <p:spPr/>
        <p:txBody>
          <a:bodyPr/>
          <a:lstStyle>
            <a:extLst/>
          </a:lstStyle>
          <a:p>
            <a:endParaRPr lang="fr-FR"/>
          </a:p>
        </p:txBody>
      </p:sp>
      <p:sp>
        <p:nvSpPr>
          <p:cNvPr id="5" name="Slide Number Placeholder 4"/>
          <p:cNvSpPr>
            <a:spLocks noGrp="1"/>
          </p:cNvSpPr>
          <p:nvPr>
            <p:ph type="sldNum" sz="quarter" idx="12"/>
          </p:nvPr>
        </p:nvSpPr>
        <p:spPr/>
        <p:txBody>
          <a:bodyPr/>
          <a:lstStyle>
            <a:extLst/>
          </a:lstStyle>
          <a:p>
            <a:fld id="{A00D0B02-A73C-4554-BAD7-F82CB59FA8A4}" type="slidenum">
              <a:rPr lang="fr-FR" smtClean="0"/>
              <a:t>‹#›</a:t>
            </a:fld>
            <a:endParaRPr lang="fr-F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1521D37-6543-430C-A58A-F9D1424401C3}" type="datetimeFigureOut">
              <a:rPr lang="en-US" smtClean="0"/>
              <a:t>7/30/2018</a:t>
            </a:fld>
            <a:endParaRPr lang="fr-FR"/>
          </a:p>
        </p:txBody>
      </p:sp>
      <p:sp>
        <p:nvSpPr>
          <p:cNvPr id="3" name="Footer Placeholder 2"/>
          <p:cNvSpPr>
            <a:spLocks noGrp="1"/>
          </p:cNvSpPr>
          <p:nvPr>
            <p:ph type="ftr" sz="quarter" idx="11"/>
          </p:nvPr>
        </p:nvSpPr>
        <p:spPr/>
        <p:txBody>
          <a:bodyPr/>
          <a:lstStyle>
            <a:extLst/>
          </a:lstStyle>
          <a:p>
            <a:endParaRPr lang="fr-FR"/>
          </a:p>
        </p:txBody>
      </p:sp>
      <p:sp>
        <p:nvSpPr>
          <p:cNvPr id="4" name="Slide Number Placeholder 3"/>
          <p:cNvSpPr>
            <a:spLocks noGrp="1"/>
          </p:cNvSpPr>
          <p:nvPr>
            <p:ph type="sldNum" sz="quarter" idx="12"/>
          </p:nvPr>
        </p:nvSpPr>
        <p:spPr/>
        <p:txBody>
          <a:bodyPr/>
          <a:lstStyle>
            <a:extLst/>
          </a:lstStyle>
          <a:p>
            <a:fld id="{A00D0B02-A73C-4554-BAD7-F82CB59FA8A4}" type="slidenum">
              <a:rPr lang="fr-FR" smtClean="0"/>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1521D37-6543-430C-A58A-F9D1424401C3}" type="datetimeFigureOut">
              <a:rPr lang="en-US" smtClean="0"/>
              <a:t>7/30/2018</a:t>
            </a:fld>
            <a:endParaRPr lang="fr-FR"/>
          </a:p>
        </p:txBody>
      </p:sp>
      <p:sp>
        <p:nvSpPr>
          <p:cNvPr id="6" name="Footer Placeholder 5"/>
          <p:cNvSpPr>
            <a:spLocks noGrp="1"/>
          </p:cNvSpPr>
          <p:nvPr>
            <p:ph type="ftr" sz="quarter" idx="11"/>
          </p:nvPr>
        </p:nvSpPr>
        <p:spPr/>
        <p:txBody>
          <a:bodyPr/>
          <a:lstStyle>
            <a:extLst/>
          </a:lstStyle>
          <a:p>
            <a:endParaRPr lang="fr-FR"/>
          </a:p>
        </p:txBody>
      </p:sp>
      <p:sp>
        <p:nvSpPr>
          <p:cNvPr id="7" name="Slide Number Placeholder 6"/>
          <p:cNvSpPr>
            <a:spLocks noGrp="1"/>
          </p:cNvSpPr>
          <p:nvPr>
            <p:ph type="sldNum" sz="quarter" idx="12"/>
          </p:nvPr>
        </p:nvSpPr>
        <p:spPr/>
        <p:txBody>
          <a:bodyPr/>
          <a:lstStyle>
            <a:extLst/>
          </a:lstStyle>
          <a:p>
            <a:fld id="{A00D0B02-A73C-4554-BAD7-F82CB59FA8A4}" type="slidenum">
              <a:rPr lang="fr-FR" smtClean="0"/>
              <a:t>‹#›</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1521D37-6543-430C-A58A-F9D1424401C3}" type="datetimeFigureOut">
              <a:rPr lang="en-US" smtClean="0"/>
              <a:t>7/30/2018</a:t>
            </a:fld>
            <a:endParaRPr lang="fr-F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r-F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00D0B02-A73C-4554-BAD7-F82CB59FA8A4}" type="slidenum">
              <a:rPr lang="fr-FR" smtClean="0"/>
              <a:t>‹#›</a:t>
            </a:fld>
            <a:endParaRPr lang="fr-F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1521D37-6543-430C-A58A-F9D1424401C3}" type="datetimeFigureOut">
              <a:rPr lang="en-US" smtClean="0"/>
              <a:t>7/30/2018</a:t>
            </a:fld>
            <a:endParaRPr lang="fr-F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r-F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00D0B02-A73C-4554-BAD7-F82CB59FA8A4}" type="slidenum">
              <a:rPr lang="fr-FR" smtClean="0"/>
              <a:t>‹#›</a:t>
            </a:fld>
            <a:endParaRPr lang="fr-F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hyperlink" Target="http://www.irinnews.org/photogallery/selectedimage.asp?fImageID=200572549&amp;fextention=JPG&amp;fcredit=IRIN&amp;fcountry=NEPAL&amp;ftheme=Natural_Disasters&amp;fregion=Asia&amp;fdesc=%5bNepal%5d%20Lilamaya%20Rai,%2065-year%20old%20villager%20of%20Mahendranagar%20lost%20all%20her%20property%20and%20now%20lives%20in%20a%20makeshift%20hut.%20No%20organisation%20has%20offered%20any%20help%20despite%20her%20difficult%20circumstances.&amp;fdate=7/25/2005%207:48:00%20AM&amp;fcontact=http://www.irinnews.org"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irinnews.org/photogallery/selectedimage.asp?fImageID=200572549&amp;fextention=JPG&amp;fcredit=IRIN&amp;fcountry=NEPAL&amp;ftheme=Natural_Disasters&amp;fregion=Asia&amp;fdesc=%5bNepal%5d%20Lilamaya%20Rai,%2065-year%20old%20villager%20of%20Mahendranagar%20lost%20all%20her%20property%20and%20now%20lives%20in%20a%20makeshift%20hut.%20No%20organisation%20has%20offered%20any%20help%20despite%20her%20difficult%20circumstances.&amp;fdate=7/25/2005%207:48:00%20AM&amp;fcontact=http://www.irinnews.or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905000" y="1143000"/>
            <a:ext cx="5331909" cy="230832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6000" b="1" i="0" u="none" strike="noStrike" cap="none" normalizeH="0" baseline="0" dirty="0" smtClean="0">
              <a:ln>
                <a:noFill/>
              </a:ln>
              <a:solidFill>
                <a:schemeClr val="tx1"/>
              </a:solidFill>
              <a:effectLst/>
              <a:latin typeface="Arial Narrow"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6000" b="1" i="0" u="none" strike="noStrike" cap="none" normalizeH="0" baseline="0" dirty="0" smtClean="0">
                <a:ln>
                  <a:noFill/>
                </a:ln>
                <a:solidFill>
                  <a:schemeClr val="tx1"/>
                </a:solidFill>
                <a:effectLst/>
                <a:latin typeface="Arial Narrow" pitchFamily="34" charset="0"/>
                <a:ea typeface="Calibri" pitchFamily="34" charset="0"/>
                <a:cs typeface="Times New Roman" pitchFamily="18" charset="0"/>
              </a:rPr>
              <a:t>Formation CCCM</a:t>
            </a:r>
          </a:p>
          <a:p>
            <a:pPr marL="0" marR="0" lvl="0" indent="0" algn="ctr" defTabSz="914400" rtl="0" eaLnBrk="1" fontAlgn="base" latinLnBrk="0" hangingPunct="1">
              <a:lnSpc>
                <a:spcPct val="100000"/>
              </a:lnSpc>
              <a:spcBef>
                <a:spcPct val="0"/>
              </a:spcBef>
              <a:spcAft>
                <a:spcPct val="0"/>
              </a:spcAft>
              <a:buClrTx/>
              <a:buSzTx/>
              <a:buFontTx/>
              <a:buNone/>
              <a:tabLst/>
            </a:pPr>
            <a:r>
              <a:rPr lang="fr-FR" sz="2400" b="1" dirty="0" smtClean="0">
                <a:latin typeface="Arial Narrow" pitchFamily="34" charset="0"/>
                <a:cs typeface="Times New Roman" pitchFamily="18" charset="0"/>
              </a:rPr>
              <a:t>Bagasola, Tchad – Juillet-Aout 2018</a:t>
            </a:r>
            <a:endParaRPr kumimoji="0" lang="fr-FR"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23554" name="Rectangle 2"/>
          <p:cNvSpPr>
            <a:spLocks noChangeArrowheads="1"/>
          </p:cNvSpPr>
          <p:nvPr/>
        </p:nvSpPr>
        <p:spPr bwMode="auto">
          <a:xfrm>
            <a:off x="304800" y="5791200"/>
            <a:ext cx="40386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Narrow" pitchFamily="34" charset="0"/>
                <a:ea typeface="Calibri" pitchFamily="34" charset="0"/>
                <a:cs typeface="Times New Roman" pitchFamily="18" charset="0"/>
              </a:rPr>
              <a:t>CCCM/Shelter/NFI</a:t>
            </a:r>
            <a:r>
              <a:rPr kumimoji="0" lang="en-US" sz="2000" b="1" i="0" u="none" strike="noStrike" cap="none" normalizeH="0" dirty="0" smtClean="0">
                <a:ln>
                  <a:noFill/>
                </a:ln>
                <a:solidFill>
                  <a:schemeClr val="tx1"/>
                </a:solidFill>
                <a:effectLst/>
                <a:latin typeface="Arial Narrow" pitchFamily="34" charset="0"/>
                <a:ea typeface="Calibri" pitchFamily="34" charset="0"/>
                <a:cs typeface="Times New Roman" pitchFamily="18" charset="0"/>
              </a:rPr>
              <a:t> </a:t>
            </a:r>
            <a:r>
              <a:rPr kumimoji="0" lang="en-US" sz="2000" b="1" i="0" u="none" strike="noStrike" cap="none" normalizeH="0" baseline="0" dirty="0" smtClean="0">
                <a:ln>
                  <a:noFill/>
                </a:ln>
                <a:solidFill>
                  <a:schemeClr val="tx1"/>
                </a:solidFill>
                <a:effectLst/>
                <a:latin typeface="Arial Narrow" pitchFamily="34" charset="0"/>
                <a:ea typeface="Calibri" pitchFamily="34" charset="0"/>
                <a:cs typeface="Times New Roman" pitchFamily="18" charset="0"/>
              </a:rPr>
              <a:t>Sub-Cluster</a:t>
            </a:r>
            <a:r>
              <a:rPr kumimoji="0" lang="en-US" sz="2000" b="1" i="0" u="none" strike="noStrike" cap="none" normalizeH="0" dirty="0" smtClean="0">
                <a:ln>
                  <a:noFill/>
                </a:ln>
                <a:solidFill>
                  <a:schemeClr val="tx1"/>
                </a:solidFill>
                <a:effectLst/>
                <a:latin typeface="Arial Narrow" pitchFamily="34" charset="0"/>
                <a:ea typeface="Calibri" pitchFamily="34" charset="0"/>
                <a:cs typeface="Times New Roman" pitchFamily="18" charset="0"/>
              </a:rPr>
              <a:t> </a:t>
            </a:r>
            <a:endParaRPr lang="en-US" sz="2000" b="1" dirty="0">
              <a:latin typeface="Arial Narrow"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Narrow" pitchFamily="34" charset="0"/>
                <a:ea typeface="Calibri" pitchFamily="34" charset="0"/>
                <a:cs typeface="Times New Roman" pitchFamily="18" charset="0"/>
              </a:rPr>
              <a:t>HCR</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idx="1"/>
          </p:nvPr>
        </p:nvSpPr>
        <p:spPr>
          <a:xfrm>
            <a:off x="457200" y="1676400"/>
            <a:ext cx="5029200" cy="4811713"/>
          </a:xfrm>
        </p:spPr>
        <p:txBody>
          <a:bodyPr/>
          <a:lstStyle/>
          <a:p>
            <a:pPr marL="574675" indent="-574675">
              <a:lnSpc>
                <a:spcPct val="110000"/>
              </a:lnSpc>
              <a:buClr>
                <a:srgbClr val="6EAA2E"/>
              </a:buClr>
              <a:buSzPct val="90000"/>
              <a:buFont typeface="Wingdings" pitchFamily="2" charset="2"/>
              <a:buChar char="§"/>
            </a:pPr>
            <a:endParaRPr lang="fr-CH" sz="2400" dirty="0" smtClean="0">
              <a:latin typeface="Arial Narrow" pitchFamily="34" charset="0"/>
              <a:cs typeface="Arial" pitchFamily="34" charset="0"/>
            </a:endParaRPr>
          </a:p>
          <a:p>
            <a:pPr marL="574675" indent="-574675" algn="just">
              <a:lnSpc>
                <a:spcPct val="110000"/>
              </a:lnSpc>
              <a:buClr>
                <a:srgbClr val="6EAA2E"/>
              </a:buClr>
              <a:buSzPct val="90000"/>
              <a:buFont typeface="Wingdings" pitchFamily="2" charset="2"/>
              <a:buChar char="§"/>
            </a:pPr>
            <a:r>
              <a:rPr lang="fr-CH" sz="2400" dirty="0" smtClean="0">
                <a:latin typeface="Arial Narrow" pitchFamily="34" charset="0"/>
                <a:cs typeface="Arial" pitchFamily="34" charset="0"/>
              </a:rPr>
              <a:t>Garantir </a:t>
            </a:r>
            <a:r>
              <a:rPr lang="fr-CH" sz="2400" dirty="0" smtClean="0">
                <a:latin typeface="Arial Narrow" pitchFamily="34" charset="0"/>
                <a:cs typeface="Arial" pitchFamily="34" charset="0"/>
              </a:rPr>
              <a:t>une intervention </a:t>
            </a:r>
            <a:r>
              <a:rPr lang="fr-CH" sz="2400" dirty="0" smtClean="0">
                <a:solidFill>
                  <a:srgbClr val="6EAA2E"/>
                </a:solidFill>
                <a:latin typeface="Arial Narrow" pitchFamily="34" charset="0"/>
                <a:cs typeface="Arial" pitchFamily="34" charset="0"/>
              </a:rPr>
              <a:t>adéquate</a:t>
            </a:r>
            <a:r>
              <a:rPr lang="fr-CH" sz="2400" dirty="0" smtClean="0">
                <a:solidFill>
                  <a:srgbClr val="5A6B92"/>
                </a:solidFill>
                <a:latin typeface="Arial Narrow" pitchFamily="34" charset="0"/>
                <a:cs typeface="Arial" pitchFamily="34" charset="0"/>
              </a:rPr>
              <a:t> </a:t>
            </a:r>
            <a:r>
              <a:rPr lang="fr-CH" sz="2400" dirty="0" smtClean="0">
                <a:latin typeface="Arial Narrow" pitchFamily="34" charset="0"/>
                <a:cs typeface="Arial" pitchFamily="34" charset="0"/>
              </a:rPr>
              <a:t>et </a:t>
            </a:r>
            <a:r>
              <a:rPr lang="fr-CH" sz="2400" dirty="0" smtClean="0">
                <a:solidFill>
                  <a:srgbClr val="6EAA2E"/>
                </a:solidFill>
                <a:latin typeface="Arial Narrow" pitchFamily="34" charset="0"/>
                <a:cs typeface="Arial" pitchFamily="34" charset="0"/>
              </a:rPr>
              <a:t>appropriée</a:t>
            </a:r>
            <a:endParaRPr lang="fr-CH" sz="2400" dirty="0" smtClean="0">
              <a:latin typeface="Arial Narrow" pitchFamily="34" charset="0"/>
              <a:cs typeface="Arial" pitchFamily="34" charset="0"/>
            </a:endParaRPr>
          </a:p>
          <a:p>
            <a:pPr marL="1252538" lvl="1" algn="just">
              <a:lnSpc>
                <a:spcPct val="110000"/>
              </a:lnSpc>
              <a:spcBef>
                <a:spcPct val="0"/>
              </a:spcBef>
              <a:buClr>
                <a:srgbClr val="6EAA2E"/>
              </a:buClr>
              <a:buSzPct val="90000"/>
            </a:pPr>
            <a:r>
              <a:rPr lang="fr-CH" sz="2400" dirty="0" smtClean="0">
                <a:latin typeface="Arial Narrow" pitchFamily="34" charset="0"/>
                <a:cs typeface="Arial" pitchFamily="34" charset="0"/>
              </a:rPr>
              <a:t>en fonction de l’accès, de la sécurité et du financement</a:t>
            </a:r>
          </a:p>
          <a:p>
            <a:pPr marL="574675" indent="-574675" algn="just">
              <a:lnSpc>
                <a:spcPct val="110000"/>
              </a:lnSpc>
              <a:spcBef>
                <a:spcPct val="0"/>
              </a:spcBef>
              <a:buClr>
                <a:srgbClr val="6EAA2E"/>
              </a:buClr>
              <a:buSzPct val="90000"/>
              <a:buNone/>
            </a:pPr>
            <a:endParaRPr lang="fr-CH" sz="2400" dirty="0" smtClean="0">
              <a:latin typeface="Arial Narrow" pitchFamily="34" charset="0"/>
              <a:cs typeface="Arial" pitchFamily="34" charset="0"/>
            </a:endParaRPr>
          </a:p>
          <a:p>
            <a:pPr marL="574675" indent="-574675" algn="just">
              <a:lnSpc>
                <a:spcPct val="110000"/>
              </a:lnSpc>
              <a:spcBef>
                <a:spcPct val="0"/>
              </a:spcBef>
              <a:buClr>
                <a:srgbClr val="6EAA2E"/>
              </a:buClr>
              <a:buSzPct val="90000"/>
              <a:buFont typeface="Wingdings" pitchFamily="2" charset="2"/>
              <a:buChar char="§"/>
            </a:pPr>
            <a:endParaRPr lang="fr-CH" sz="2400" dirty="0" smtClean="0">
              <a:latin typeface="Arial Narrow" pitchFamily="34" charset="0"/>
              <a:cs typeface="Arial" pitchFamily="34" charset="0"/>
            </a:endParaRPr>
          </a:p>
          <a:p>
            <a:pPr marL="574675" indent="-574675" algn="just">
              <a:lnSpc>
                <a:spcPct val="110000"/>
              </a:lnSpc>
              <a:spcBef>
                <a:spcPct val="0"/>
              </a:spcBef>
              <a:buClr>
                <a:srgbClr val="6EAA2E"/>
              </a:buClr>
              <a:buSzPct val="90000"/>
              <a:buFont typeface="Wingdings" pitchFamily="2" charset="2"/>
              <a:buChar char="§"/>
            </a:pPr>
            <a:r>
              <a:rPr lang="fr-CH" sz="2400" dirty="0" smtClean="0">
                <a:latin typeface="Arial Narrow" pitchFamily="34" charset="0"/>
                <a:cs typeface="Arial" pitchFamily="34" charset="0"/>
              </a:rPr>
              <a:t>Assurer </a:t>
            </a:r>
            <a:r>
              <a:rPr lang="fr-CH" sz="2400" dirty="0" smtClean="0">
                <a:latin typeface="Arial Narrow" pitchFamily="34" charset="0"/>
                <a:cs typeface="Arial" pitchFamily="34" charset="0"/>
              </a:rPr>
              <a:t>la satisfaction des besoins </a:t>
            </a:r>
            <a:r>
              <a:rPr lang="fr-CH" sz="2400" dirty="0" smtClean="0">
                <a:solidFill>
                  <a:srgbClr val="6EAA2E"/>
                </a:solidFill>
                <a:latin typeface="Arial Narrow" pitchFamily="34" charset="0"/>
                <a:cs typeface="Arial" pitchFamily="34" charset="0"/>
              </a:rPr>
              <a:t>prioritaires </a:t>
            </a:r>
            <a:r>
              <a:rPr lang="fr-CH" sz="2400" dirty="0" smtClean="0">
                <a:latin typeface="Arial Narrow" pitchFamily="34" charset="0"/>
                <a:cs typeface="Arial" pitchFamily="34" charset="0"/>
              </a:rPr>
              <a:t>reconnus</a:t>
            </a:r>
          </a:p>
          <a:p>
            <a:pPr marL="1252538" lvl="1" algn="just">
              <a:lnSpc>
                <a:spcPct val="110000"/>
              </a:lnSpc>
              <a:spcBef>
                <a:spcPct val="0"/>
              </a:spcBef>
              <a:buClr>
                <a:srgbClr val="6EAA2E"/>
              </a:buClr>
              <a:buSzPct val="90000"/>
            </a:pPr>
            <a:r>
              <a:rPr lang="fr-CH" sz="2400" dirty="0" smtClean="0">
                <a:latin typeface="Arial Narrow" pitchFamily="34" charset="0"/>
                <a:cs typeface="Arial" pitchFamily="34" charset="0"/>
              </a:rPr>
              <a:t>combler les lacunes graves</a:t>
            </a:r>
          </a:p>
          <a:p>
            <a:pPr marL="574675" indent="-574675"/>
            <a:endParaRPr lang="en-US" sz="2800" dirty="0" smtClean="0"/>
          </a:p>
        </p:txBody>
      </p:sp>
      <p:sp>
        <p:nvSpPr>
          <p:cNvPr id="17412" name="Title 4"/>
          <p:cNvSpPr>
            <a:spLocks noGrp="1"/>
          </p:cNvSpPr>
          <p:nvPr>
            <p:ph type="title"/>
          </p:nvPr>
        </p:nvSpPr>
        <p:spPr>
          <a:xfrm>
            <a:off x="612775" y="228600"/>
            <a:ext cx="8153400" cy="990600"/>
          </a:xfrm>
        </p:spPr>
        <p:txBody>
          <a:bodyPr>
            <a:normAutofit/>
          </a:bodyPr>
          <a:lstStyle/>
          <a:p>
            <a:pPr algn="ctr"/>
            <a:r>
              <a:rPr lang="fr-FR" sz="4400" dirty="0" smtClean="0">
                <a:latin typeface="Arial Narrow" pitchFamily="34" charset="0"/>
                <a:cs typeface="Arial" pitchFamily="34" charset="0"/>
              </a:rPr>
              <a:t>Prestataire de dernier recours</a:t>
            </a:r>
            <a:endParaRPr lang="en-US" sz="4400" dirty="0" smtClean="0">
              <a:latin typeface="Arial Narrow" pitchFamily="34" charset="0"/>
              <a:cs typeface="Arial" pitchFamily="34" charset="0"/>
            </a:endParaRPr>
          </a:p>
        </p:txBody>
      </p:sp>
      <p:pic>
        <p:nvPicPr>
          <p:cNvPr id="17411" name="Picture 4"/>
          <p:cNvPicPr>
            <a:picLocks noChangeAspect="1" noChangeArrowheads="1"/>
          </p:cNvPicPr>
          <p:nvPr/>
        </p:nvPicPr>
        <p:blipFill>
          <a:blip r:embed="rId3"/>
          <a:srcRect/>
          <a:stretch>
            <a:fillRect/>
          </a:stretch>
        </p:blipFill>
        <p:spPr bwMode="auto">
          <a:xfrm>
            <a:off x="5910263" y="1528763"/>
            <a:ext cx="3233737" cy="53292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7" descr="2008070313"/>
          <p:cNvPicPr>
            <a:picLocks noChangeAspect="1" noChangeArrowheads="1"/>
          </p:cNvPicPr>
          <p:nvPr/>
        </p:nvPicPr>
        <p:blipFill>
          <a:blip r:embed="rId3"/>
          <a:srcRect/>
          <a:stretch>
            <a:fillRect/>
          </a:stretch>
        </p:blipFill>
        <p:spPr bwMode="auto">
          <a:xfrm>
            <a:off x="6330950" y="1522413"/>
            <a:ext cx="2795588" cy="5305425"/>
          </a:xfrm>
          <a:prstGeom prst="rect">
            <a:avLst/>
          </a:prstGeom>
          <a:noFill/>
          <a:ln w="9525">
            <a:noFill/>
            <a:miter lim="800000"/>
            <a:headEnd/>
            <a:tailEnd/>
          </a:ln>
        </p:spPr>
      </p:pic>
      <p:sp>
        <p:nvSpPr>
          <p:cNvPr id="18435" name="Title 1"/>
          <p:cNvSpPr>
            <a:spLocks noGrp="1"/>
          </p:cNvSpPr>
          <p:nvPr>
            <p:ph type="title"/>
          </p:nvPr>
        </p:nvSpPr>
        <p:spPr/>
        <p:txBody>
          <a:bodyPr>
            <a:normAutofit/>
          </a:bodyPr>
          <a:lstStyle/>
          <a:p>
            <a:pPr algn="ctr" eaLnBrk="1" hangingPunct="1"/>
            <a:r>
              <a:rPr lang="en-US" sz="4400" dirty="0" err="1" smtClean="0">
                <a:latin typeface="Arial Narrow" pitchFamily="34" charset="0"/>
                <a:cs typeface="Arial" pitchFamily="34" charset="0"/>
              </a:rPr>
              <a:t>Renforcement</a:t>
            </a:r>
            <a:r>
              <a:rPr lang="en-US" sz="4400" dirty="0" smtClean="0">
                <a:latin typeface="Arial Narrow" pitchFamily="34" charset="0"/>
                <a:cs typeface="Arial" pitchFamily="34" charset="0"/>
              </a:rPr>
              <a:t> du leadership</a:t>
            </a:r>
          </a:p>
        </p:txBody>
      </p:sp>
      <p:sp>
        <p:nvSpPr>
          <p:cNvPr id="18436" name="Text Placeholder 2"/>
          <p:cNvSpPr>
            <a:spLocks noGrp="1"/>
          </p:cNvSpPr>
          <p:nvPr>
            <p:ph type="body" sz="half" idx="1"/>
          </p:nvPr>
        </p:nvSpPr>
        <p:spPr>
          <a:xfrm>
            <a:off x="365125" y="1876425"/>
            <a:ext cx="5873750" cy="4489450"/>
          </a:xfrm>
        </p:spPr>
        <p:txBody>
          <a:bodyPr>
            <a:normAutofit/>
          </a:bodyPr>
          <a:lstStyle/>
          <a:p>
            <a:pPr marL="574675" indent="-574675" algn="just">
              <a:lnSpc>
                <a:spcPct val="110000"/>
              </a:lnSpc>
              <a:spcBef>
                <a:spcPct val="0"/>
              </a:spcBef>
              <a:buClr>
                <a:srgbClr val="6EAA2E"/>
              </a:buClr>
              <a:buSzPct val="90000"/>
              <a:buFont typeface="+mj-lt"/>
              <a:buAutoNum type="arabicPeriod"/>
            </a:pPr>
            <a:r>
              <a:rPr lang="fr-FR" dirty="0" smtClean="0">
                <a:latin typeface="Arial Narrow" pitchFamily="34" charset="0"/>
                <a:cs typeface="Arial" pitchFamily="34" charset="0"/>
              </a:rPr>
              <a:t>Proposer </a:t>
            </a:r>
            <a:r>
              <a:rPr lang="fr-FR" dirty="0" smtClean="0">
                <a:latin typeface="Arial Narrow" pitchFamily="34" charset="0"/>
                <a:cs typeface="Arial" pitchFamily="34" charset="0"/>
              </a:rPr>
              <a:t>une formation adaptée pour préparer et soutenir les coordinateurs </a:t>
            </a:r>
            <a:r>
              <a:rPr lang="fr-FR" dirty="0" smtClean="0">
                <a:latin typeface="Arial Narrow" pitchFamily="34" charset="0"/>
                <a:cs typeface="Arial" pitchFamily="34" charset="0"/>
              </a:rPr>
              <a:t>humanitaires</a:t>
            </a:r>
          </a:p>
          <a:p>
            <a:pPr marL="574675" indent="-574675" algn="just">
              <a:lnSpc>
                <a:spcPct val="110000"/>
              </a:lnSpc>
              <a:spcBef>
                <a:spcPct val="0"/>
              </a:spcBef>
              <a:buClr>
                <a:srgbClr val="6EAA2E"/>
              </a:buClr>
              <a:buSzPct val="90000"/>
              <a:buNone/>
            </a:pPr>
            <a:r>
              <a:rPr lang="fr-FR" dirty="0" smtClean="0">
                <a:latin typeface="Arial Narrow" pitchFamily="34" charset="0"/>
                <a:cs typeface="Arial" pitchFamily="34" charset="0"/>
              </a:rPr>
              <a:t> </a:t>
            </a:r>
            <a:endParaRPr lang="en-GB" dirty="0" smtClean="0">
              <a:latin typeface="Arial Narrow" pitchFamily="34" charset="0"/>
              <a:cs typeface="Arial" pitchFamily="34" charset="0"/>
            </a:endParaRPr>
          </a:p>
          <a:p>
            <a:pPr marL="574675" indent="-574675" algn="just">
              <a:lnSpc>
                <a:spcPct val="110000"/>
              </a:lnSpc>
              <a:spcBef>
                <a:spcPct val="0"/>
              </a:spcBef>
              <a:buClr>
                <a:srgbClr val="6EAA2E"/>
              </a:buClr>
              <a:buSzPct val="90000"/>
              <a:buFont typeface="+mj-lt"/>
              <a:buAutoNum type="arabicPeriod" startAt="2"/>
            </a:pPr>
            <a:r>
              <a:rPr lang="fr-FR" dirty="0" smtClean="0">
                <a:latin typeface="Arial Narrow" pitchFamily="34" charset="0"/>
                <a:cs typeface="Arial" pitchFamily="34" charset="0"/>
              </a:rPr>
              <a:t>Mettre en place des équipes de pays </a:t>
            </a:r>
            <a:r>
              <a:rPr lang="fr-FR" dirty="0" smtClean="0">
                <a:latin typeface="Arial Narrow" pitchFamily="34" charset="0"/>
                <a:cs typeface="Arial" pitchFamily="34" charset="0"/>
              </a:rPr>
              <a:t>diversifiées</a:t>
            </a:r>
          </a:p>
          <a:p>
            <a:pPr marL="574675" indent="-574675" algn="just">
              <a:lnSpc>
                <a:spcPct val="110000"/>
              </a:lnSpc>
              <a:spcBef>
                <a:spcPct val="0"/>
              </a:spcBef>
              <a:buClr>
                <a:srgbClr val="6EAA2E"/>
              </a:buClr>
              <a:buSzPct val="90000"/>
              <a:buNone/>
            </a:pPr>
            <a:endParaRPr lang="en-GB" dirty="0" smtClean="0">
              <a:latin typeface="Arial Narrow" pitchFamily="34" charset="0"/>
              <a:cs typeface="Arial" pitchFamily="34" charset="0"/>
            </a:endParaRPr>
          </a:p>
          <a:p>
            <a:pPr marL="574675" indent="-574675" algn="just">
              <a:lnSpc>
                <a:spcPct val="110000"/>
              </a:lnSpc>
              <a:spcBef>
                <a:spcPct val="0"/>
              </a:spcBef>
              <a:buClr>
                <a:srgbClr val="6EAA2E"/>
              </a:buClr>
              <a:buSzPct val="90000"/>
              <a:buFont typeface="+mj-lt"/>
              <a:buAutoNum type="arabicPeriod" startAt="3"/>
            </a:pPr>
            <a:r>
              <a:rPr lang="en-GB" dirty="0" err="1" smtClean="0">
                <a:latin typeface="Arial Narrow" pitchFamily="34" charset="0"/>
                <a:cs typeface="Arial" pitchFamily="34" charset="0"/>
              </a:rPr>
              <a:t>Comprendre</a:t>
            </a:r>
            <a:r>
              <a:rPr lang="en-GB" dirty="0" smtClean="0">
                <a:latin typeface="Arial Narrow" pitchFamily="34" charset="0"/>
                <a:cs typeface="Arial" pitchFamily="34" charset="0"/>
              </a:rPr>
              <a:t> </a:t>
            </a:r>
            <a:r>
              <a:rPr lang="en-GB" dirty="0" err="1" smtClean="0">
                <a:latin typeface="Arial Narrow" pitchFamily="34" charset="0"/>
                <a:cs typeface="Arial" pitchFamily="34" charset="0"/>
              </a:rPr>
              <a:t>que</a:t>
            </a:r>
            <a:r>
              <a:rPr lang="en-GB" dirty="0" smtClean="0">
                <a:latin typeface="Arial Narrow" pitchFamily="34" charset="0"/>
                <a:cs typeface="Arial" pitchFamily="34" charset="0"/>
              </a:rPr>
              <a:t> sans leadership </a:t>
            </a:r>
            <a:r>
              <a:rPr lang="en-GB" dirty="0" err="1" smtClean="0">
                <a:latin typeface="Arial Narrow" pitchFamily="34" charset="0"/>
                <a:cs typeface="Arial" pitchFamily="34" charset="0"/>
              </a:rPr>
              <a:t>solide</a:t>
            </a:r>
            <a:r>
              <a:rPr lang="en-GB" dirty="0" smtClean="0">
                <a:latin typeface="Arial Narrow" pitchFamily="34" charset="0"/>
                <a:cs typeface="Arial" pitchFamily="34" charset="0"/>
              </a:rPr>
              <a:t>, </a:t>
            </a:r>
            <a:r>
              <a:rPr lang="en-GB" dirty="0" err="1" smtClean="0">
                <a:latin typeface="Arial Narrow" pitchFamily="34" charset="0"/>
                <a:cs typeface="Arial" pitchFamily="34" charset="0"/>
              </a:rPr>
              <a:t>il</a:t>
            </a:r>
            <a:r>
              <a:rPr lang="en-GB" dirty="0" smtClean="0">
                <a:latin typeface="Arial Narrow" pitchFamily="34" charset="0"/>
                <a:cs typeface="Arial" pitchFamily="34" charset="0"/>
              </a:rPr>
              <a:t> </a:t>
            </a:r>
            <a:r>
              <a:rPr lang="en-GB" dirty="0" err="1" smtClean="0">
                <a:latin typeface="Arial Narrow" pitchFamily="34" charset="0"/>
                <a:cs typeface="Arial" pitchFamily="34" charset="0"/>
              </a:rPr>
              <a:t>n’y</a:t>
            </a:r>
            <a:r>
              <a:rPr lang="en-GB" dirty="0" smtClean="0">
                <a:latin typeface="Arial Narrow" pitchFamily="34" charset="0"/>
                <a:cs typeface="Arial" pitchFamily="34" charset="0"/>
              </a:rPr>
              <a:t> a pas </a:t>
            </a:r>
            <a:r>
              <a:rPr lang="en-GB" dirty="0" err="1" smtClean="0">
                <a:latin typeface="Arial Narrow" pitchFamily="34" charset="0"/>
                <a:cs typeface="Arial" pitchFamily="34" charset="0"/>
              </a:rPr>
              <a:t>d’intervention</a:t>
            </a:r>
            <a:r>
              <a:rPr lang="en-GB" dirty="0" smtClean="0">
                <a:latin typeface="Arial Narrow" pitchFamily="34" charset="0"/>
                <a:cs typeface="Arial" pitchFamily="34" charset="0"/>
              </a:rPr>
              <a:t> </a:t>
            </a:r>
            <a:r>
              <a:rPr lang="en-GB" dirty="0" err="1" smtClean="0">
                <a:latin typeface="Arial Narrow" pitchFamily="34" charset="0"/>
                <a:cs typeface="Arial" pitchFamily="34" charset="0"/>
              </a:rPr>
              <a:t>efficace</a:t>
            </a:r>
            <a:endParaRPr lang="en-GB" dirty="0" smtClean="0">
              <a:latin typeface="Arial Narrow" pitchFamily="34" charset="0"/>
              <a:cs typeface="Arial" pitchFamily="34" charset="0"/>
            </a:endParaRPr>
          </a:p>
          <a:p>
            <a:pPr marL="574675" indent="-574675" eaLnBrk="1" hangingPunct="1">
              <a:lnSpc>
                <a:spcPct val="80000"/>
              </a:lnSpc>
              <a:spcBef>
                <a:spcPts val="1800"/>
              </a:spcBef>
              <a:spcAft>
                <a:spcPts val="600"/>
              </a:spcAft>
              <a:buClr>
                <a:schemeClr val="tx1"/>
              </a:buClr>
            </a:pPr>
            <a:endParaRPr lang="en-GB" sz="3600" dirty="0" smtClean="0"/>
          </a:p>
          <a:p>
            <a:pPr marL="574675" indent="-574675" eaLnBrk="1" hangingPunct="1">
              <a:lnSpc>
                <a:spcPct val="80000"/>
              </a:lnSpc>
              <a:spcBef>
                <a:spcPts val="1800"/>
              </a:spcBef>
              <a:spcAft>
                <a:spcPts val="600"/>
              </a:spcAft>
              <a:buClr>
                <a:schemeClr val="tx1"/>
              </a:buClr>
            </a:pPr>
            <a:endParaRPr lang="en-GB" sz="3600" dirty="0" smtClean="0"/>
          </a:p>
          <a:p>
            <a:pPr marL="574675" indent="-574675" eaLnBrk="1" hangingPunct="1"/>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4"/>
          <p:cNvSpPr>
            <a:spLocks noGrp="1" noChangeArrowheads="1"/>
          </p:cNvSpPr>
          <p:nvPr>
            <p:ph idx="1"/>
          </p:nvPr>
        </p:nvSpPr>
        <p:spPr>
          <a:xfrm>
            <a:off x="457200" y="1676400"/>
            <a:ext cx="8229600" cy="5181600"/>
          </a:xfrm>
        </p:spPr>
        <p:txBody>
          <a:bodyPr/>
          <a:lstStyle/>
          <a:p>
            <a:pPr marL="533400" indent="-533400" eaLnBrk="1" hangingPunct="1">
              <a:lnSpc>
                <a:spcPct val="80000"/>
              </a:lnSpc>
              <a:buFontTx/>
              <a:buNone/>
            </a:pPr>
            <a:r>
              <a:rPr lang="en-GB" sz="2800" b="1" dirty="0" smtClean="0">
                <a:latin typeface="Arial Narrow" pitchFamily="34" charset="0"/>
              </a:rPr>
              <a:t>Module					</a:t>
            </a:r>
          </a:p>
          <a:p>
            <a:pPr marL="533400" indent="-533400" eaLnBrk="1" hangingPunct="1">
              <a:lnSpc>
                <a:spcPct val="80000"/>
              </a:lnSpc>
            </a:pPr>
            <a:endParaRPr lang="en-GB" sz="1800" dirty="0" smtClean="0">
              <a:solidFill>
                <a:srgbClr val="0089CE"/>
              </a:solidFill>
              <a:latin typeface="Arial Narrow" pitchFamily="34" charset="0"/>
            </a:endParaRPr>
          </a:p>
          <a:p>
            <a:pPr marL="533400" indent="-533400" eaLnBrk="1" hangingPunct="1">
              <a:lnSpc>
                <a:spcPct val="80000"/>
              </a:lnSpc>
              <a:buFont typeface="Wingdings" pitchFamily="2" charset="2"/>
              <a:buNone/>
            </a:pPr>
            <a:r>
              <a:rPr lang="en-GB" sz="2400" dirty="0" smtClean="0">
                <a:latin typeface="Arial Narrow" pitchFamily="34" charset="0"/>
              </a:rPr>
              <a:t>Agriculture						</a:t>
            </a:r>
          </a:p>
          <a:p>
            <a:pPr marL="533400" indent="-533400" eaLnBrk="1" hangingPunct="1">
              <a:lnSpc>
                <a:spcPct val="80000"/>
              </a:lnSpc>
              <a:buFont typeface="Wingdings" pitchFamily="2" charset="2"/>
              <a:buNone/>
            </a:pPr>
            <a:r>
              <a:rPr lang="en-GB" sz="2400" dirty="0" smtClean="0">
                <a:latin typeface="Arial Narrow" pitchFamily="34" charset="0"/>
              </a:rPr>
              <a:t>Coordination &amp; </a:t>
            </a:r>
            <a:r>
              <a:rPr lang="en-GB" sz="2400" dirty="0" err="1" smtClean="0">
                <a:latin typeface="Arial Narrow" pitchFamily="34" charset="0"/>
              </a:rPr>
              <a:t>gestion</a:t>
            </a:r>
            <a:r>
              <a:rPr lang="en-GB" sz="2400" dirty="0" smtClean="0">
                <a:latin typeface="Arial Narrow" pitchFamily="34" charset="0"/>
              </a:rPr>
              <a:t> de camp 		</a:t>
            </a:r>
          </a:p>
          <a:p>
            <a:pPr marL="533400" indent="-533400" eaLnBrk="1" hangingPunct="1">
              <a:lnSpc>
                <a:spcPct val="80000"/>
              </a:lnSpc>
              <a:buFont typeface="Wingdings" pitchFamily="2" charset="2"/>
              <a:buNone/>
            </a:pPr>
            <a:r>
              <a:rPr lang="en-GB" sz="2400" dirty="0" err="1" smtClean="0">
                <a:latin typeface="Arial Narrow" pitchFamily="34" charset="0"/>
              </a:rPr>
              <a:t>Relèvement</a:t>
            </a:r>
            <a:r>
              <a:rPr lang="en-GB" sz="2400" dirty="0" smtClean="0">
                <a:latin typeface="Arial Narrow" pitchFamily="34" charset="0"/>
              </a:rPr>
              <a:t> </a:t>
            </a:r>
            <a:r>
              <a:rPr lang="en-GB" sz="2400" dirty="0" err="1" smtClean="0">
                <a:latin typeface="Arial Narrow" pitchFamily="34" charset="0"/>
              </a:rPr>
              <a:t>précoce</a:t>
            </a:r>
            <a:r>
              <a:rPr lang="en-GB" sz="2400" dirty="0" smtClean="0">
                <a:latin typeface="Arial Narrow" pitchFamily="34" charset="0"/>
              </a:rPr>
              <a:t>				</a:t>
            </a:r>
          </a:p>
          <a:p>
            <a:pPr marL="533400" indent="-533400" eaLnBrk="1" hangingPunct="1">
              <a:lnSpc>
                <a:spcPct val="80000"/>
              </a:lnSpc>
              <a:buFont typeface="Wingdings" pitchFamily="2" charset="2"/>
              <a:buNone/>
            </a:pPr>
            <a:r>
              <a:rPr lang="en-GB" sz="2400" dirty="0" smtClean="0">
                <a:latin typeface="Arial Narrow" pitchFamily="34" charset="0"/>
              </a:rPr>
              <a:t>Education					</a:t>
            </a:r>
          </a:p>
          <a:p>
            <a:pPr marL="533400" indent="-533400" eaLnBrk="1" hangingPunct="1">
              <a:lnSpc>
                <a:spcPct val="80000"/>
              </a:lnSpc>
              <a:buFont typeface="Wingdings" pitchFamily="2" charset="2"/>
              <a:buNone/>
            </a:pPr>
            <a:r>
              <a:rPr lang="en-GB" sz="2400" dirty="0" err="1" smtClean="0">
                <a:latin typeface="Arial Narrow" pitchFamily="34" charset="0"/>
              </a:rPr>
              <a:t>Abri</a:t>
            </a:r>
            <a:r>
              <a:rPr lang="en-GB" sz="2400" dirty="0" smtClean="0">
                <a:latin typeface="Arial Narrow" pitchFamily="34" charset="0"/>
              </a:rPr>
              <a:t> </a:t>
            </a:r>
            <a:r>
              <a:rPr lang="en-GB" sz="2400" dirty="0" err="1" smtClean="0">
                <a:latin typeface="Arial Narrow" pitchFamily="34" charset="0"/>
              </a:rPr>
              <a:t>d’urgence</a:t>
            </a:r>
            <a:r>
              <a:rPr lang="en-GB" sz="2400" dirty="0" smtClean="0">
                <a:latin typeface="Arial Narrow" pitchFamily="34" charset="0"/>
              </a:rPr>
              <a:t>				</a:t>
            </a:r>
          </a:p>
          <a:p>
            <a:pPr marL="533400" indent="-533400" eaLnBrk="1" hangingPunct="1">
              <a:lnSpc>
                <a:spcPct val="80000"/>
              </a:lnSpc>
              <a:buFont typeface="Wingdings" pitchFamily="2" charset="2"/>
              <a:buNone/>
            </a:pPr>
            <a:r>
              <a:rPr lang="en-GB" sz="2400" dirty="0" err="1" smtClean="0">
                <a:latin typeface="Arial Narrow" pitchFamily="34" charset="0"/>
              </a:rPr>
              <a:t>Télécommunications</a:t>
            </a:r>
            <a:r>
              <a:rPr lang="en-GB" sz="2400" dirty="0" smtClean="0">
                <a:latin typeface="Arial Narrow" pitchFamily="34" charset="0"/>
              </a:rPr>
              <a:t> </a:t>
            </a:r>
            <a:r>
              <a:rPr lang="en-GB" sz="2400" dirty="0" err="1" smtClean="0">
                <a:latin typeface="Arial Narrow" pitchFamily="34" charset="0"/>
              </a:rPr>
              <a:t>d’urgence</a:t>
            </a:r>
            <a:r>
              <a:rPr lang="en-GB" sz="2400" dirty="0" smtClean="0">
                <a:latin typeface="Arial Narrow" pitchFamily="34" charset="0"/>
              </a:rPr>
              <a:t>			</a:t>
            </a:r>
          </a:p>
          <a:p>
            <a:pPr marL="533400" indent="-533400" eaLnBrk="1" hangingPunct="1">
              <a:lnSpc>
                <a:spcPct val="80000"/>
              </a:lnSpc>
              <a:buFont typeface="Wingdings" pitchFamily="2" charset="2"/>
              <a:buNone/>
            </a:pPr>
            <a:r>
              <a:rPr lang="en-GB" sz="2400" dirty="0" smtClean="0">
                <a:latin typeface="Arial Narrow" pitchFamily="34" charset="0"/>
              </a:rPr>
              <a:t>Santé					</a:t>
            </a:r>
          </a:p>
          <a:p>
            <a:pPr marL="533400" indent="-533400" eaLnBrk="1" hangingPunct="1">
              <a:lnSpc>
                <a:spcPct val="80000"/>
              </a:lnSpc>
              <a:buFont typeface="Wingdings" pitchFamily="2" charset="2"/>
              <a:buNone/>
            </a:pPr>
            <a:r>
              <a:rPr lang="en-GB" sz="2400" dirty="0" err="1" smtClean="0">
                <a:latin typeface="Arial Narrow" pitchFamily="34" charset="0"/>
              </a:rPr>
              <a:t>Logistique</a:t>
            </a:r>
            <a:r>
              <a:rPr lang="en-GB" sz="2400" dirty="0" smtClean="0">
                <a:latin typeface="Arial Narrow" pitchFamily="34" charset="0"/>
              </a:rPr>
              <a:t>					</a:t>
            </a:r>
          </a:p>
          <a:p>
            <a:pPr marL="533400" indent="-533400" eaLnBrk="1" hangingPunct="1">
              <a:lnSpc>
                <a:spcPct val="80000"/>
              </a:lnSpc>
              <a:buFont typeface="Wingdings" pitchFamily="2" charset="2"/>
              <a:buNone/>
            </a:pPr>
            <a:r>
              <a:rPr lang="en-GB" sz="2400" dirty="0" smtClean="0">
                <a:latin typeface="Arial Narrow" pitchFamily="34" charset="0"/>
              </a:rPr>
              <a:t>Nutrition					</a:t>
            </a:r>
          </a:p>
          <a:p>
            <a:pPr marL="533400" indent="-533400" eaLnBrk="1" hangingPunct="1">
              <a:lnSpc>
                <a:spcPct val="80000"/>
              </a:lnSpc>
              <a:buFont typeface="Wingdings" pitchFamily="2" charset="2"/>
              <a:buNone/>
            </a:pPr>
            <a:r>
              <a:rPr lang="en-GB" sz="2400" dirty="0" smtClean="0">
                <a:latin typeface="Arial Narrow" pitchFamily="34" charset="0"/>
              </a:rPr>
              <a:t>Protection					</a:t>
            </a:r>
          </a:p>
          <a:p>
            <a:pPr marL="533400" indent="-533400" eaLnBrk="1" hangingPunct="1">
              <a:lnSpc>
                <a:spcPct val="80000"/>
              </a:lnSpc>
              <a:buFont typeface="Wingdings" pitchFamily="2" charset="2"/>
              <a:buNone/>
            </a:pPr>
            <a:r>
              <a:rPr lang="en-GB" sz="2400" dirty="0" smtClean="0">
                <a:latin typeface="Arial Narrow" pitchFamily="34" charset="0"/>
              </a:rPr>
              <a:t>Eau, </a:t>
            </a:r>
            <a:r>
              <a:rPr lang="en-GB" sz="2400" dirty="0" err="1" smtClean="0">
                <a:latin typeface="Arial Narrow" pitchFamily="34" charset="0"/>
              </a:rPr>
              <a:t>assainissement</a:t>
            </a:r>
            <a:r>
              <a:rPr lang="en-GB" sz="2400" dirty="0" smtClean="0">
                <a:latin typeface="Arial Narrow" pitchFamily="34" charset="0"/>
              </a:rPr>
              <a:t> &amp; </a:t>
            </a:r>
            <a:r>
              <a:rPr lang="en-GB" sz="2400" dirty="0" err="1" smtClean="0">
                <a:latin typeface="Arial Narrow" pitchFamily="34" charset="0"/>
              </a:rPr>
              <a:t>hygiène</a:t>
            </a:r>
            <a:r>
              <a:rPr lang="en-GB" sz="2400" dirty="0" smtClean="0">
                <a:latin typeface="Arial Narrow" pitchFamily="34" charset="0"/>
              </a:rPr>
              <a:t>		</a:t>
            </a:r>
            <a:endParaRPr lang="en-US" sz="2400" dirty="0" smtClean="0">
              <a:latin typeface="Arial Narrow" pitchFamily="34" charset="0"/>
            </a:endParaRPr>
          </a:p>
        </p:txBody>
      </p:sp>
      <p:sp>
        <p:nvSpPr>
          <p:cNvPr id="19458" name="Title 1"/>
          <p:cNvSpPr>
            <a:spLocks noGrp="1"/>
          </p:cNvSpPr>
          <p:nvPr>
            <p:ph type="title"/>
          </p:nvPr>
        </p:nvSpPr>
        <p:spPr>
          <a:xfrm>
            <a:off x="612775" y="228600"/>
            <a:ext cx="8153400" cy="990600"/>
          </a:xfrm>
        </p:spPr>
        <p:txBody>
          <a:bodyPr>
            <a:normAutofit/>
          </a:bodyPr>
          <a:lstStyle/>
          <a:p>
            <a:pPr eaLnBrk="1" hangingPunct="1"/>
            <a:r>
              <a:rPr lang="en-US" sz="4400" dirty="0" smtClean="0">
                <a:latin typeface="Arial Narrow" pitchFamily="34" charset="0"/>
              </a:rPr>
              <a:t>Modules et </a:t>
            </a:r>
            <a:r>
              <a:rPr lang="en-US" sz="4400" dirty="0" err="1" smtClean="0">
                <a:latin typeface="Arial Narrow" pitchFamily="34" charset="0"/>
              </a:rPr>
              <a:t>agences</a:t>
            </a:r>
            <a:r>
              <a:rPr lang="en-US" sz="4400" dirty="0" smtClean="0">
                <a:latin typeface="Arial Narrow" pitchFamily="34" charset="0"/>
              </a:rPr>
              <a:t> </a:t>
            </a:r>
            <a:r>
              <a:rPr lang="en-US" sz="4400" dirty="0" err="1" smtClean="0">
                <a:latin typeface="Arial Narrow" pitchFamily="34" charset="0"/>
              </a:rPr>
              <a:t>responsables</a:t>
            </a:r>
            <a:endParaRPr lang="en-US" sz="4400" dirty="0" smtClean="0">
              <a:latin typeface="Arial Narrow" pitchFamily="34" charset="0"/>
            </a:endParaRPr>
          </a:p>
        </p:txBody>
      </p:sp>
      <p:sp>
        <p:nvSpPr>
          <p:cNvPr id="4" name="Rectangle 4"/>
          <p:cNvSpPr txBox="1">
            <a:spLocks noChangeArrowheads="1"/>
          </p:cNvSpPr>
          <p:nvPr/>
        </p:nvSpPr>
        <p:spPr bwMode="auto">
          <a:xfrm>
            <a:off x="5527675" y="1608138"/>
            <a:ext cx="3616325" cy="5181600"/>
          </a:xfrm>
          <a:prstGeom prst="rect">
            <a:avLst/>
          </a:prstGeom>
          <a:noFill/>
          <a:ln w="9525">
            <a:noFill/>
            <a:miter lim="800000"/>
            <a:headEnd/>
            <a:tailEnd/>
          </a:ln>
        </p:spPr>
        <p:txBody>
          <a:bodyPr/>
          <a:lstStyle/>
          <a:p>
            <a:pPr marL="533400" indent="-533400" defTabSz="914400">
              <a:lnSpc>
                <a:spcPct val="80000"/>
              </a:lnSpc>
              <a:spcBef>
                <a:spcPts val="700"/>
              </a:spcBef>
              <a:buClr>
                <a:schemeClr val="accent2"/>
              </a:buClr>
              <a:buSzPct val="60000"/>
            </a:pPr>
            <a:r>
              <a:rPr lang="en-GB" sz="2800" b="1" dirty="0" err="1">
                <a:latin typeface="Arial Narrow" pitchFamily="34" charset="0"/>
              </a:rPr>
              <a:t>Agence</a:t>
            </a:r>
            <a:r>
              <a:rPr lang="en-GB" sz="2800" b="1" dirty="0">
                <a:latin typeface="Arial Narrow" pitchFamily="34" charset="0"/>
              </a:rPr>
              <a:t> </a:t>
            </a:r>
            <a:r>
              <a:rPr lang="en-GB" sz="2800" b="1" dirty="0" err="1">
                <a:latin typeface="Arial Narrow" pitchFamily="34" charset="0"/>
              </a:rPr>
              <a:t>responsable</a:t>
            </a:r>
            <a:endParaRPr lang="en-GB" sz="2800" b="1" dirty="0">
              <a:latin typeface="Arial Narrow" pitchFamily="34" charset="0"/>
            </a:endParaRPr>
          </a:p>
          <a:p>
            <a:pPr marL="533400" indent="-533400" defTabSz="914400">
              <a:lnSpc>
                <a:spcPct val="80000"/>
              </a:lnSpc>
              <a:spcBef>
                <a:spcPts val="700"/>
              </a:spcBef>
              <a:buClr>
                <a:schemeClr val="accent2"/>
              </a:buClr>
              <a:buSzPct val="60000"/>
            </a:pPr>
            <a:endParaRPr lang="en-GB" sz="2800" b="1" dirty="0">
              <a:latin typeface="Arial Narrow" pitchFamily="34" charset="0"/>
            </a:endParaRPr>
          </a:p>
          <a:p>
            <a:pPr marL="533400" indent="-533400" defTabSz="914400">
              <a:lnSpc>
                <a:spcPct val="80000"/>
              </a:lnSpc>
              <a:spcBef>
                <a:spcPts val="700"/>
              </a:spcBef>
              <a:buClr>
                <a:schemeClr val="accent2"/>
              </a:buClr>
              <a:buSzPct val="60000"/>
            </a:pPr>
            <a:r>
              <a:rPr lang="en-GB" sz="2400" dirty="0">
                <a:latin typeface="Arial Narrow" pitchFamily="34" charset="0"/>
              </a:rPr>
              <a:t>FAO		</a:t>
            </a:r>
          </a:p>
          <a:p>
            <a:pPr marL="533400" indent="-533400" defTabSz="914400">
              <a:lnSpc>
                <a:spcPct val="80000"/>
              </a:lnSpc>
              <a:spcBef>
                <a:spcPts val="700"/>
              </a:spcBef>
              <a:buClr>
                <a:schemeClr val="accent2"/>
              </a:buClr>
              <a:buSzPct val="60000"/>
            </a:pPr>
            <a:r>
              <a:rPr lang="en-GB" sz="2400" dirty="0">
                <a:latin typeface="Arial Narrow" pitchFamily="34" charset="0"/>
              </a:rPr>
              <a:t>UNHCR et OIM</a:t>
            </a:r>
          </a:p>
          <a:p>
            <a:pPr marL="533400" indent="-533400" defTabSz="914400">
              <a:lnSpc>
                <a:spcPct val="80000"/>
              </a:lnSpc>
              <a:spcBef>
                <a:spcPts val="700"/>
              </a:spcBef>
              <a:buClr>
                <a:schemeClr val="accent2"/>
              </a:buClr>
              <a:buSzPct val="60000"/>
            </a:pPr>
            <a:r>
              <a:rPr lang="en-GB" sz="2400" dirty="0">
                <a:latin typeface="Arial Narrow" pitchFamily="34" charset="0"/>
              </a:rPr>
              <a:t>PNUD</a:t>
            </a:r>
          </a:p>
          <a:p>
            <a:pPr marL="533400" indent="-533400" defTabSz="914400">
              <a:lnSpc>
                <a:spcPct val="80000"/>
              </a:lnSpc>
              <a:spcBef>
                <a:spcPts val="700"/>
              </a:spcBef>
              <a:buClr>
                <a:schemeClr val="accent2"/>
              </a:buClr>
              <a:buSzPct val="60000"/>
            </a:pPr>
            <a:r>
              <a:rPr lang="en-GB" sz="2400" dirty="0">
                <a:latin typeface="Arial Narrow" pitchFamily="34" charset="0"/>
              </a:rPr>
              <a:t>UNICEF et Save the Children</a:t>
            </a:r>
          </a:p>
          <a:p>
            <a:pPr marL="533400" indent="-533400" defTabSz="914400">
              <a:lnSpc>
                <a:spcPct val="80000"/>
              </a:lnSpc>
              <a:spcBef>
                <a:spcPts val="700"/>
              </a:spcBef>
              <a:buClr>
                <a:schemeClr val="accent2"/>
              </a:buClr>
              <a:buSzPct val="60000"/>
            </a:pPr>
            <a:r>
              <a:rPr lang="en-GB" sz="2400" dirty="0">
                <a:latin typeface="Arial Narrow" pitchFamily="34" charset="0"/>
              </a:rPr>
              <a:t>UNHCR et FICR</a:t>
            </a:r>
          </a:p>
          <a:p>
            <a:pPr marL="533400" indent="-533400" defTabSz="914400">
              <a:lnSpc>
                <a:spcPct val="80000"/>
              </a:lnSpc>
              <a:spcBef>
                <a:spcPts val="700"/>
              </a:spcBef>
              <a:buClr>
                <a:schemeClr val="accent2"/>
              </a:buClr>
              <a:buSzPct val="60000"/>
            </a:pPr>
            <a:r>
              <a:rPr lang="en-GB" sz="2400" dirty="0">
                <a:latin typeface="Arial Narrow" pitchFamily="34" charset="0"/>
              </a:rPr>
              <a:t>OCHA </a:t>
            </a:r>
            <a:r>
              <a:rPr lang="en-GB" sz="2000" dirty="0">
                <a:latin typeface="Arial Narrow" pitchFamily="34" charset="0"/>
              </a:rPr>
              <a:t>(UNICEF et PAM)</a:t>
            </a:r>
            <a:endParaRPr lang="en-GB" sz="2400" dirty="0">
              <a:latin typeface="Arial Narrow" pitchFamily="34" charset="0"/>
            </a:endParaRPr>
          </a:p>
          <a:p>
            <a:pPr marL="533400" indent="-533400" defTabSz="914400">
              <a:lnSpc>
                <a:spcPct val="80000"/>
              </a:lnSpc>
              <a:spcBef>
                <a:spcPts val="700"/>
              </a:spcBef>
              <a:buClr>
                <a:schemeClr val="accent2"/>
              </a:buClr>
              <a:buSzPct val="60000"/>
            </a:pPr>
            <a:r>
              <a:rPr lang="en-GB" sz="2400" dirty="0">
                <a:latin typeface="Arial Narrow" pitchFamily="34" charset="0"/>
              </a:rPr>
              <a:t>OMS</a:t>
            </a:r>
          </a:p>
          <a:p>
            <a:pPr marL="533400" indent="-533400" defTabSz="914400">
              <a:lnSpc>
                <a:spcPct val="80000"/>
              </a:lnSpc>
              <a:spcBef>
                <a:spcPts val="700"/>
              </a:spcBef>
              <a:buClr>
                <a:schemeClr val="accent2"/>
              </a:buClr>
              <a:buSzPct val="60000"/>
            </a:pPr>
            <a:r>
              <a:rPr lang="en-GB" sz="2400" dirty="0">
                <a:latin typeface="Arial Narrow" pitchFamily="34" charset="0"/>
              </a:rPr>
              <a:t>PAM</a:t>
            </a:r>
          </a:p>
          <a:p>
            <a:pPr marL="533400" indent="-533400" defTabSz="914400">
              <a:lnSpc>
                <a:spcPct val="80000"/>
              </a:lnSpc>
              <a:spcBef>
                <a:spcPts val="700"/>
              </a:spcBef>
              <a:buClr>
                <a:schemeClr val="accent2"/>
              </a:buClr>
              <a:buSzPct val="60000"/>
            </a:pPr>
            <a:r>
              <a:rPr lang="en-GB" sz="2400" dirty="0">
                <a:latin typeface="Arial Narrow" pitchFamily="34" charset="0"/>
              </a:rPr>
              <a:t>UNICEF</a:t>
            </a:r>
          </a:p>
          <a:p>
            <a:pPr marL="533400" indent="-533400" defTabSz="914400">
              <a:lnSpc>
                <a:spcPct val="80000"/>
              </a:lnSpc>
              <a:spcBef>
                <a:spcPts val="700"/>
              </a:spcBef>
              <a:buClr>
                <a:schemeClr val="accent2"/>
              </a:buClr>
              <a:buSzPct val="60000"/>
            </a:pPr>
            <a:r>
              <a:rPr lang="en-GB" sz="2400" dirty="0">
                <a:latin typeface="Arial Narrow" pitchFamily="34" charset="0"/>
              </a:rPr>
              <a:t>UNHCR </a:t>
            </a:r>
          </a:p>
          <a:p>
            <a:pPr marL="533400" indent="-533400" defTabSz="914400">
              <a:lnSpc>
                <a:spcPct val="80000"/>
              </a:lnSpc>
              <a:spcBef>
                <a:spcPts val="700"/>
              </a:spcBef>
              <a:buClr>
                <a:schemeClr val="accent2"/>
              </a:buClr>
              <a:buSzPct val="60000"/>
            </a:pPr>
            <a:r>
              <a:rPr lang="en-GB" sz="2400" dirty="0">
                <a:latin typeface="Arial Narrow" pitchFamily="34" charset="0"/>
              </a:rPr>
              <a:t>UNICEF</a:t>
            </a:r>
            <a:endParaRPr lang="en-US" sz="2400" dirty="0">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normAutofit/>
          </a:bodyPr>
          <a:lstStyle/>
          <a:p>
            <a:pPr algn="ctr" eaLnBrk="1" hangingPunct="1"/>
            <a:r>
              <a:rPr lang="en-US" sz="4400" dirty="0" err="1" smtClean="0">
                <a:latin typeface="Arial Narrow" pitchFamily="34" charset="0"/>
              </a:rPr>
              <a:t>Financement</a:t>
            </a:r>
            <a:r>
              <a:rPr lang="en-US" sz="4400" dirty="0" smtClean="0">
                <a:latin typeface="Arial Narrow" pitchFamily="34" charset="0"/>
              </a:rPr>
              <a:t> </a:t>
            </a:r>
            <a:r>
              <a:rPr lang="en-US" sz="4400" dirty="0" err="1" smtClean="0">
                <a:latin typeface="Arial Narrow" pitchFamily="34" charset="0"/>
              </a:rPr>
              <a:t>humanitaire</a:t>
            </a:r>
            <a:endParaRPr lang="en-US" sz="4400" dirty="0" smtClean="0">
              <a:latin typeface="Arial Narrow" pitchFamily="34" charset="0"/>
            </a:endParaRPr>
          </a:p>
        </p:txBody>
      </p:sp>
      <p:sp>
        <p:nvSpPr>
          <p:cNvPr id="21507" name="Text Placeholder 2"/>
          <p:cNvSpPr>
            <a:spLocks noGrp="1"/>
          </p:cNvSpPr>
          <p:nvPr>
            <p:ph type="body" sz="half" idx="1"/>
          </p:nvPr>
        </p:nvSpPr>
        <p:spPr/>
        <p:txBody>
          <a:bodyPr/>
          <a:lstStyle/>
          <a:p>
            <a:pPr marL="0" indent="0" eaLnBrk="1" hangingPunct="1">
              <a:buFont typeface="Arial" pitchFamily="34" charset="0"/>
              <a:buNone/>
            </a:pPr>
            <a:endParaRPr lang="en-US" dirty="0" smtClean="0"/>
          </a:p>
          <a:p>
            <a:pPr marL="0" indent="0" eaLnBrk="1" hangingPunct="1">
              <a:buFont typeface="Arial" pitchFamily="34" charset="0"/>
              <a:buNone/>
            </a:pPr>
            <a:endParaRPr lang="en-US" dirty="0" smtClean="0"/>
          </a:p>
          <a:p>
            <a:pPr marL="0" indent="0" eaLnBrk="1" hangingPunct="1">
              <a:buFont typeface="Arial" pitchFamily="34" charset="0"/>
              <a:buNone/>
            </a:pPr>
            <a:r>
              <a:rPr lang="fr-FR" sz="4000" dirty="0" smtClean="0">
                <a:latin typeface="Arial Narrow" pitchFamily="34" charset="0"/>
              </a:rPr>
              <a:t>Actions pour améliorer le financement humanitaire</a:t>
            </a:r>
            <a:endParaRPr lang="en-US" sz="4000" dirty="0" smtClean="0">
              <a:latin typeface="Arial Narrow" pitchFamily="34" charset="0"/>
            </a:endParaRPr>
          </a:p>
          <a:p>
            <a:pPr marL="0" indent="0" eaLnBrk="1" hangingPunct="1">
              <a:buFont typeface="Arial" pitchFamily="34" charset="0"/>
              <a:buNone/>
            </a:pPr>
            <a:endParaRPr lang="en-US" sz="3600" b="1" dirty="0" smtClean="0"/>
          </a:p>
        </p:txBody>
      </p:sp>
      <p:sp>
        <p:nvSpPr>
          <p:cNvPr id="21508" name="Content Placeholder 3"/>
          <p:cNvSpPr>
            <a:spLocks noGrp="1"/>
          </p:cNvSpPr>
          <p:nvPr>
            <p:ph sz="half" idx="2"/>
          </p:nvPr>
        </p:nvSpPr>
        <p:spPr>
          <a:xfrm>
            <a:off x="4648200" y="2370138"/>
            <a:ext cx="4038600" cy="3756025"/>
          </a:xfrm>
        </p:spPr>
        <p:txBody>
          <a:bodyPr/>
          <a:lstStyle/>
          <a:p>
            <a:pPr algn="just" eaLnBrk="1" hangingPunct="1"/>
            <a:r>
              <a:rPr lang="en-GB" sz="2800" dirty="0" err="1" smtClean="0">
                <a:latin typeface="Arial Narrow" pitchFamily="34" charset="0"/>
              </a:rPr>
              <a:t>Bonnes</a:t>
            </a:r>
            <a:r>
              <a:rPr lang="en-GB" sz="2800" dirty="0" smtClean="0">
                <a:latin typeface="Arial Narrow" pitchFamily="34" charset="0"/>
              </a:rPr>
              <a:t> </a:t>
            </a:r>
            <a:r>
              <a:rPr lang="en-GB" sz="2800" dirty="0" err="1" smtClean="0">
                <a:latin typeface="Arial Narrow" pitchFamily="34" charset="0"/>
              </a:rPr>
              <a:t>pratiques</a:t>
            </a:r>
            <a:r>
              <a:rPr lang="en-GB" sz="2800" dirty="0" smtClean="0">
                <a:latin typeface="Arial Narrow" pitchFamily="34" charset="0"/>
              </a:rPr>
              <a:t> pour </a:t>
            </a:r>
            <a:r>
              <a:rPr lang="en-GB" sz="2800" dirty="0" err="1" smtClean="0">
                <a:latin typeface="Arial Narrow" pitchFamily="34" charset="0"/>
              </a:rPr>
              <a:t>l’aide</a:t>
            </a:r>
            <a:r>
              <a:rPr lang="en-GB" sz="2800" dirty="0" smtClean="0">
                <a:latin typeface="Arial Narrow" pitchFamily="34" charset="0"/>
              </a:rPr>
              <a:t> </a:t>
            </a:r>
            <a:r>
              <a:rPr lang="en-GB" sz="2800" dirty="0" err="1" smtClean="0">
                <a:latin typeface="Arial Narrow" pitchFamily="34" charset="0"/>
              </a:rPr>
              <a:t>humanitaire</a:t>
            </a:r>
            <a:r>
              <a:rPr lang="en-GB" sz="2800" dirty="0" smtClean="0">
                <a:latin typeface="Arial Narrow" pitchFamily="34" charset="0"/>
              </a:rPr>
              <a:t> (GHD)</a:t>
            </a:r>
          </a:p>
          <a:p>
            <a:pPr algn="just" eaLnBrk="1" hangingPunct="1"/>
            <a:endParaRPr lang="en-GB" sz="2800" dirty="0" smtClean="0">
              <a:latin typeface="Arial Narrow" pitchFamily="34" charset="0"/>
            </a:endParaRPr>
          </a:p>
          <a:p>
            <a:pPr algn="just" eaLnBrk="1" hangingPunct="1"/>
            <a:r>
              <a:rPr lang="en-GB" sz="2800" dirty="0" err="1" smtClean="0">
                <a:latin typeface="Arial Narrow" pitchFamily="34" charset="0"/>
              </a:rPr>
              <a:t>Création</a:t>
            </a:r>
            <a:r>
              <a:rPr lang="en-GB" sz="2800" dirty="0" smtClean="0">
                <a:latin typeface="Arial Narrow" pitchFamily="34" charset="0"/>
              </a:rPr>
              <a:t> du CERF</a:t>
            </a:r>
          </a:p>
          <a:p>
            <a:pPr algn="just" eaLnBrk="1" hangingPunct="1"/>
            <a:endParaRPr lang="en-GB" sz="2800" dirty="0" smtClean="0">
              <a:latin typeface="Arial Narrow" pitchFamily="34" charset="0"/>
            </a:endParaRPr>
          </a:p>
          <a:p>
            <a:pPr algn="just" eaLnBrk="1" hangingPunct="1"/>
            <a:r>
              <a:rPr lang="en-GB" sz="2800" dirty="0" err="1" smtClean="0">
                <a:latin typeface="Arial Narrow" pitchFamily="34" charset="0"/>
              </a:rPr>
              <a:t>Autres</a:t>
            </a:r>
            <a:r>
              <a:rPr lang="en-GB" sz="2800" dirty="0" smtClean="0">
                <a:latin typeface="Arial Narrow" pitchFamily="34" charset="0"/>
              </a:rPr>
              <a:t> initiatives </a:t>
            </a:r>
          </a:p>
          <a:p>
            <a:pPr eaLnBrk="1" hangingPunct="1"/>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normAutofit/>
          </a:bodyPr>
          <a:lstStyle/>
          <a:p>
            <a:pPr algn="ctr" eaLnBrk="1" hangingPunct="1"/>
            <a:r>
              <a:rPr lang="en-US" sz="4400" dirty="0" err="1" smtClean="0">
                <a:latin typeface="Arial Narrow" pitchFamily="34" charset="0"/>
              </a:rPr>
              <a:t>Partenariats</a:t>
            </a:r>
            <a:endParaRPr lang="en-US" sz="4400" dirty="0" smtClean="0">
              <a:latin typeface="Arial Narrow" pitchFamily="34" charset="0"/>
            </a:endParaRPr>
          </a:p>
        </p:txBody>
      </p:sp>
      <p:sp>
        <p:nvSpPr>
          <p:cNvPr id="3" name="Text Placeholder 2"/>
          <p:cNvSpPr>
            <a:spLocks noGrp="1"/>
          </p:cNvSpPr>
          <p:nvPr>
            <p:ph type="body" sz="half" idx="1"/>
          </p:nvPr>
        </p:nvSpPr>
        <p:spPr>
          <a:xfrm>
            <a:off x="457200" y="1893888"/>
            <a:ext cx="4637088" cy="3733800"/>
          </a:xfrm>
        </p:spPr>
        <p:txBody>
          <a:bodyPr>
            <a:normAutofit/>
          </a:bodyPr>
          <a:lstStyle/>
          <a:p>
            <a:pPr marL="0" indent="0" algn="just" eaLnBrk="1" hangingPunct="1">
              <a:buFont typeface="Arial" pitchFamily="34" charset="0"/>
              <a:buNone/>
            </a:pPr>
            <a:endParaRPr lang="fr-FR" sz="2800" dirty="0" smtClean="0">
              <a:latin typeface="Arial Narrow" pitchFamily="34" charset="0"/>
            </a:endParaRPr>
          </a:p>
          <a:p>
            <a:pPr marL="0" indent="0" algn="just" eaLnBrk="1" hangingPunct="1">
              <a:buFont typeface="Arial" pitchFamily="34" charset="0"/>
              <a:buNone/>
            </a:pPr>
            <a:r>
              <a:rPr lang="fr-FR" sz="2800" dirty="0" smtClean="0">
                <a:latin typeface="Arial Narrow" pitchFamily="34" charset="0"/>
              </a:rPr>
              <a:t>Aucune </a:t>
            </a:r>
            <a:r>
              <a:rPr lang="fr-FR" sz="2800" dirty="0" smtClean="0">
                <a:latin typeface="Arial Narrow" pitchFamily="34" charset="0"/>
              </a:rPr>
              <a:t>agence humanitaire ne peut couvrir à elle seule tous les besoins en aide humanitaire.</a:t>
            </a:r>
            <a:endParaRPr lang="en-GB" sz="2800" dirty="0" smtClean="0">
              <a:latin typeface="Arial Narrow" pitchFamily="34" charset="0"/>
            </a:endParaRPr>
          </a:p>
          <a:p>
            <a:pPr marL="0" indent="0" algn="just" eaLnBrk="1" hangingPunct="1">
              <a:buFont typeface="Arial" pitchFamily="34" charset="0"/>
              <a:buNone/>
            </a:pPr>
            <a:endParaRPr lang="en-GB" sz="2800" dirty="0" smtClean="0">
              <a:latin typeface="Arial Narrow" pitchFamily="34" charset="0"/>
            </a:endParaRPr>
          </a:p>
          <a:p>
            <a:pPr marL="0" indent="0" algn="just">
              <a:buFont typeface="Arial" pitchFamily="34" charset="0"/>
              <a:buNone/>
            </a:pPr>
            <a:r>
              <a:rPr lang="fr-FR" sz="2800" dirty="0" smtClean="0">
                <a:latin typeface="Arial Narrow" pitchFamily="34" charset="0"/>
              </a:rPr>
              <a:t>La collaboration n’est pas une option, c’est une nécessité.</a:t>
            </a:r>
          </a:p>
          <a:p>
            <a:pPr marL="0" indent="0" eaLnBrk="1" hangingPunct="1"/>
            <a:endParaRPr lang="en-US" sz="2500" dirty="0" smtClean="0"/>
          </a:p>
        </p:txBody>
      </p:sp>
      <p:pic>
        <p:nvPicPr>
          <p:cNvPr id="22532" name="Picture 12" descr="200492711">
            <a:hlinkClick r:id="rId3"/>
          </p:cNvPr>
          <p:cNvPicPr>
            <a:picLocks noGrp="1" noChangeAspect="1" noChangeArrowheads="1"/>
          </p:cNvPicPr>
          <p:nvPr>
            <p:ph sz="half" idx="2"/>
          </p:nvPr>
        </p:nvPicPr>
        <p:blipFill>
          <a:blip r:embed="rId4"/>
          <a:srcRect l="-9488" r="-9488"/>
          <a:stretch>
            <a:fillRect/>
          </a:stretch>
        </p:blipFill>
        <p:spPr>
          <a:xfrm>
            <a:off x="5094288" y="1600200"/>
            <a:ext cx="3592512" cy="4027488"/>
          </a:xfrm>
        </p:spPr>
      </p:pic>
      <p:sp>
        <p:nvSpPr>
          <p:cNvPr id="22533" name="TextBox 4"/>
          <p:cNvSpPr txBox="1">
            <a:spLocks noChangeArrowheads="1"/>
          </p:cNvSpPr>
          <p:nvPr/>
        </p:nvSpPr>
        <p:spPr bwMode="auto">
          <a:xfrm>
            <a:off x="457200" y="5627688"/>
            <a:ext cx="8229600" cy="1341437"/>
          </a:xfrm>
          <a:prstGeom prst="rect">
            <a:avLst/>
          </a:prstGeom>
          <a:noFill/>
          <a:ln w="9525">
            <a:noFill/>
            <a:miter lim="800000"/>
            <a:headEnd/>
            <a:tailEnd/>
          </a:ln>
        </p:spPr>
        <p:txBody>
          <a:bodyPr>
            <a:spAutoFit/>
          </a:bodyPr>
          <a:lstStyle/>
          <a:p>
            <a:pPr algn="ctr"/>
            <a:r>
              <a:rPr lang="en-GB" sz="3200" b="1" i="1" dirty="0">
                <a:solidFill>
                  <a:srgbClr val="94C33C"/>
                </a:solidFill>
                <a:latin typeface="Arial Narrow" pitchFamily="34" charset="0"/>
              </a:rPr>
              <a:t>Le </a:t>
            </a:r>
            <a:r>
              <a:rPr lang="en-GB" sz="3200" b="1" i="1" dirty="0" err="1">
                <a:solidFill>
                  <a:srgbClr val="94C33C"/>
                </a:solidFill>
                <a:latin typeface="Arial Narrow" pitchFamily="34" charset="0"/>
              </a:rPr>
              <a:t>partenariat</a:t>
            </a:r>
            <a:r>
              <a:rPr lang="en-GB" sz="3200" b="1" i="1" dirty="0">
                <a:solidFill>
                  <a:srgbClr val="94C33C"/>
                </a:solidFill>
                <a:latin typeface="Arial Narrow" pitchFamily="34" charset="0"/>
              </a:rPr>
              <a:t> </a:t>
            </a:r>
            <a:r>
              <a:rPr lang="en-GB" sz="3200" b="1" i="1" dirty="0" err="1">
                <a:solidFill>
                  <a:srgbClr val="94C33C"/>
                </a:solidFill>
                <a:latin typeface="Arial Narrow" pitchFamily="34" charset="0"/>
              </a:rPr>
              <a:t>est</a:t>
            </a:r>
            <a:r>
              <a:rPr lang="en-GB" sz="3200" b="1" i="1" dirty="0">
                <a:solidFill>
                  <a:srgbClr val="94C33C"/>
                </a:solidFill>
                <a:latin typeface="Arial Narrow" pitchFamily="34" charset="0"/>
              </a:rPr>
              <a:t> au </a:t>
            </a:r>
            <a:r>
              <a:rPr lang="en-GB" sz="3200" b="1" i="1" dirty="0" err="1">
                <a:solidFill>
                  <a:srgbClr val="94C33C"/>
                </a:solidFill>
                <a:latin typeface="Arial Narrow" pitchFamily="34" charset="0"/>
              </a:rPr>
              <a:t>fondement</a:t>
            </a:r>
            <a:r>
              <a:rPr lang="en-GB" sz="3200" b="1" i="1" dirty="0">
                <a:solidFill>
                  <a:srgbClr val="94C33C"/>
                </a:solidFill>
                <a:latin typeface="Arial Narrow" pitchFamily="34" charset="0"/>
              </a:rPr>
              <a:t> de la </a:t>
            </a:r>
            <a:r>
              <a:rPr lang="en-GB" sz="3200" b="1" i="1" dirty="0" err="1">
                <a:solidFill>
                  <a:srgbClr val="94C33C"/>
                </a:solidFill>
                <a:latin typeface="Arial Narrow" pitchFamily="34" charset="0"/>
              </a:rPr>
              <a:t>réforme</a:t>
            </a:r>
            <a:r>
              <a:rPr lang="en-GB" sz="3200" b="1" i="1" dirty="0">
                <a:solidFill>
                  <a:srgbClr val="94C33C"/>
                </a:solidFill>
                <a:latin typeface="Arial Narrow" pitchFamily="34" charset="0"/>
              </a:rPr>
              <a:t> </a:t>
            </a:r>
            <a:r>
              <a:rPr lang="en-GB" sz="3200" b="1" i="1" dirty="0" err="1">
                <a:solidFill>
                  <a:srgbClr val="94C33C"/>
                </a:solidFill>
                <a:latin typeface="Arial Narrow" pitchFamily="34" charset="0"/>
              </a:rPr>
              <a:t>humanitaire</a:t>
            </a:r>
            <a:r>
              <a:rPr lang="en-GB" sz="3200" b="1" i="1" dirty="0">
                <a:solidFill>
                  <a:srgbClr val="94C33C"/>
                </a:solidFill>
                <a:latin typeface="Arial Narrow" pitchFamily="34" charset="0"/>
              </a:rPr>
              <a:t>.</a:t>
            </a:r>
            <a:r>
              <a:rPr lang="en-GB" sz="3200" b="1" dirty="0">
                <a:solidFill>
                  <a:srgbClr val="94C33C"/>
                </a:solidFill>
                <a:latin typeface="Arial Narrow" pitchFamily="34" charset="0"/>
              </a:rPr>
              <a:t> </a:t>
            </a:r>
          </a:p>
          <a:p>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2286000"/>
            <a:ext cx="6400800" cy="1323439"/>
          </a:xfrm>
          <a:prstGeom prst="rect">
            <a:avLst/>
          </a:prstGeom>
        </p:spPr>
        <p:txBody>
          <a:bodyPr wrap="square">
            <a:spAutoFit/>
          </a:bodyPr>
          <a:lstStyle/>
          <a:p>
            <a:pPr algn="ctr"/>
            <a:r>
              <a:rPr lang="fr-FR" sz="4000" b="1" dirty="0" smtClean="0">
                <a:latin typeface="Arial Narrow" pitchFamily="34" charset="0"/>
              </a:rPr>
              <a:t>DES QUESTIONS ?</a:t>
            </a:r>
            <a:endParaRPr lang="fr-FR" sz="4000" b="1" dirty="0">
              <a:latin typeface="Arial Narrow" pitchFamily="34" charset="0"/>
            </a:endParaRPr>
          </a:p>
          <a:p>
            <a:pPr algn="ctr"/>
            <a:r>
              <a:rPr lang="fr-FR" sz="4000" b="1" dirty="0" smtClean="0">
                <a:latin typeface="Arial Narrow" pitchFamily="34" charset="0"/>
              </a:rPr>
              <a:t>MERCI …!</a:t>
            </a:r>
            <a:endParaRPr lang="fr-FR" sz="4000" b="1" dirty="0">
              <a:latin typeface="Arial Narrow"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fr-FR" dirty="0" smtClean="0"/>
          </a:p>
          <a:p>
            <a:endParaRPr lang="fr-FR" dirty="0" smtClean="0"/>
          </a:p>
          <a:p>
            <a:endParaRPr lang="fr-FR" dirty="0" smtClean="0"/>
          </a:p>
          <a:p>
            <a:pPr algn="just">
              <a:buFont typeface="Arial" pitchFamily="34" charset="0"/>
              <a:buChar char="•"/>
            </a:pPr>
            <a:r>
              <a:rPr lang="fr-FR" sz="2800" dirty="0" smtClean="0">
                <a:latin typeface="Arial Narrow" pitchFamily="34" charset="0"/>
              </a:rPr>
              <a:t>Renforcer </a:t>
            </a:r>
            <a:r>
              <a:rPr lang="fr-FR" sz="2800" dirty="0" smtClean="0">
                <a:latin typeface="Arial Narrow" pitchFamily="34" charset="0"/>
              </a:rPr>
              <a:t>les capacités des différents acteurs du secteur CCCM afin qu’ils contribuent efficacement aux opérations liées aux camps et à l’amélioration des standards.</a:t>
            </a:r>
          </a:p>
          <a:p>
            <a:endParaRPr lang="fr-FR" dirty="0"/>
          </a:p>
        </p:txBody>
      </p:sp>
      <p:sp>
        <p:nvSpPr>
          <p:cNvPr id="3" name="Title 2"/>
          <p:cNvSpPr>
            <a:spLocks noGrp="1"/>
          </p:cNvSpPr>
          <p:nvPr>
            <p:ph type="title"/>
          </p:nvPr>
        </p:nvSpPr>
        <p:spPr/>
        <p:txBody>
          <a:bodyPr>
            <a:normAutofit/>
          </a:bodyPr>
          <a:lstStyle/>
          <a:p>
            <a:pPr algn="ctr"/>
            <a:r>
              <a:rPr lang="fr-FR" sz="4400" dirty="0" smtClean="0">
                <a:latin typeface="Arial Narrow" pitchFamily="34" charset="0"/>
                <a:cs typeface="Arial" pitchFamily="34" charset="0"/>
              </a:rPr>
              <a:t>But </a:t>
            </a:r>
            <a:r>
              <a:rPr lang="fr-FR" sz="4400" dirty="0" smtClean="0">
                <a:latin typeface="Arial Narrow" pitchFamily="34" charset="0"/>
                <a:cs typeface="Arial" pitchFamily="34" charset="0"/>
              </a:rPr>
              <a:t>de l’Atelier</a:t>
            </a:r>
            <a:endParaRPr lang="fr-FR" sz="4400" dirty="0">
              <a:latin typeface="Arial Narrow"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lgn="just">
              <a:lnSpc>
                <a:spcPct val="90000"/>
              </a:lnSpc>
            </a:pPr>
            <a:endParaRPr lang="fr-FR" sz="2800" dirty="0" smtClean="0"/>
          </a:p>
          <a:p>
            <a:pPr marL="624078" indent="-514350" algn="just">
              <a:lnSpc>
                <a:spcPct val="90000"/>
              </a:lnSpc>
              <a:buFont typeface="+mj-lt"/>
              <a:buAutoNum type="arabicPeriod"/>
            </a:pPr>
            <a:r>
              <a:rPr lang="fr-FR" sz="2800" dirty="0" smtClean="0">
                <a:latin typeface="Arial" pitchFamily="34" charset="0"/>
                <a:cs typeface="Arial" pitchFamily="34" charset="0"/>
              </a:rPr>
              <a:t>Comprendre </a:t>
            </a:r>
            <a:r>
              <a:rPr lang="fr-FR" sz="2800" dirty="0" smtClean="0">
                <a:latin typeface="Arial" pitchFamily="34" charset="0"/>
                <a:cs typeface="Arial" pitchFamily="34" charset="0"/>
              </a:rPr>
              <a:t>les rôles et les responsabilités de l’agence gestionnaire de camp, de l’agence de coordination de camp et des autorités du camp à chaque phase du cycle </a:t>
            </a:r>
            <a:r>
              <a:rPr lang="fr-FR" sz="2800" dirty="0" smtClean="0">
                <a:latin typeface="Arial" pitchFamily="34" charset="0"/>
                <a:cs typeface="Arial" pitchFamily="34" charset="0"/>
              </a:rPr>
              <a:t>de </a:t>
            </a:r>
            <a:r>
              <a:rPr lang="fr-FR" sz="2800" dirty="0" smtClean="0">
                <a:latin typeface="Arial" pitchFamily="34" charset="0"/>
                <a:cs typeface="Arial" pitchFamily="34" charset="0"/>
              </a:rPr>
              <a:t>vie du </a:t>
            </a:r>
            <a:r>
              <a:rPr lang="fr-FR" sz="2800" dirty="0" smtClean="0">
                <a:latin typeface="Arial" pitchFamily="34" charset="0"/>
                <a:cs typeface="Arial" pitchFamily="34" charset="0"/>
              </a:rPr>
              <a:t>camp.</a:t>
            </a:r>
          </a:p>
          <a:p>
            <a:pPr marL="624078" indent="-514350" algn="just">
              <a:lnSpc>
                <a:spcPct val="90000"/>
              </a:lnSpc>
              <a:buFont typeface="+mj-lt"/>
              <a:buAutoNum type="arabicPeriod"/>
            </a:pPr>
            <a:endParaRPr lang="fr-FR" sz="2800" dirty="0" smtClean="0">
              <a:latin typeface="Arial" pitchFamily="34" charset="0"/>
              <a:cs typeface="Arial" pitchFamily="34" charset="0"/>
            </a:endParaRPr>
          </a:p>
          <a:p>
            <a:pPr marL="624078" indent="-514350" algn="just">
              <a:lnSpc>
                <a:spcPct val="90000"/>
              </a:lnSpc>
              <a:buFont typeface="+mj-lt"/>
              <a:buAutoNum type="arabicPeriod"/>
            </a:pPr>
            <a:r>
              <a:rPr lang="fr-FR" sz="2800" dirty="0" smtClean="0">
                <a:latin typeface="Arial" pitchFamily="34" charset="0"/>
                <a:cs typeface="Arial" pitchFamily="34" charset="0"/>
              </a:rPr>
              <a:t>Expliquer </a:t>
            </a:r>
            <a:r>
              <a:rPr lang="fr-FR" sz="2800" dirty="0" smtClean="0">
                <a:latin typeface="Arial" pitchFamily="34" charset="0"/>
                <a:cs typeface="Arial" pitchFamily="34" charset="0"/>
              </a:rPr>
              <a:t>la nécessité du partenariat entre les agences afin d’intervenir plus efficacement dans le contexte des </a:t>
            </a:r>
            <a:r>
              <a:rPr lang="fr-FR" sz="2800" dirty="0" smtClean="0">
                <a:latin typeface="Arial" pitchFamily="34" charset="0"/>
                <a:cs typeface="Arial" pitchFamily="34" charset="0"/>
              </a:rPr>
              <a:t>camps.</a:t>
            </a:r>
          </a:p>
          <a:p>
            <a:pPr marL="624078" indent="-514350" algn="just">
              <a:lnSpc>
                <a:spcPct val="90000"/>
              </a:lnSpc>
              <a:buFont typeface="+mj-lt"/>
              <a:buAutoNum type="arabicPeriod"/>
            </a:pPr>
            <a:endParaRPr lang="fr-FR" sz="2800" dirty="0" smtClean="0">
              <a:latin typeface="Arial" pitchFamily="34" charset="0"/>
              <a:cs typeface="Arial" pitchFamily="34" charset="0"/>
            </a:endParaRPr>
          </a:p>
          <a:p>
            <a:pPr marL="624078" indent="-514350" algn="just">
              <a:lnSpc>
                <a:spcPct val="90000"/>
              </a:lnSpc>
              <a:buFont typeface="+mj-lt"/>
              <a:buAutoNum type="arabicPeriod"/>
            </a:pPr>
            <a:r>
              <a:rPr lang="fr-FR" sz="2800" dirty="0" smtClean="0">
                <a:latin typeface="Arial" pitchFamily="34" charset="0"/>
                <a:cs typeface="Arial" pitchFamily="34" charset="0"/>
              </a:rPr>
              <a:t>Expliquer l’importance de la participation des IDPs dans les </a:t>
            </a:r>
            <a:r>
              <a:rPr lang="fr-FR" sz="2800" dirty="0" smtClean="0">
                <a:latin typeface="Arial" pitchFamily="34" charset="0"/>
                <a:cs typeface="Arial" pitchFamily="34" charset="0"/>
              </a:rPr>
              <a:t>activités sur les </a:t>
            </a:r>
            <a:r>
              <a:rPr lang="fr-FR" sz="2800" dirty="0" smtClean="0">
                <a:latin typeface="Arial" pitchFamily="34" charset="0"/>
                <a:cs typeface="Arial" pitchFamily="34" charset="0"/>
              </a:rPr>
              <a:t>sites.</a:t>
            </a:r>
            <a:endParaRPr lang="en-US" sz="2800" dirty="0" smtClean="0">
              <a:latin typeface="Arial" pitchFamily="34" charset="0"/>
              <a:cs typeface="Arial" pitchFamily="34" charset="0"/>
            </a:endParaRPr>
          </a:p>
          <a:p>
            <a:pPr algn="just">
              <a:lnSpc>
                <a:spcPct val="90000"/>
              </a:lnSpc>
              <a:buNone/>
            </a:pPr>
            <a:r>
              <a:rPr lang="fr-FR" sz="2800" dirty="0" smtClean="0">
                <a:latin typeface="Arial" pitchFamily="34" charset="0"/>
                <a:cs typeface="Arial" pitchFamily="34" charset="0"/>
              </a:rPr>
              <a:t> </a:t>
            </a:r>
            <a:endParaRPr lang="fr-FR" sz="2800" dirty="0" smtClean="0">
              <a:latin typeface="Arial" pitchFamily="34" charset="0"/>
              <a:cs typeface="Arial" pitchFamily="34" charset="0"/>
            </a:endParaRPr>
          </a:p>
          <a:p>
            <a:pPr algn="just">
              <a:lnSpc>
                <a:spcPct val="90000"/>
              </a:lnSpc>
            </a:pPr>
            <a:endParaRPr lang="fr-FR" sz="2800" dirty="0" smtClean="0"/>
          </a:p>
        </p:txBody>
      </p:sp>
      <p:sp>
        <p:nvSpPr>
          <p:cNvPr id="3" name="Title 2"/>
          <p:cNvSpPr>
            <a:spLocks noGrp="1"/>
          </p:cNvSpPr>
          <p:nvPr>
            <p:ph type="title"/>
          </p:nvPr>
        </p:nvSpPr>
        <p:spPr/>
        <p:txBody>
          <a:bodyPr>
            <a:normAutofit fontScale="90000"/>
          </a:bodyPr>
          <a:lstStyle/>
          <a:p>
            <a:pPr algn="ctr"/>
            <a:r>
              <a:rPr lang="fr-FR" dirty="0" smtClean="0"/>
              <a:t/>
            </a:r>
            <a:br>
              <a:rPr lang="fr-FR" dirty="0" smtClean="0"/>
            </a:br>
            <a:r>
              <a:rPr lang="fr-FR" sz="4900" dirty="0" smtClean="0">
                <a:effectLst>
                  <a:outerShdw blurRad="38100" dist="38100" dir="2700000" algn="tl">
                    <a:srgbClr val="000000">
                      <a:alpha val="43137"/>
                    </a:srgbClr>
                  </a:outerShdw>
                </a:effectLst>
                <a:latin typeface="Arial Narrow" pitchFamily="34" charset="0"/>
                <a:cs typeface="Arial" pitchFamily="34" charset="0"/>
              </a:rPr>
              <a:t>Objectifs </a:t>
            </a:r>
            <a:r>
              <a:rPr lang="fr-FR" sz="4900" dirty="0" smtClean="0">
                <a:effectLst>
                  <a:outerShdw blurRad="38100" dist="38100" dir="2700000" algn="tl">
                    <a:srgbClr val="000000">
                      <a:alpha val="43137"/>
                    </a:srgbClr>
                  </a:outerShdw>
                </a:effectLst>
                <a:latin typeface="Arial Narrow" pitchFamily="34" charset="0"/>
                <a:cs typeface="Arial" pitchFamily="34" charset="0"/>
              </a:rPr>
              <a:t>de la Formation</a:t>
            </a:r>
            <a:r>
              <a:rPr lang="en-US" dirty="0" smtClean="0"/>
              <a:t/>
            </a:r>
            <a:br>
              <a:rPr lang="en-US" dirty="0" smtClean="0"/>
            </a:br>
            <a:endParaRPr lang="fr-F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fr-FR" dirty="0" smtClean="0"/>
          </a:p>
          <a:p>
            <a:endParaRPr lang="fr-FR" dirty="0" smtClean="0"/>
          </a:p>
          <a:p>
            <a:endParaRPr lang="fr-FR" dirty="0" smtClean="0"/>
          </a:p>
          <a:p>
            <a:pPr algn="just">
              <a:buFont typeface="Arial" pitchFamily="34" charset="0"/>
              <a:buChar char="•"/>
            </a:pPr>
            <a:r>
              <a:rPr lang="fr-FR" sz="4000" dirty="0" smtClean="0">
                <a:latin typeface="Arial Narrow" pitchFamily="34" charset="0"/>
                <a:cs typeface="Arial" pitchFamily="34" charset="0"/>
              </a:rPr>
              <a:t>Raisons </a:t>
            </a:r>
            <a:r>
              <a:rPr lang="fr-FR" sz="4000" dirty="0" smtClean="0">
                <a:latin typeface="Arial Narrow" pitchFamily="34" charset="0"/>
                <a:cs typeface="Arial" pitchFamily="34" charset="0"/>
              </a:rPr>
              <a:t>de la Réforme</a:t>
            </a:r>
            <a:endParaRPr lang="en-US" sz="4000" dirty="0" smtClean="0">
              <a:latin typeface="Arial Narrow" pitchFamily="34" charset="0"/>
              <a:cs typeface="Arial" pitchFamily="34" charset="0"/>
            </a:endParaRPr>
          </a:p>
          <a:p>
            <a:pPr algn="just">
              <a:buFont typeface="Arial" pitchFamily="34" charset="0"/>
              <a:buChar char="•"/>
            </a:pPr>
            <a:r>
              <a:rPr lang="fr-FR" sz="4000" dirty="0" smtClean="0">
                <a:latin typeface="Arial Narrow" pitchFamily="34" charset="0"/>
                <a:cs typeface="Arial" pitchFamily="34" charset="0"/>
              </a:rPr>
              <a:t>Qui est derrière la Réforme ? </a:t>
            </a:r>
            <a:endParaRPr lang="en-US" sz="4000" dirty="0" smtClean="0">
              <a:latin typeface="Arial Narrow" pitchFamily="34" charset="0"/>
              <a:cs typeface="Arial" pitchFamily="34" charset="0"/>
            </a:endParaRPr>
          </a:p>
          <a:p>
            <a:endParaRPr lang="fr-FR" sz="4000" dirty="0">
              <a:latin typeface="Arial" pitchFamily="34" charset="0"/>
              <a:cs typeface="Arial" pitchFamily="34" charset="0"/>
            </a:endParaRPr>
          </a:p>
        </p:txBody>
      </p:sp>
      <p:sp>
        <p:nvSpPr>
          <p:cNvPr id="3" name="Title 2"/>
          <p:cNvSpPr>
            <a:spLocks noGrp="1"/>
          </p:cNvSpPr>
          <p:nvPr>
            <p:ph type="title"/>
          </p:nvPr>
        </p:nvSpPr>
        <p:spPr>
          <a:xfrm>
            <a:off x="457200" y="762000"/>
            <a:ext cx="8229600" cy="1371600"/>
          </a:xfrm>
        </p:spPr>
        <p:txBody>
          <a:bodyPr>
            <a:normAutofit fontScale="90000"/>
          </a:bodyPr>
          <a:lstStyle/>
          <a:p>
            <a:pPr algn="ctr"/>
            <a:r>
              <a:rPr lang="fr-FR" dirty="0" smtClean="0">
                <a:latin typeface="Arial Narrow" pitchFamily="34" charset="0"/>
              </a:rPr>
              <a:t/>
            </a:r>
            <a:br>
              <a:rPr lang="fr-FR" dirty="0" smtClean="0">
                <a:latin typeface="Arial Narrow" pitchFamily="34" charset="0"/>
              </a:rPr>
            </a:br>
            <a:r>
              <a:rPr lang="fr-FR" sz="4900" dirty="0" smtClean="0">
                <a:latin typeface="Arial Narrow" pitchFamily="34" charset="0"/>
                <a:cs typeface="Arial" pitchFamily="34" charset="0"/>
              </a:rPr>
              <a:t>La </a:t>
            </a:r>
            <a:r>
              <a:rPr lang="fr-FR" sz="4900" dirty="0" smtClean="0">
                <a:latin typeface="Arial Narrow" pitchFamily="34" charset="0"/>
                <a:cs typeface="Arial" pitchFamily="34" charset="0"/>
              </a:rPr>
              <a:t>Réforme </a:t>
            </a:r>
            <a:r>
              <a:rPr lang="fr-FR" sz="4900" dirty="0" smtClean="0">
                <a:latin typeface="Arial Narrow" pitchFamily="34" charset="0"/>
                <a:cs typeface="Arial" pitchFamily="34" charset="0"/>
              </a:rPr>
              <a:t>humanitaire </a:t>
            </a:r>
            <a:r>
              <a:rPr lang="fr-FR" sz="4900" dirty="0" smtClean="0">
                <a:latin typeface="Arial Narrow" pitchFamily="34" charset="0"/>
                <a:cs typeface="Arial" pitchFamily="34" charset="0"/>
              </a:rPr>
              <a:t>et </a:t>
            </a:r>
            <a:r>
              <a:rPr lang="fr-FR" sz="4900" dirty="0" smtClean="0">
                <a:latin typeface="Arial Narrow" pitchFamily="34" charset="0"/>
                <a:cs typeface="Arial" pitchFamily="34" charset="0"/>
              </a:rPr>
              <a:t>la « Cluster </a:t>
            </a:r>
            <a:r>
              <a:rPr lang="fr-FR" sz="4900" dirty="0" err="1" smtClean="0">
                <a:latin typeface="Arial Narrow" pitchFamily="34" charset="0"/>
                <a:cs typeface="Arial" pitchFamily="34" charset="0"/>
              </a:rPr>
              <a:t>approach</a:t>
            </a:r>
            <a:r>
              <a:rPr lang="fr-FR" sz="4900" dirty="0" smtClean="0">
                <a:latin typeface="Arial Narrow" pitchFamily="34" charset="0"/>
                <a:cs typeface="Arial" pitchFamily="34" charset="0"/>
              </a:rPr>
              <a:t> »</a:t>
            </a:r>
            <a:r>
              <a:rPr lang="en-US" dirty="0" smtClean="0"/>
              <a:t/>
            </a:r>
            <a:br>
              <a:rPr lang="en-US" dirty="0" smtClean="0"/>
            </a:br>
            <a:endParaRPr lang="fr-F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12775" y="228600"/>
            <a:ext cx="8153400" cy="990600"/>
          </a:xfrm>
        </p:spPr>
        <p:txBody>
          <a:bodyPr>
            <a:noAutofit/>
          </a:bodyPr>
          <a:lstStyle/>
          <a:p>
            <a:pPr algn="ctr" eaLnBrk="1" hangingPunct="1"/>
            <a:r>
              <a:rPr lang="en-US" sz="4400" dirty="0" err="1" smtClean="0">
                <a:latin typeface="Arial Narrow" pitchFamily="34" charset="0"/>
                <a:cs typeface="Arial" pitchFamily="34" charset="0"/>
              </a:rPr>
              <a:t>Pourquoi</a:t>
            </a:r>
            <a:r>
              <a:rPr lang="en-US" sz="4400" dirty="0" smtClean="0">
                <a:latin typeface="Arial Narrow" pitchFamily="34" charset="0"/>
                <a:cs typeface="Arial" pitchFamily="34" charset="0"/>
              </a:rPr>
              <a:t> </a:t>
            </a:r>
            <a:r>
              <a:rPr lang="en-US" sz="4400" dirty="0" err="1" smtClean="0">
                <a:latin typeface="Arial Narrow" pitchFamily="34" charset="0"/>
                <a:cs typeface="Arial" pitchFamily="34" charset="0"/>
              </a:rPr>
              <a:t>une</a:t>
            </a:r>
            <a:r>
              <a:rPr lang="en-US" sz="4400" dirty="0" smtClean="0">
                <a:latin typeface="Arial Narrow" pitchFamily="34" charset="0"/>
                <a:cs typeface="Arial" pitchFamily="34" charset="0"/>
              </a:rPr>
              <a:t> </a:t>
            </a:r>
            <a:r>
              <a:rPr lang="en-US" sz="4400" dirty="0" err="1" smtClean="0">
                <a:latin typeface="Arial Narrow" pitchFamily="34" charset="0"/>
                <a:cs typeface="Arial" pitchFamily="34" charset="0"/>
              </a:rPr>
              <a:t>réforme</a:t>
            </a:r>
            <a:r>
              <a:rPr lang="en-US" sz="4400" dirty="0" smtClean="0">
                <a:latin typeface="Arial Narrow" pitchFamily="34" charset="0"/>
                <a:cs typeface="Arial" pitchFamily="34" charset="0"/>
              </a:rPr>
              <a:t> </a:t>
            </a:r>
            <a:r>
              <a:rPr lang="en-US" sz="4400" dirty="0" err="1" smtClean="0">
                <a:latin typeface="Arial Narrow" pitchFamily="34" charset="0"/>
                <a:cs typeface="Arial" pitchFamily="34" charset="0"/>
              </a:rPr>
              <a:t>humanitaire</a:t>
            </a:r>
            <a:r>
              <a:rPr lang="en-US" sz="4400" dirty="0" smtClean="0">
                <a:latin typeface="Arial Narrow" pitchFamily="34" charset="0"/>
                <a:cs typeface="Arial" pitchFamily="34" charset="0"/>
              </a:rPr>
              <a:t> ?</a:t>
            </a:r>
          </a:p>
        </p:txBody>
      </p:sp>
      <p:pic>
        <p:nvPicPr>
          <p:cNvPr id="12291" name="Picture 2" descr="20053224">
            <a:hlinkClick r:id="rId3"/>
          </p:cNvPr>
          <p:cNvPicPr>
            <a:picLocks noChangeAspect="1" noChangeArrowheads="1"/>
          </p:cNvPicPr>
          <p:nvPr/>
        </p:nvPicPr>
        <p:blipFill>
          <a:blip r:embed="rId4"/>
          <a:srcRect/>
          <a:stretch>
            <a:fillRect/>
          </a:stretch>
        </p:blipFill>
        <p:spPr bwMode="auto">
          <a:xfrm rot="372187">
            <a:off x="5638800" y="1935163"/>
            <a:ext cx="2438400" cy="1835150"/>
          </a:xfrm>
          <a:prstGeom prst="rect">
            <a:avLst/>
          </a:prstGeom>
          <a:noFill/>
          <a:ln w="9525">
            <a:noFill/>
            <a:miter lim="800000"/>
            <a:headEnd/>
            <a:tailEnd/>
          </a:ln>
        </p:spPr>
      </p:pic>
      <p:pic>
        <p:nvPicPr>
          <p:cNvPr id="12292" name="Picture 4" descr="200371818">
            <a:hlinkClick r:id="rId3"/>
          </p:cNvPr>
          <p:cNvPicPr>
            <a:picLocks noChangeAspect="1" noChangeArrowheads="1"/>
          </p:cNvPicPr>
          <p:nvPr/>
        </p:nvPicPr>
        <p:blipFill>
          <a:blip r:embed="rId5"/>
          <a:srcRect/>
          <a:stretch>
            <a:fillRect/>
          </a:stretch>
        </p:blipFill>
        <p:spPr bwMode="auto">
          <a:xfrm rot="-340344">
            <a:off x="1524000" y="1924050"/>
            <a:ext cx="2438400" cy="1835150"/>
          </a:xfrm>
          <a:prstGeom prst="rect">
            <a:avLst/>
          </a:prstGeom>
          <a:noFill/>
          <a:ln w="9525">
            <a:noFill/>
            <a:miter lim="800000"/>
            <a:headEnd/>
            <a:tailEnd/>
          </a:ln>
        </p:spPr>
      </p:pic>
      <p:sp>
        <p:nvSpPr>
          <p:cNvPr id="12293" name="Rectangle 5"/>
          <p:cNvSpPr>
            <a:spLocks noChangeArrowheads="1"/>
          </p:cNvSpPr>
          <p:nvPr/>
        </p:nvSpPr>
        <p:spPr bwMode="auto">
          <a:xfrm>
            <a:off x="609600" y="3276600"/>
            <a:ext cx="8326438" cy="3148012"/>
          </a:xfrm>
          <a:prstGeom prst="rect">
            <a:avLst/>
          </a:prstGeom>
          <a:noFill/>
          <a:ln w="9525">
            <a:noFill/>
            <a:miter lim="800000"/>
            <a:headEnd/>
            <a:tailEnd/>
          </a:ln>
        </p:spPr>
        <p:txBody>
          <a:bodyPr/>
          <a:lstStyle/>
          <a:p>
            <a:pPr marL="533400" indent="-533400">
              <a:lnSpc>
                <a:spcPct val="80000"/>
              </a:lnSpc>
              <a:spcBef>
                <a:spcPct val="20000"/>
              </a:spcBef>
              <a:spcAft>
                <a:spcPts val="1200"/>
              </a:spcAft>
            </a:pPr>
            <a:endParaRPr lang="en-US" sz="1000" b="1" dirty="0">
              <a:solidFill>
                <a:srgbClr val="FF0000"/>
              </a:solidFill>
              <a:latin typeface="Calibri" pitchFamily="34" charset="0"/>
            </a:endParaRPr>
          </a:p>
          <a:p>
            <a:pPr marL="533400" indent="-533400" eaLnBrk="0" hangingPunct="0">
              <a:lnSpc>
                <a:spcPct val="80000"/>
              </a:lnSpc>
              <a:spcBef>
                <a:spcPts val="1800"/>
              </a:spcBef>
              <a:buClr>
                <a:schemeClr val="accent2"/>
              </a:buClr>
              <a:buSzPct val="60000"/>
              <a:buFont typeface="Arial" pitchFamily="34" charset="0"/>
              <a:buChar char="•"/>
            </a:pPr>
            <a:r>
              <a:rPr lang="fr-FR" sz="2400" dirty="0">
                <a:solidFill>
                  <a:srgbClr val="CC0000"/>
                </a:solidFill>
                <a:latin typeface="Arial Narrow" pitchFamily="34" charset="0"/>
              </a:rPr>
              <a:t>D</a:t>
            </a:r>
            <a:r>
              <a:rPr lang="fr-FR" sz="2400" dirty="0">
                <a:latin typeface="Arial Narrow" pitchFamily="34" charset="0"/>
              </a:rPr>
              <a:t>es lacunes connues et anciennes </a:t>
            </a:r>
          </a:p>
          <a:p>
            <a:pPr marL="533400" indent="-533400" eaLnBrk="0" hangingPunct="0">
              <a:lnSpc>
                <a:spcPct val="80000"/>
              </a:lnSpc>
              <a:spcBef>
                <a:spcPts val="1800"/>
              </a:spcBef>
              <a:buClr>
                <a:schemeClr val="accent2"/>
              </a:buClr>
              <a:buSzPct val="60000"/>
              <a:buFont typeface="Arial" pitchFamily="34" charset="0"/>
              <a:buChar char="•"/>
            </a:pPr>
            <a:r>
              <a:rPr lang="fr-FR" sz="2400" dirty="0">
                <a:solidFill>
                  <a:srgbClr val="CC0000"/>
                </a:solidFill>
                <a:latin typeface="Arial Narrow" pitchFamily="34" charset="0"/>
              </a:rPr>
              <a:t>D</a:t>
            </a:r>
            <a:r>
              <a:rPr lang="fr-FR" sz="2400" dirty="0">
                <a:latin typeface="Arial Narrow" pitchFamily="34" charset="0"/>
              </a:rPr>
              <a:t>es liens limités et des partenariats faibles </a:t>
            </a:r>
          </a:p>
          <a:p>
            <a:pPr marL="533400" indent="-533400" eaLnBrk="0" hangingPunct="0">
              <a:lnSpc>
                <a:spcPct val="80000"/>
              </a:lnSpc>
              <a:spcBef>
                <a:spcPts val="1800"/>
              </a:spcBef>
              <a:buClr>
                <a:schemeClr val="accent2"/>
              </a:buClr>
              <a:buSzPct val="60000"/>
              <a:buFont typeface="Arial" pitchFamily="34" charset="0"/>
              <a:buChar char="•"/>
            </a:pPr>
            <a:r>
              <a:rPr lang="fr-FR" sz="2400" dirty="0">
                <a:solidFill>
                  <a:srgbClr val="CC0000"/>
                </a:solidFill>
                <a:latin typeface="Arial Narrow" pitchFamily="34" charset="0"/>
              </a:rPr>
              <a:t>U</a:t>
            </a:r>
            <a:r>
              <a:rPr lang="fr-FR" sz="2400" dirty="0">
                <a:latin typeface="Arial Narrow" pitchFamily="34" charset="0"/>
              </a:rPr>
              <a:t>ne coordination irrégulière et une capacité d’intervention imprévisible </a:t>
            </a:r>
          </a:p>
          <a:p>
            <a:pPr marL="533400" indent="-533400" eaLnBrk="0" hangingPunct="0">
              <a:lnSpc>
                <a:spcPct val="80000"/>
              </a:lnSpc>
              <a:spcBef>
                <a:spcPts val="1800"/>
              </a:spcBef>
              <a:buClr>
                <a:schemeClr val="accent2"/>
              </a:buClr>
              <a:buSzPct val="60000"/>
              <a:buFont typeface="Arial" pitchFamily="34" charset="0"/>
              <a:buChar char="•"/>
            </a:pPr>
            <a:r>
              <a:rPr lang="fr-FR" sz="2400" dirty="0">
                <a:solidFill>
                  <a:srgbClr val="CC0000"/>
                </a:solidFill>
                <a:latin typeface="Arial Narrow" pitchFamily="34" charset="0"/>
              </a:rPr>
              <a:t>U</a:t>
            </a:r>
            <a:r>
              <a:rPr lang="fr-FR" sz="2400" dirty="0">
                <a:latin typeface="Arial Narrow" pitchFamily="34" charset="0"/>
              </a:rPr>
              <a:t>ne responsabilité insuffisante </a:t>
            </a:r>
          </a:p>
          <a:p>
            <a:pPr marL="533400" indent="-533400" eaLnBrk="0" hangingPunct="0">
              <a:lnSpc>
                <a:spcPct val="80000"/>
              </a:lnSpc>
              <a:spcBef>
                <a:spcPts val="1800"/>
              </a:spcBef>
              <a:buClr>
                <a:schemeClr val="accent2"/>
              </a:buClr>
              <a:buSzPct val="60000"/>
              <a:buFont typeface="Arial" pitchFamily="34" charset="0"/>
              <a:buChar char="•"/>
            </a:pPr>
            <a:r>
              <a:rPr lang="fr-FR" sz="2400" dirty="0">
                <a:solidFill>
                  <a:srgbClr val="CC0000"/>
                </a:solidFill>
                <a:latin typeface="Arial Narrow" pitchFamily="34" charset="0"/>
              </a:rPr>
              <a:t>L</a:t>
            </a:r>
            <a:r>
              <a:rPr lang="fr-FR" sz="2400" dirty="0">
                <a:latin typeface="Arial Narrow" pitchFamily="34" charset="0"/>
              </a:rPr>
              <a:t>es politiques incohérentes des donateurs</a:t>
            </a:r>
          </a:p>
        </p:txBody>
      </p:sp>
      <p:pic>
        <p:nvPicPr>
          <p:cNvPr id="12294" name="Picture 6" descr="200492818"/>
          <p:cNvPicPr>
            <a:picLocks noChangeAspect="1" noChangeArrowheads="1"/>
          </p:cNvPicPr>
          <p:nvPr/>
        </p:nvPicPr>
        <p:blipFill>
          <a:blip r:embed="rId6"/>
          <a:srcRect/>
          <a:stretch>
            <a:fillRect/>
          </a:stretch>
        </p:blipFill>
        <p:spPr bwMode="auto">
          <a:xfrm>
            <a:off x="3429000" y="1808163"/>
            <a:ext cx="2590800" cy="19431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4400" dirty="0" smtClean="0">
                <a:latin typeface="Arial Narrow" pitchFamily="34" charset="0"/>
              </a:rPr>
              <a:t>Qui </a:t>
            </a:r>
            <a:r>
              <a:rPr lang="en-US" sz="4400" dirty="0" err="1" smtClean="0">
                <a:latin typeface="Arial Narrow" pitchFamily="34" charset="0"/>
              </a:rPr>
              <a:t>est</a:t>
            </a:r>
            <a:r>
              <a:rPr lang="en-US" sz="4400" dirty="0" smtClean="0">
                <a:latin typeface="Arial Narrow" pitchFamily="34" charset="0"/>
              </a:rPr>
              <a:t> derrière la </a:t>
            </a:r>
            <a:r>
              <a:rPr lang="en-US" sz="4400" dirty="0" err="1" smtClean="0">
                <a:latin typeface="Arial Narrow" pitchFamily="34" charset="0"/>
              </a:rPr>
              <a:t>réforme</a:t>
            </a:r>
            <a:r>
              <a:rPr lang="en-US" sz="4400" dirty="0" smtClean="0">
                <a:latin typeface="Arial Narrow" pitchFamily="34" charset="0"/>
              </a:rPr>
              <a:t> ?</a:t>
            </a:r>
            <a:endParaRPr lang="fr-FR" sz="4400" dirty="0">
              <a:latin typeface="Arial Narrow" pitchFamily="34" charset="0"/>
            </a:endParaRPr>
          </a:p>
        </p:txBody>
      </p:sp>
      <p:pic>
        <p:nvPicPr>
          <p:cNvPr id="4" name="Picture 7"/>
          <p:cNvPicPr>
            <a:picLocks noGrp="1" noChangeAspect="1" noChangeArrowheads="1"/>
          </p:cNvPicPr>
          <p:nvPr>
            <p:ph idx="1"/>
          </p:nvPr>
        </p:nvPicPr>
        <p:blipFill>
          <a:blip r:embed="rId2"/>
          <a:srcRect/>
          <a:stretch>
            <a:fillRect/>
          </a:stretch>
        </p:blipFill>
        <p:spPr>
          <a:xfrm>
            <a:off x="6400800" y="1524000"/>
            <a:ext cx="1647825" cy="4410075"/>
          </a:xfrm>
        </p:spPr>
      </p:pic>
      <p:pic>
        <p:nvPicPr>
          <p:cNvPr id="5" name="Picture 2"/>
          <p:cNvPicPr>
            <a:picLocks noChangeAspect="1" noChangeArrowheads="1"/>
          </p:cNvPicPr>
          <p:nvPr/>
        </p:nvPicPr>
        <p:blipFill>
          <a:blip r:embed="rId3"/>
          <a:srcRect/>
          <a:stretch>
            <a:fillRect/>
          </a:stretch>
        </p:blipFill>
        <p:spPr bwMode="auto">
          <a:xfrm>
            <a:off x="1295400" y="1600200"/>
            <a:ext cx="4835525" cy="1062037"/>
          </a:xfrm>
          <a:prstGeom prst="rect">
            <a:avLst/>
          </a:prstGeom>
          <a:noFill/>
          <a:ln w="9525">
            <a:noFill/>
            <a:miter lim="800000"/>
            <a:headEnd/>
            <a:tailEnd/>
          </a:ln>
        </p:spPr>
      </p:pic>
      <p:sp>
        <p:nvSpPr>
          <p:cNvPr id="6" name="Rectangle 5"/>
          <p:cNvSpPr/>
          <p:nvPr/>
        </p:nvSpPr>
        <p:spPr>
          <a:xfrm>
            <a:off x="1295400" y="2971800"/>
            <a:ext cx="4800600" cy="2557623"/>
          </a:xfrm>
          <a:prstGeom prst="rect">
            <a:avLst/>
          </a:prstGeom>
        </p:spPr>
        <p:txBody>
          <a:bodyPr wrap="square">
            <a:spAutoFit/>
          </a:bodyPr>
          <a:lstStyle/>
          <a:p>
            <a:pPr marL="319088" indent="-319088" eaLnBrk="0" hangingPunct="0">
              <a:lnSpc>
                <a:spcPct val="80000"/>
              </a:lnSpc>
              <a:spcBef>
                <a:spcPts val="1800"/>
              </a:spcBef>
              <a:buClr>
                <a:schemeClr val="accent2"/>
              </a:buClr>
              <a:buSzPct val="60000"/>
              <a:buFont typeface="Arial" pitchFamily="34" charset="0"/>
              <a:buChar char="•"/>
            </a:pPr>
            <a:r>
              <a:rPr lang="fr-FR" sz="2400" dirty="0" smtClean="0">
                <a:solidFill>
                  <a:srgbClr val="CC0000"/>
                </a:solidFill>
                <a:latin typeface="Arial Narrow" pitchFamily="34" charset="0"/>
              </a:rPr>
              <a:t>L</a:t>
            </a:r>
            <a:r>
              <a:rPr lang="fr-FR" sz="2400" dirty="0" smtClean="0">
                <a:latin typeface="Arial Narrow" pitchFamily="34" charset="0"/>
              </a:rPr>
              <a:t>es agences des Nations unies ; </a:t>
            </a:r>
            <a:endParaRPr lang="en-GB" sz="2400" dirty="0" smtClean="0">
              <a:latin typeface="Arial Narrow" pitchFamily="34" charset="0"/>
            </a:endParaRPr>
          </a:p>
          <a:p>
            <a:pPr marL="319088" indent="-319088" eaLnBrk="0" hangingPunct="0">
              <a:lnSpc>
                <a:spcPct val="80000"/>
              </a:lnSpc>
              <a:spcBef>
                <a:spcPts val="1800"/>
              </a:spcBef>
              <a:buClr>
                <a:schemeClr val="accent2"/>
              </a:buClr>
              <a:buSzPct val="60000"/>
              <a:buFont typeface="Arial" pitchFamily="34" charset="0"/>
              <a:buChar char="•"/>
            </a:pPr>
            <a:r>
              <a:rPr lang="en-GB" sz="2400" dirty="0" smtClean="0">
                <a:solidFill>
                  <a:srgbClr val="CC0000"/>
                </a:solidFill>
                <a:latin typeface="Arial Narrow" pitchFamily="34" charset="0"/>
              </a:rPr>
              <a:t>D</a:t>
            </a:r>
            <a:r>
              <a:rPr lang="en-GB" sz="2400" dirty="0" smtClean="0">
                <a:latin typeface="Arial Narrow" pitchFamily="34" charset="0"/>
              </a:rPr>
              <a:t>es consortiums </a:t>
            </a:r>
            <a:r>
              <a:rPr lang="en-GB" sz="2400" dirty="0" err="1" smtClean="0">
                <a:latin typeface="Arial Narrow" pitchFamily="34" charset="0"/>
              </a:rPr>
              <a:t>d’ONG</a:t>
            </a:r>
            <a:r>
              <a:rPr lang="en-GB" sz="2400" dirty="0" smtClean="0">
                <a:latin typeface="Arial Narrow" pitchFamily="34" charset="0"/>
              </a:rPr>
              <a:t> ;</a:t>
            </a:r>
          </a:p>
          <a:p>
            <a:pPr marL="319088" indent="-319088" eaLnBrk="0" hangingPunct="0">
              <a:lnSpc>
                <a:spcPct val="80000"/>
              </a:lnSpc>
              <a:spcBef>
                <a:spcPts val="1800"/>
              </a:spcBef>
              <a:buClr>
                <a:schemeClr val="accent2"/>
              </a:buClr>
              <a:buSzPct val="60000"/>
              <a:buFont typeface="Arial" pitchFamily="34" charset="0"/>
              <a:buChar char="•"/>
            </a:pPr>
            <a:r>
              <a:rPr lang="en-GB" sz="2400" dirty="0" smtClean="0">
                <a:solidFill>
                  <a:srgbClr val="CC0000"/>
                </a:solidFill>
                <a:latin typeface="Arial Narrow" pitchFamily="34" charset="0"/>
              </a:rPr>
              <a:t>L</a:t>
            </a:r>
            <a:r>
              <a:rPr lang="en-GB" sz="2400" dirty="0" smtClean="0">
                <a:latin typeface="Arial Narrow" pitchFamily="34" charset="0"/>
              </a:rPr>
              <a:t>e </a:t>
            </a:r>
            <a:r>
              <a:rPr lang="en-GB" sz="2400" dirty="0" err="1" smtClean="0">
                <a:latin typeface="Arial Narrow" pitchFamily="34" charset="0"/>
              </a:rPr>
              <a:t>mouvement</a:t>
            </a:r>
            <a:r>
              <a:rPr lang="en-GB" sz="2400" dirty="0" smtClean="0">
                <a:latin typeface="Arial Narrow" pitchFamily="34" charset="0"/>
              </a:rPr>
              <a:t> de la Croix-Rouge et du Croissant Rouge ;</a:t>
            </a:r>
          </a:p>
          <a:p>
            <a:pPr marL="319088" indent="-319088" eaLnBrk="0" hangingPunct="0">
              <a:lnSpc>
                <a:spcPct val="80000"/>
              </a:lnSpc>
              <a:spcBef>
                <a:spcPts val="1800"/>
              </a:spcBef>
              <a:buClr>
                <a:schemeClr val="accent2"/>
              </a:buClr>
              <a:buSzPct val="60000"/>
              <a:buFont typeface="Arial" pitchFamily="34" charset="0"/>
              <a:buChar char="•"/>
            </a:pPr>
            <a:r>
              <a:rPr lang="en-GB" sz="2400" dirty="0" smtClean="0">
                <a:solidFill>
                  <a:srgbClr val="CC0000"/>
                </a:solidFill>
                <a:latin typeface="Arial Narrow" pitchFamily="34" charset="0"/>
              </a:rPr>
              <a:t>L</a:t>
            </a:r>
            <a:r>
              <a:rPr lang="en-GB" sz="2400" dirty="0" smtClean="0">
                <a:latin typeface="Arial Narrow" pitchFamily="34" charset="0"/>
              </a:rPr>
              <a:t>’OIM et les organisations </a:t>
            </a:r>
            <a:r>
              <a:rPr lang="en-GB" sz="2400" dirty="0" err="1" smtClean="0">
                <a:latin typeface="Arial Narrow" pitchFamily="34" charset="0"/>
              </a:rPr>
              <a:t>internationales</a:t>
            </a:r>
            <a:r>
              <a:rPr lang="en-GB" sz="2400" dirty="0" smtClean="0">
                <a:latin typeface="Arial Narrow" pitchFamily="34" charset="0"/>
              </a:rPr>
              <a:t>.</a:t>
            </a:r>
            <a:endParaRPr lang="en-US" sz="2400" dirty="0">
              <a:latin typeface="Arial Narrow" pitchFamily="34" charset="0"/>
            </a:endParaRPr>
          </a:p>
        </p:txBody>
      </p:sp>
      <p:sp>
        <p:nvSpPr>
          <p:cNvPr id="7" name="Rectangle 6"/>
          <p:cNvSpPr/>
          <p:nvPr/>
        </p:nvSpPr>
        <p:spPr>
          <a:xfrm>
            <a:off x="1219200" y="5562600"/>
            <a:ext cx="5257800" cy="707886"/>
          </a:xfrm>
          <a:prstGeom prst="rect">
            <a:avLst/>
          </a:prstGeom>
        </p:spPr>
        <p:txBody>
          <a:bodyPr wrap="square">
            <a:spAutoFit/>
          </a:bodyPr>
          <a:lstStyle/>
          <a:p>
            <a:pPr algn="ctr"/>
            <a:r>
              <a:rPr lang="en-US" sz="2000" i="1" dirty="0" smtClean="0">
                <a:latin typeface="Arial Narrow" pitchFamily="34" charset="0"/>
              </a:rPr>
              <a:t>Il ne </a:t>
            </a:r>
            <a:r>
              <a:rPr lang="en-US" sz="2000" i="1" dirty="0" err="1" smtClean="0">
                <a:latin typeface="Arial Narrow" pitchFamily="34" charset="0"/>
              </a:rPr>
              <a:t>s’agit</a:t>
            </a:r>
            <a:r>
              <a:rPr lang="en-US" sz="2000" i="1" dirty="0" smtClean="0">
                <a:latin typeface="Arial Narrow" pitchFamily="34" charset="0"/>
              </a:rPr>
              <a:t> plus </a:t>
            </a:r>
            <a:r>
              <a:rPr lang="en-US" sz="2000" i="1" dirty="0" err="1" smtClean="0">
                <a:latin typeface="Arial Narrow" pitchFamily="34" charset="0"/>
              </a:rPr>
              <a:t>d’une</a:t>
            </a:r>
            <a:r>
              <a:rPr lang="en-US" sz="2000" i="1" dirty="0" smtClean="0">
                <a:latin typeface="Arial Narrow" pitchFamily="34" charset="0"/>
              </a:rPr>
              <a:t> « </a:t>
            </a:r>
            <a:r>
              <a:rPr lang="en-US" sz="2000" i="1" dirty="0" err="1" smtClean="0">
                <a:latin typeface="Arial Narrow" pitchFamily="34" charset="0"/>
              </a:rPr>
              <a:t>réforme</a:t>
            </a:r>
            <a:r>
              <a:rPr lang="en-US" sz="2000" i="1" dirty="0" smtClean="0">
                <a:latin typeface="Arial Narrow" pitchFamily="34" charset="0"/>
              </a:rPr>
              <a:t> » </a:t>
            </a:r>
            <a:r>
              <a:rPr lang="en-US" sz="2000" i="1" dirty="0" err="1" smtClean="0">
                <a:latin typeface="Arial Narrow" pitchFamily="34" charset="0"/>
              </a:rPr>
              <a:t>mais</a:t>
            </a:r>
            <a:r>
              <a:rPr lang="en-US" sz="2000" i="1" dirty="0" smtClean="0">
                <a:latin typeface="Arial Narrow" pitchFamily="34" charset="0"/>
              </a:rPr>
              <a:t> de « NOTRE </a:t>
            </a:r>
            <a:r>
              <a:rPr lang="en-US" sz="2000" i="1" dirty="0" err="1" smtClean="0">
                <a:latin typeface="Arial Narrow" pitchFamily="34" charset="0"/>
              </a:rPr>
              <a:t>méthode</a:t>
            </a:r>
            <a:r>
              <a:rPr lang="en-US" sz="2000" i="1" dirty="0" smtClean="0">
                <a:latin typeface="Arial Narrow" pitchFamily="34" charset="0"/>
              </a:rPr>
              <a:t> de travail.»</a:t>
            </a:r>
            <a:endParaRPr lang="en-US" sz="2000" dirty="0">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Autofit/>
          </a:bodyPr>
          <a:lstStyle/>
          <a:p>
            <a:pPr algn="ctr" eaLnBrk="1" hangingPunct="1"/>
            <a:r>
              <a:rPr lang="en-US" sz="4400" dirty="0" err="1" smtClean="0">
                <a:latin typeface="Arial Narrow" pitchFamily="34" charset="0"/>
                <a:cs typeface="Arial" pitchFamily="34" charset="0"/>
              </a:rPr>
              <a:t>Objectifs</a:t>
            </a:r>
            <a:r>
              <a:rPr lang="en-US" sz="4400" dirty="0" smtClean="0">
                <a:latin typeface="Arial Narrow" pitchFamily="34" charset="0"/>
                <a:cs typeface="Arial" pitchFamily="34" charset="0"/>
              </a:rPr>
              <a:t> de la </a:t>
            </a:r>
            <a:r>
              <a:rPr lang="en-US" sz="4400" dirty="0" err="1" smtClean="0">
                <a:latin typeface="Arial Narrow" pitchFamily="34" charset="0"/>
                <a:cs typeface="Arial" pitchFamily="34" charset="0"/>
              </a:rPr>
              <a:t>réforme</a:t>
            </a:r>
            <a:r>
              <a:rPr lang="en-US" sz="4400" dirty="0" smtClean="0">
                <a:latin typeface="Arial Narrow" pitchFamily="34" charset="0"/>
                <a:cs typeface="Arial" pitchFamily="34" charset="0"/>
              </a:rPr>
              <a:t> </a:t>
            </a:r>
            <a:r>
              <a:rPr lang="en-US" sz="4400" dirty="0" err="1" smtClean="0">
                <a:latin typeface="Arial Narrow" pitchFamily="34" charset="0"/>
                <a:cs typeface="Arial" pitchFamily="34" charset="0"/>
              </a:rPr>
              <a:t>humanitaire</a:t>
            </a:r>
            <a:endParaRPr lang="en-US" sz="4400" dirty="0" smtClean="0">
              <a:latin typeface="Arial Narrow" pitchFamily="34" charset="0"/>
              <a:cs typeface="Arial" pitchFamily="34" charset="0"/>
            </a:endParaRPr>
          </a:p>
        </p:txBody>
      </p:sp>
      <p:sp>
        <p:nvSpPr>
          <p:cNvPr id="7171" name="Rectangle 3"/>
          <p:cNvSpPr>
            <a:spLocks noGrp="1" noChangeArrowheads="1"/>
          </p:cNvSpPr>
          <p:nvPr>
            <p:ph type="body" sz="half" idx="1"/>
          </p:nvPr>
        </p:nvSpPr>
        <p:spPr>
          <a:xfrm>
            <a:off x="457200" y="1730375"/>
            <a:ext cx="4664075" cy="4911725"/>
          </a:xfrm>
        </p:spPr>
        <p:txBody>
          <a:bodyPr>
            <a:normAutofit/>
          </a:bodyPr>
          <a:lstStyle/>
          <a:p>
            <a:pPr defTabSz="457200">
              <a:lnSpc>
                <a:spcPct val="90000"/>
              </a:lnSpc>
              <a:spcBef>
                <a:spcPts val="1800"/>
              </a:spcBef>
            </a:pPr>
            <a:endParaRPr lang="en-US" sz="2400" dirty="0" smtClean="0">
              <a:latin typeface="Arial" pitchFamily="34" charset="0"/>
              <a:cs typeface="Arial" pitchFamily="34" charset="0"/>
            </a:endParaRPr>
          </a:p>
          <a:p>
            <a:pPr algn="just" defTabSz="457200">
              <a:lnSpc>
                <a:spcPct val="90000"/>
              </a:lnSpc>
              <a:spcBef>
                <a:spcPts val="1800"/>
              </a:spcBef>
              <a:buFont typeface="Courier New" pitchFamily="49" charset="0"/>
              <a:buChar char="o"/>
            </a:pPr>
            <a:r>
              <a:rPr lang="en-US" sz="2600" dirty="0" err="1" smtClean="0">
                <a:latin typeface="Arial Narrow" pitchFamily="34" charset="0"/>
                <a:cs typeface="Arial" pitchFamily="34" charset="0"/>
              </a:rPr>
              <a:t>Une</a:t>
            </a:r>
            <a:r>
              <a:rPr lang="en-US" sz="2600" dirty="0" smtClean="0">
                <a:latin typeface="Arial Narrow" pitchFamily="34" charset="0"/>
                <a:cs typeface="Arial" pitchFamily="34" charset="0"/>
              </a:rPr>
              <a:t> </a:t>
            </a:r>
            <a:r>
              <a:rPr lang="en-US" sz="2600" dirty="0" err="1" smtClean="0">
                <a:latin typeface="Arial Narrow" pitchFamily="34" charset="0"/>
                <a:cs typeface="Arial" pitchFamily="34" charset="0"/>
              </a:rPr>
              <a:t>approche</a:t>
            </a:r>
            <a:r>
              <a:rPr lang="en-US" sz="2600" dirty="0" smtClean="0">
                <a:latin typeface="Arial Narrow" pitchFamily="34" charset="0"/>
                <a:cs typeface="Arial" pitchFamily="34" charset="0"/>
              </a:rPr>
              <a:t> </a:t>
            </a:r>
            <a:r>
              <a:rPr lang="en-US" sz="2600" dirty="0" err="1" smtClean="0">
                <a:latin typeface="Arial Narrow" pitchFamily="34" charset="0"/>
                <a:cs typeface="Arial" pitchFamily="34" charset="0"/>
              </a:rPr>
              <a:t>modulaire</a:t>
            </a:r>
            <a:r>
              <a:rPr lang="en-US" sz="2600" dirty="0" smtClean="0">
                <a:latin typeface="Arial Narrow" pitchFamily="34" charset="0"/>
                <a:cs typeface="Arial" pitchFamily="34" charset="0"/>
              </a:rPr>
              <a:t> </a:t>
            </a:r>
          </a:p>
          <a:p>
            <a:pPr algn="just" defTabSz="457200">
              <a:lnSpc>
                <a:spcPct val="90000"/>
              </a:lnSpc>
              <a:spcBef>
                <a:spcPts val="1800"/>
              </a:spcBef>
              <a:buFont typeface="Courier New" pitchFamily="49" charset="0"/>
              <a:buChar char="o"/>
            </a:pPr>
            <a:r>
              <a:rPr lang="en-US" sz="2600" dirty="0" smtClean="0">
                <a:latin typeface="Arial Narrow" pitchFamily="34" charset="0"/>
                <a:cs typeface="Arial" pitchFamily="34" charset="0"/>
              </a:rPr>
              <a:t>Un leadership </a:t>
            </a:r>
            <a:r>
              <a:rPr lang="en-US" sz="2600" dirty="0" err="1" smtClean="0">
                <a:latin typeface="Arial Narrow" pitchFamily="34" charset="0"/>
                <a:cs typeface="Arial" pitchFamily="34" charset="0"/>
              </a:rPr>
              <a:t>humanitaire</a:t>
            </a:r>
            <a:r>
              <a:rPr lang="en-US" sz="2600" dirty="0" smtClean="0">
                <a:latin typeface="Arial Narrow" pitchFamily="34" charset="0"/>
                <a:cs typeface="Arial" pitchFamily="34" charset="0"/>
              </a:rPr>
              <a:t> </a:t>
            </a:r>
            <a:r>
              <a:rPr lang="en-US" sz="2600" dirty="0" err="1" smtClean="0">
                <a:latin typeface="Arial Narrow" pitchFamily="34" charset="0"/>
                <a:cs typeface="Arial" pitchFamily="34" charset="0"/>
              </a:rPr>
              <a:t>responsable</a:t>
            </a:r>
            <a:r>
              <a:rPr lang="en-US" sz="2600" dirty="0" smtClean="0">
                <a:latin typeface="Arial Narrow" pitchFamily="34" charset="0"/>
                <a:cs typeface="Arial" pitchFamily="34" charset="0"/>
              </a:rPr>
              <a:t> </a:t>
            </a:r>
          </a:p>
          <a:p>
            <a:pPr algn="just" defTabSz="457200">
              <a:lnSpc>
                <a:spcPct val="90000"/>
              </a:lnSpc>
              <a:spcBef>
                <a:spcPts val="1800"/>
              </a:spcBef>
              <a:buFont typeface="Courier New" pitchFamily="49" charset="0"/>
              <a:buChar char="o"/>
            </a:pPr>
            <a:r>
              <a:rPr lang="fr-FR" sz="2600" dirty="0" smtClean="0">
                <a:latin typeface="Arial Narrow" pitchFamily="34" charset="0"/>
                <a:cs typeface="Arial" pitchFamily="34" charset="0"/>
              </a:rPr>
              <a:t>Un financement souple, adéquat et en temps voulu pour les interventions d’urgence </a:t>
            </a:r>
          </a:p>
          <a:p>
            <a:pPr algn="just" defTabSz="457200">
              <a:lnSpc>
                <a:spcPct val="90000"/>
              </a:lnSpc>
              <a:spcBef>
                <a:spcPts val="1800"/>
              </a:spcBef>
              <a:buFont typeface="Courier New" pitchFamily="49" charset="0"/>
              <a:buChar char="o"/>
            </a:pPr>
            <a:r>
              <a:rPr lang="fr-FR" sz="2600" dirty="0" smtClean="0">
                <a:latin typeface="Arial Narrow" pitchFamily="34" charset="0"/>
                <a:cs typeface="Arial" pitchFamily="34" charset="0"/>
              </a:rPr>
              <a:t>Des partenariats efficaces entre les acteurs onusiens et non-onusiens</a:t>
            </a:r>
            <a:endParaRPr lang="en-US" sz="2600" dirty="0" smtClean="0">
              <a:latin typeface="Arial Narrow" pitchFamily="34" charset="0"/>
              <a:cs typeface="Arial" pitchFamily="34" charset="0"/>
            </a:endParaRPr>
          </a:p>
          <a:p>
            <a:pPr defTabSz="457200" eaLnBrk="1" hangingPunct="1">
              <a:lnSpc>
                <a:spcPct val="90000"/>
              </a:lnSpc>
              <a:buFont typeface="Calibri" pitchFamily="34" charset="0"/>
              <a:buAutoNum type="arabicPlain"/>
            </a:pPr>
            <a:endParaRPr lang="en-US" sz="3000" dirty="0" smtClean="0"/>
          </a:p>
          <a:p>
            <a:pPr defTabSz="457200" eaLnBrk="1" hangingPunct="1">
              <a:lnSpc>
                <a:spcPct val="90000"/>
              </a:lnSpc>
              <a:buFontTx/>
              <a:buNone/>
            </a:pPr>
            <a:endParaRPr lang="en-US" sz="2400" dirty="0" smtClean="0"/>
          </a:p>
          <a:p>
            <a:pPr defTabSz="457200" eaLnBrk="1" hangingPunct="1">
              <a:lnSpc>
                <a:spcPct val="90000"/>
              </a:lnSpc>
              <a:buFontTx/>
              <a:buNone/>
            </a:pPr>
            <a:endParaRPr lang="en-US" sz="2400" dirty="0" smtClean="0"/>
          </a:p>
        </p:txBody>
      </p:sp>
      <p:pic>
        <p:nvPicPr>
          <p:cNvPr id="14340" name="Picture 2" descr="H:\NBO Pilot Camp Pics - Jake Zarins\Joseph Ashmore\1.Andaman barrack shelter5.JPG"/>
          <p:cNvPicPr>
            <a:picLocks noChangeAspect="1" noChangeArrowheads="1"/>
          </p:cNvPicPr>
          <p:nvPr/>
        </p:nvPicPr>
        <p:blipFill>
          <a:blip r:embed="rId3"/>
          <a:srcRect/>
          <a:stretch>
            <a:fillRect/>
          </a:stretch>
        </p:blipFill>
        <p:spPr bwMode="auto">
          <a:xfrm>
            <a:off x="5314950" y="1531938"/>
            <a:ext cx="3829050" cy="2871787"/>
          </a:xfrm>
          <a:prstGeom prst="rect">
            <a:avLst/>
          </a:prstGeom>
          <a:noFill/>
          <a:ln w="9525">
            <a:noFill/>
            <a:miter lim="800000"/>
            <a:headEnd/>
            <a:tailEnd/>
          </a:ln>
        </p:spPr>
      </p:pic>
      <p:pic>
        <p:nvPicPr>
          <p:cNvPr id="14341" name="Picture 3" descr="H:\NBO Pilot Camp Pics - Jake Zarins\3.DSC_0112.JPG"/>
          <p:cNvPicPr>
            <a:picLocks noChangeAspect="1" noChangeArrowheads="1"/>
          </p:cNvPicPr>
          <p:nvPr/>
        </p:nvPicPr>
        <p:blipFill>
          <a:blip r:embed="rId4"/>
          <a:srcRect/>
          <a:stretch>
            <a:fillRect/>
          </a:stretch>
        </p:blipFill>
        <p:spPr bwMode="auto">
          <a:xfrm>
            <a:off x="5314950" y="4291013"/>
            <a:ext cx="3841750" cy="2554287"/>
          </a:xfrm>
          <a:prstGeom prst="rect">
            <a:avLst/>
          </a:prstGeom>
          <a:noFill/>
          <a:ln w="9525">
            <a:noFill/>
            <a:miter lim="800000"/>
            <a:headEnd/>
            <a:tailEnd/>
          </a:ln>
        </p:spPr>
      </p:pic>
      <p:sp>
        <p:nvSpPr>
          <p:cNvPr id="14342" name="TextBox 6"/>
          <p:cNvSpPr txBox="1">
            <a:spLocks noChangeArrowheads="1"/>
          </p:cNvSpPr>
          <p:nvPr/>
        </p:nvSpPr>
        <p:spPr bwMode="auto">
          <a:xfrm>
            <a:off x="6772275" y="4075113"/>
            <a:ext cx="2371725" cy="215900"/>
          </a:xfrm>
          <a:prstGeom prst="rect">
            <a:avLst/>
          </a:prstGeom>
          <a:noFill/>
          <a:ln w="9525">
            <a:noFill/>
            <a:miter lim="800000"/>
            <a:headEnd/>
            <a:tailEnd/>
          </a:ln>
        </p:spPr>
        <p:txBody>
          <a:bodyPr>
            <a:spAutoFit/>
          </a:bodyPr>
          <a:lstStyle/>
          <a:p>
            <a:pPr algn="r"/>
            <a:r>
              <a:rPr lang="en-US" sz="800">
                <a:solidFill>
                  <a:schemeClr val="bg1"/>
                </a:solidFill>
              </a:rPr>
              <a:t>© Joseph Ashmore</a:t>
            </a:r>
          </a:p>
        </p:txBody>
      </p:sp>
      <p:sp>
        <p:nvSpPr>
          <p:cNvPr id="14343" name="TextBox 7"/>
          <p:cNvSpPr txBox="1">
            <a:spLocks noChangeArrowheads="1"/>
          </p:cNvSpPr>
          <p:nvPr/>
        </p:nvSpPr>
        <p:spPr bwMode="auto">
          <a:xfrm>
            <a:off x="6784975" y="6642100"/>
            <a:ext cx="2371725" cy="215900"/>
          </a:xfrm>
          <a:prstGeom prst="rect">
            <a:avLst/>
          </a:prstGeom>
          <a:noFill/>
          <a:ln w="9525">
            <a:noFill/>
            <a:miter lim="800000"/>
            <a:headEnd/>
            <a:tailEnd/>
          </a:ln>
        </p:spPr>
        <p:txBody>
          <a:bodyPr>
            <a:spAutoFit/>
          </a:bodyPr>
          <a:lstStyle/>
          <a:p>
            <a:pPr algn="r"/>
            <a:r>
              <a:rPr lang="en-US" sz="800">
                <a:solidFill>
                  <a:schemeClr val="bg1"/>
                </a:solidFill>
              </a:rPr>
              <a:t>© Jake Zarins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normAutofit/>
          </a:bodyPr>
          <a:lstStyle/>
          <a:p>
            <a:pPr algn="ctr" eaLnBrk="1" hangingPunct="1"/>
            <a:r>
              <a:rPr lang="en-US" sz="4400" dirty="0" err="1" smtClean="0">
                <a:latin typeface="Arial Narrow" pitchFamily="34" charset="0"/>
                <a:cs typeface="Arial" pitchFamily="34" charset="0"/>
              </a:rPr>
              <a:t>L’approche</a:t>
            </a:r>
            <a:r>
              <a:rPr lang="en-US" sz="4400" dirty="0" smtClean="0">
                <a:latin typeface="Arial Narrow" pitchFamily="34" charset="0"/>
                <a:cs typeface="Arial" pitchFamily="34" charset="0"/>
              </a:rPr>
              <a:t> </a:t>
            </a:r>
            <a:r>
              <a:rPr lang="en-US" sz="4400" dirty="0" err="1" smtClean="0">
                <a:latin typeface="Arial Narrow" pitchFamily="34" charset="0"/>
                <a:cs typeface="Arial" pitchFamily="34" charset="0"/>
              </a:rPr>
              <a:t>modulaire</a:t>
            </a:r>
            <a:endParaRPr lang="en-US" sz="4400" dirty="0" smtClean="0">
              <a:latin typeface="Arial Narrow" pitchFamily="34" charset="0"/>
              <a:cs typeface="Arial" pitchFamily="34" charset="0"/>
            </a:endParaRPr>
          </a:p>
        </p:txBody>
      </p:sp>
      <p:sp>
        <p:nvSpPr>
          <p:cNvPr id="15363" name="Text Placeholder 2"/>
          <p:cNvSpPr>
            <a:spLocks noGrp="1"/>
          </p:cNvSpPr>
          <p:nvPr>
            <p:ph type="body" sz="half" idx="1"/>
          </p:nvPr>
        </p:nvSpPr>
        <p:spPr>
          <a:xfrm>
            <a:off x="457200" y="1600200"/>
            <a:ext cx="8229600" cy="4937125"/>
          </a:xfrm>
        </p:spPr>
        <p:txBody>
          <a:bodyPr>
            <a:normAutofit/>
          </a:bodyPr>
          <a:lstStyle/>
          <a:p>
            <a:pPr algn="just" eaLnBrk="1" hangingPunct="1">
              <a:lnSpc>
                <a:spcPct val="90000"/>
              </a:lnSpc>
              <a:spcBef>
                <a:spcPts val="1200"/>
              </a:spcBef>
              <a:spcAft>
                <a:spcPts val="600"/>
              </a:spcAft>
              <a:buClr>
                <a:srgbClr val="94C33C"/>
              </a:buClr>
            </a:pPr>
            <a:endParaRPr lang="fr-FR" sz="2800" dirty="0" smtClean="0">
              <a:latin typeface="Arial Narrow" pitchFamily="34" charset="0"/>
              <a:cs typeface="Arial" pitchFamily="34" charset="0"/>
            </a:endParaRPr>
          </a:p>
          <a:p>
            <a:pPr algn="just" eaLnBrk="1" hangingPunct="1">
              <a:lnSpc>
                <a:spcPct val="90000"/>
              </a:lnSpc>
              <a:spcBef>
                <a:spcPts val="1200"/>
              </a:spcBef>
              <a:spcAft>
                <a:spcPts val="600"/>
              </a:spcAft>
              <a:buClr>
                <a:srgbClr val="94C33C"/>
              </a:buClr>
              <a:buFont typeface="Wingdings" pitchFamily="2" charset="2"/>
              <a:buChar char="§"/>
            </a:pPr>
            <a:r>
              <a:rPr lang="fr-FR" sz="2800" dirty="0" smtClean="0">
                <a:latin typeface="Arial Narrow" pitchFamily="34" charset="0"/>
                <a:cs typeface="Arial" pitchFamily="34" charset="0"/>
              </a:rPr>
              <a:t>Instaurée </a:t>
            </a:r>
            <a:r>
              <a:rPr lang="fr-FR" sz="2800" dirty="0" smtClean="0">
                <a:latin typeface="Arial Narrow" pitchFamily="34" charset="0"/>
                <a:cs typeface="Arial" pitchFamily="34" charset="0"/>
              </a:rPr>
              <a:t>par l’IASC pour garantir une capacité d’intervention suffisante et un leadership prévisible dans tous les secteurs</a:t>
            </a:r>
            <a:endParaRPr lang="fr-CH" sz="2800" dirty="0" smtClean="0">
              <a:latin typeface="Arial Narrow" pitchFamily="34" charset="0"/>
              <a:cs typeface="Arial" pitchFamily="34" charset="0"/>
            </a:endParaRPr>
          </a:p>
          <a:p>
            <a:pPr marL="342900" lvl="1" indent="-342900" algn="just" eaLnBrk="1" hangingPunct="1">
              <a:lnSpc>
                <a:spcPct val="90000"/>
              </a:lnSpc>
              <a:spcBef>
                <a:spcPts val="1200"/>
              </a:spcBef>
              <a:spcAft>
                <a:spcPts val="600"/>
              </a:spcAft>
              <a:buClr>
                <a:srgbClr val="94C33C"/>
              </a:buClr>
              <a:buFont typeface="Wingdings" pitchFamily="2" charset="2"/>
              <a:buChar char="§"/>
            </a:pPr>
            <a:r>
              <a:rPr lang="en-US" sz="2800" dirty="0" err="1" smtClean="0">
                <a:solidFill>
                  <a:srgbClr val="000000"/>
                </a:solidFill>
                <a:latin typeface="Arial Narrow" pitchFamily="34" charset="0"/>
                <a:cs typeface="Arial" pitchFamily="34" charset="0"/>
              </a:rPr>
              <a:t>Combler</a:t>
            </a:r>
            <a:r>
              <a:rPr lang="en-US" sz="2800" dirty="0" smtClean="0">
                <a:solidFill>
                  <a:srgbClr val="000000"/>
                </a:solidFill>
                <a:latin typeface="Arial Narrow" pitchFamily="34" charset="0"/>
                <a:cs typeface="Arial" pitchFamily="34" charset="0"/>
              </a:rPr>
              <a:t> les </a:t>
            </a:r>
            <a:r>
              <a:rPr lang="en-US" sz="2800" dirty="0" err="1" smtClean="0">
                <a:solidFill>
                  <a:srgbClr val="000000"/>
                </a:solidFill>
                <a:latin typeface="Arial Narrow" pitchFamily="34" charset="0"/>
                <a:cs typeface="Arial" pitchFamily="34" charset="0"/>
              </a:rPr>
              <a:t>lacunes</a:t>
            </a:r>
            <a:r>
              <a:rPr lang="en-US" sz="2800" dirty="0" smtClean="0">
                <a:solidFill>
                  <a:srgbClr val="000000"/>
                </a:solidFill>
                <a:latin typeface="Arial Narrow" pitchFamily="34" charset="0"/>
                <a:cs typeface="Arial" pitchFamily="34" charset="0"/>
              </a:rPr>
              <a:t> </a:t>
            </a:r>
            <a:r>
              <a:rPr lang="en-US" sz="2800" dirty="0" err="1" smtClean="0">
                <a:solidFill>
                  <a:srgbClr val="000000"/>
                </a:solidFill>
                <a:latin typeface="Arial Narrow" pitchFamily="34" charset="0"/>
                <a:cs typeface="Arial" pitchFamily="34" charset="0"/>
              </a:rPr>
              <a:t>identifiées</a:t>
            </a:r>
            <a:r>
              <a:rPr lang="en-US" sz="2800" dirty="0" smtClean="0">
                <a:solidFill>
                  <a:srgbClr val="000000"/>
                </a:solidFill>
                <a:latin typeface="Arial Narrow" pitchFamily="34" charset="0"/>
                <a:cs typeface="Arial" pitchFamily="34" charset="0"/>
              </a:rPr>
              <a:t> </a:t>
            </a:r>
            <a:r>
              <a:rPr lang="en-US" sz="2800" dirty="0" err="1" smtClean="0">
                <a:solidFill>
                  <a:srgbClr val="000000"/>
                </a:solidFill>
                <a:latin typeface="Arial Narrow" pitchFamily="34" charset="0"/>
                <a:cs typeface="Arial" pitchFamily="34" charset="0"/>
              </a:rPr>
              <a:t>dans</a:t>
            </a:r>
            <a:r>
              <a:rPr lang="en-US" sz="2800" dirty="0" smtClean="0">
                <a:solidFill>
                  <a:srgbClr val="000000"/>
                </a:solidFill>
                <a:latin typeface="Arial Narrow" pitchFamily="34" charset="0"/>
                <a:cs typeface="Arial" pitchFamily="34" charset="0"/>
              </a:rPr>
              <a:t> le cadre de </a:t>
            </a:r>
            <a:r>
              <a:rPr lang="en-US" sz="2800" dirty="0" err="1" smtClean="0">
                <a:solidFill>
                  <a:srgbClr val="000000"/>
                </a:solidFill>
                <a:latin typeface="Arial Narrow" pitchFamily="34" charset="0"/>
                <a:cs typeface="Arial" pitchFamily="34" charset="0"/>
              </a:rPr>
              <a:t>l’intervention</a:t>
            </a:r>
            <a:r>
              <a:rPr lang="en-US" sz="2800" dirty="0" smtClean="0">
                <a:solidFill>
                  <a:srgbClr val="000000"/>
                </a:solidFill>
                <a:latin typeface="Arial Narrow" pitchFamily="34" charset="0"/>
                <a:cs typeface="Arial" pitchFamily="34" charset="0"/>
              </a:rPr>
              <a:t> </a:t>
            </a:r>
            <a:r>
              <a:rPr lang="en-US" sz="2800" dirty="0" err="1" smtClean="0">
                <a:solidFill>
                  <a:srgbClr val="000000"/>
                </a:solidFill>
                <a:latin typeface="Arial Narrow" pitchFamily="34" charset="0"/>
                <a:cs typeface="Arial" pitchFamily="34" charset="0"/>
              </a:rPr>
              <a:t>humanitaire</a:t>
            </a:r>
            <a:r>
              <a:rPr lang="en-US" sz="2800" dirty="0" smtClean="0">
                <a:solidFill>
                  <a:srgbClr val="000000"/>
                </a:solidFill>
                <a:latin typeface="Arial Narrow" pitchFamily="34" charset="0"/>
                <a:cs typeface="Arial" pitchFamily="34" charset="0"/>
              </a:rPr>
              <a:t> et</a:t>
            </a:r>
            <a:r>
              <a:rPr lang="en-US" sz="2800" dirty="0" smtClean="0">
                <a:latin typeface="Arial Narrow" pitchFamily="34" charset="0"/>
                <a:cs typeface="Arial" pitchFamily="34" charset="0"/>
              </a:rPr>
              <a:t> en </a:t>
            </a:r>
            <a:r>
              <a:rPr lang="fr-FR" sz="2800" dirty="0" smtClean="0">
                <a:latin typeface="Arial Narrow" pitchFamily="34" charset="0"/>
                <a:cs typeface="Arial" pitchFamily="34" charset="0"/>
              </a:rPr>
              <a:t>améliorer la qualité</a:t>
            </a:r>
            <a:endParaRPr lang="fr-CH" sz="2800" dirty="0" smtClean="0">
              <a:latin typeface="Arial Narrow" pitchFamily="34" charset="0"/>
              <a:cs typeface="Arial" pitchFamily="34" charset="0"/>
            </a:endParaRPr>
          </a:p>
          <a:p>
            <a:pPr algn="just" eaLnBrk="1" hangingPunct="1">
              <a:lnSpc>
                <a:spcPct val="90000"/>
              </a:lnSpc>
              <a:spcBef>
                <a:spcPts val="1200"/>
              </a:spcBef>
              <a:spcAft>
                <a:spcPts val="600"/>
              </a:spcAft>
              <a:buClr>
                <a:srgbClr val="94C33C"/>
              </a:buClr>
              <a:buFont typeface="Wingdings" pitchFamily="2" charset="2"/>
              <a:buChar char="§"/>
            </a:pPr>
            <a:r>
              <a:rPr lang="fr-FR" sz="2800" dirty="0" smtClean="0">
                <a:latin typeface="Arial Narrow" pitchFamily="34" charset="0"/>
                <a:cs typeface="Arial" pitchFamily="34" charset="0"/>
              </a:rPr>
              <a:t>Les agences partenaires et les organisations travaillent </a:t>
            </a:r>
            <a:r>
              <a:rPr lang="fr-CH" sz="2800" dirty="0" smtClean="0">
                <a:latin typeface="Arial Narrow" pitchFamily="34" charset="0"/>
                <a:cs typeface="Arial" pitchFamily="34" charset="0"/>
              </a:rPr>
              <a:t>à une approche coordonnée </a:t>
            </a:r>
            <a:r>
              <a:rPr lang="fr-FR" sz="2800" dirty="0" smtClean="0">
                <a:latin typeface="Arial Narrow" pitchFamily="34" charset="0"/>
                <a:cs typeface="Arial" pitchFamily="34" charset="0"/>
              </a:rPr>
              <a:t>de la gestion et de la coordination de camp</a:t>
            </a:r>
            <a:endParaRPr lang="en-US" sz="2800" dirty="0" smtClean="0">
              <a:latin typeface="Arial Narrow" pitchFamily="34" charset="0"/>
              <a:cs typeface="Arial" pitchFamily="34" charset="0"/>
            </a:endParaRPr>
          </a:p>
          <a:p>
            <a:pPr eaLnBrk="1" hangingPunct="1">
              <a:lnSpc>
                <a:spcPct val="90000"/>
              </a:lnSpc>
              <a:spcBef>
                <a:spcPts val="1200"/>
              </a:spcBef>
              <a:spcAft>
                <a:spcPts val="600"/>
              </a:spcAft>
              <a:buClr>
                <a:srgbClr val="94C33C"/>
              </a:buClr>
            </a:pPr>
            <a:endParaRPr lang="fr-CH" sz="3200" dirty="0" smtClean="0"/>
          </a:p>
          <a:p>
            <a:pPr eaLnBrk="1" hangingPunct="1">
              <a:lnSpc>
                <a:spcPct val="90000"/>
              </a:lnSpc>
            </a:pP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Autofit/>
          </a:bodyPr>
          <a:lstStyle/>
          <a:p>
            <a:pPr algn="ctr" eaLnBrk="1" hangingPunct="1"/>
            <a:r>
              <a:rPr lang="en-US" sz="4400" dirty="0" err="1" smtClean="0">
                <a:latin typeface="Arial Narrow" pitchFamily="34" charset="0"/>
                <a:cs typeface="Arial" pitchFamily="34" charset="0"/>
              </a:rPr>
              <a:t>Pourquoi</a:t>
            </a:r>
            <a:r>
              <a:rPr lang="en-US" sz="4400" dirty="0" smtClean="0">
                <a:latin typeface="Arial Narrow" pitchFamily="34" charset="0"/>
                <a:cs typeface="Arial" pitchFamily="34" charset="0"/>
              </a:rPr>
              <a:t> </a:t>
            </a:r>
            <a:r>
              <a:rPr lang="fr-FR" sz="4400" dirty="0" smtClean="0">
                <a:latin typeface="Arial Narrow" pitchFamily="34" charset="0"/>
                <a:cs typeface="Arial" pitchFamily="34" charset="0"/>
              </a:rPr>
              <a:t>une approche modulaire ?</a:t>
            </a:r>
            <a:endParaRPr lang="en-US" sz="4400" dirty="0" smtClean="0">
              <a:latin typeface="Arial Narrow" pitchFamily="34" charset="0"/>
              <a:cs typeface="Arial" pitchFamily="34" charset="0"/>
            </a:endParaRPr>
          </a:p>
        </p:txBody>
      </p:sp>
      <p:sp>
        <p:nvSpPr>
          <p:cNvPr id="16387" name="Text Placeholder 2"/>
          <p:cNvSpPr>
            <a:spLocks noGrp="1"/>
          </p:cNvSpPr>
          <p:nvPr>
            <p:ph type="body" sz="half" idx="1"/>
          </p:nvPr>
        </p:nvSpPr>
        <p:spPr>
          <a:xfrm>
            <a:off x="457200" y="1600200"/>
            <a:ext cx="8229600" cy="4525963"/>
          </a:xfrm>
        </p:spPr>
        <p:txBody>
          <a:bodyPr/>
          <a:lstStyle/>
          <a:p>
            <a:pPr eaLnBrk="1" hangingPunct="1">
              <a:buClr>
                <a:schemeClr val="tx1"/>
              </a:buClr>
              <a:buFontTx/>
              <a:buNone/>
            </a:pPr>
            <a:r>
              <a:rPr lang="en-GB" sz="4000" dirty="0" smtClean="0">
                <a:solidFill>
                  <a:srgbClr val="000000"/>
                </a:solidFill>
              </a:rPr>
              <a:t>	</a:t>
            </a:r>
            <a:r>
              <a:rPr lang="en-GB" sz="2800" dirty="0" smtClean="0">
                <a:solidFill>
                  <a:srgbClr val="000000"/>
                </a:solidFill>
                <a:latin typeface="Arial Narrow" pitchFamily="34" charset="0"/>
                <a:cs typeface="Arial" pitchFamily="34" charset="0"/>
              </a:rPr>
              <a:t>Pour </a:t>
            </a:r>
            <a:r>
              <a:rPr lang="en-GB" sz="2800" dirty="0" err="1" smtClean="0">
                <a:solidFill>
                  <a:srgbClr val="000000"/>
                </a:solidFill>
                <a:latin typeface="Arial Narrow" pitchFamily="34" charset="0"/>
                <a:cs typeface="Arial" pitchFamily="34" charset="0"/>
              </a:rPr>
              <a:t>améliorer</a:t>
            </a:r>
            <a:r>
              <a:rPr lang="en-GB" sz="2800" dirty="0" smtClean="0">
                <a:solidFill>
                  <a:srgbClr val="000000"/>
                </a:solidFill>
                <a:latin typeface="Arial Narrow" pitchFamily="34" charset="0"/>
                <a:cs typeface="Arial" pitchFamily="34" charset="0"/>
              </a:rPr>
              <a:t> la </a:t>
            </a:r>
            <a:r>
              <a:rPr lang="en-GB" sz="2800" dirty="0" err="1" smtClean="0">
                <a:solidFill>
                  <a:srgbClr val="000000"/>
                </a:solidFill>
                <a:latin typeface="Arial Narrow" pitchFamily="34" charset="0"/>
                <a:cs typeface="Arial" pitchFamily="34" charset="0"/>
              </a:rPr>
              <a:t>capacité</a:t>
            </a:r>
            <a:r>
              <a:rPr lang="en-GB" sz="2800" dirty="0" smtClean="0">
                <a:solidFill>
                  <a:srgbClr val="000000"/>
                </a:solidFill>
                <a:latin typeface="Arial Narrow" pitchFamily="34" charset="0"/>
                <a:cs typeface="Arial" pitchFamily="34" charset="0"/>
              </a:rPr>
              <a:t> </a:t>
            </a:r>
            <a:r>
              <a:rPr lang="en-GB" sz="2800" dirty="0" err="1" smtClean="0">
                <a:solidFill>
                  <a:srgbClr val="000000"/>
                </a:solidFill>
                <a:latin typeface="Arial Narrow" pitchFamily="34" charset="0"/>
                <a:cs typeface="Arial" pitchFamily="34" charset="0"/>
              </a:rPr>
              <a:t>d’intervention</a:t>
            </a:r>
            <a:r>
              <a:rPr lang="en-GB" sz="2800" dirty="0" smtClean="0">
                <a:solidFill>
                  <a:srgbClr val="000000"/>
                </a:solidFill>
                <a:latin typeface="Arial Narrow" pitchFamily="34" charset="0"/>
                <a:cs typeface="Arial" pitchFamily="34" charset="0"/>
              </a:rPr>
              <a:t> </a:t>
            </a:r>
            <a:r>
              <a:rPr lang="en-GB" sz="2800" dirty="0" err="1" smtClean="0">
                <a:solidFill>
                  <a:srgbClr val="000000"/>
                </a:solidFill>
                <a:latin typeface="Arial Narrow" pitchFamily="34" charset="0"/>
                <a:cs typeface="Arial" pitchFamily="34" charset="0"/>
              </a:rPr>
              <a:t>humanitaire</a:t>
            </a:r>
            <a:endParaRPr lang="en-GB" sz="2800" dirty="0" smtClean="0">
              <a:solidFill>
                <a:srgbClr val="000000"/>
              </a:solidFill>
              <a:latin typeface="Arial Narrow" pitchFamily="34" charset="0"/>
              <a:cs typeface="Arial" pitchFamily="34" charset="0"/>
            </a:endParaRPr>
          </a:p>
          <a:p>
            <a:pPr eaLnBrk="1" hangingPunct="1">
              <a:buClr>
                <a:schemeClr val="tx1"/>
              </a:buClr>
              <a:buFontTx/>
              <a:buNone/>
            </a:pPr>
            <a:endParaRPr lang="en-GB" sz="2800" dirty="0" smtClean="0">
              <a:latin typeface="Arial Narrow" pitchFamily="34" charset="0"/>
              <a:cs typeface="Arial" pitchFamily="34" charset="0"/>
            </a:endParaRPr>
          </a:p>
          <a:p>
            <a:pPr algn="just" eaLnBrk="1" hangingPunct="1">
              <a:spcAft>
                <a:spcPts val="600"/>
              </a:spcAft>
              <a:buSzPct val="100000"/>
              <a:buFont typeface="Wingdings" pitchFamily="2" charset="2"/>
              <a:buChar char="§"/>
            </a:pPr>
            <a:r>
              <a:rPr lang="en-US" sz="2800" dirty="0" err="1" smtClean="0">
                <a:latin typeface="Arial Narrow" pitchFamily="34" charset="0"/>
                <a:cs typeface="Arial" pitchFamily="34" charset="0"/>
              </a:rPr>
              <a:t>Prévisibilité</a:t>
            </a:r>
            <a:r>
              <a:rPr lang="en-US" sz="2800" dirty="0" smtClean="0">
                <a:latin typeface="Arial Narrow" pitchFamily="34" charset="0"/>
                <a:cs typeface="Arial" pitchFamily="34" charset="0"/>
              </a:rPr>
              <a:t>, </a:t>
            </a:r>
            <a:r>
              <a:rPr lang="en-US" sz="2800" dirty="0" err="1" smtClean="0">
                <a:latin typeface="Arial Narrow" pitchFamily="34" charset="0"/>
                <a:cs typeface="Arial" pitchFamily="34" charset="0"/>
              </a:rPr>
              <a:t>responsabilité</a:t>
            </a:r>
            <a:r>
              <a:rPr lang="en-US" sz="2800" dirty="0" smtClean="0">
                <a:latin typeface="Arial Narrow" pitchFamily="34" charset="0"/>
                <a:cs typeface="Arial" pitchFamily="34" charset="0"/>
              </a:rPr>
              <a:t> et </a:t>
            </a:r>
            <a:r>
              <a:rPr lang="en-US" sz="2800" dirty="0" err="1" smtClean="0">
                <a:latin typeface="Arial Narrow" pitchFamily="34" charset="0"/>
                <a:cs typeface="Arial" pitchFamily="34" charset="0"/>
              </a:rPr>
              <a:t>partenariat</a:t>
            </a:r>
            <a:r>
              <a:rPr lang="en-US" sz="2800" dirty="0" smtClean="0">
                <a:latin typeface="Arial Narrow" pitchFamily="34" charset="0"/>
                <a:cs typeface="Arial" pitchFamily="34" charset="0"/>
              </a:rPr>
              <a:t> </a:t>
            </a:r>
          </a:p>
          <a:p>
            <a:pPr algn="just" eaLnBrk="1" hangingPunct="1">
              <a:spcAft>
                <a:spcPts val="600"/>
              </a:spcAft>
              <a:buSzPct val="100000"/>
              <a:buFont typeface="Wingdings" pitchFamily="2" charset="2"/>
              <a:buChar char="§"/>
            </a:pPr>
            <a:r>
              <a:rPr lang="en-US" sz="2800" dirty="0" smtClean="0">
                <a:latin typeface="Arial Narrow" pitchFamily="34" charset="0"/>
                <a:cs typeface="Arial" pitchFamily="34" charset="0"/>
              </a:rPr>
              <a:t>Interventions plus </a:t>
            </a:r>
            <a:r>
              <a:rPr lang="en-US" sz="2800" dirty="0" err="1" smtClean="0">
                <a:latin typeface="Arial Narrow" pitchFamily="34" charset="0"/>
                <a:cs typeface="Arial" pitchFamily="34" charset="0"/>
              </a:rPr>
              <a:t>stratégiques</a:t>
            </a:r>
            <a:r>
              <a:rPr lang="en-US" sz="2800" dirty="0" smtClean="0">
                <a:latin typeface="Arial Narrow" pitchFamily="34" charset="0"/>
                <a:cs typeface="Arial" pitchFamily="34" charset="0"/>
              </a:rPr>
              <a:t> </a:t>
            </a:r>
          </a:p>
          <a:p>
            <a:pPr algn="just" eaLnBrk="1" hangingPunct="1">
              <a:spcAft>
                <a:spcPts val="600"/>
              </a:spcAft>
              <a:buSzPct val="100000"/>
              <a:buFont typeface="Wingdings" pitchFamily="2" charset="2"/>
              <a:buChar char="§"/>
            </a:pPr>
            <a:r>
              <a:rPr lang="fr-FR" sz="2800" dirty="0" smtClean="0">
                <a:latin typeface="Arial Narrow" pitchFamily="34" charset="0"/>
                <a:cs typeface="Arial" pitchFamily="34" charset="0"/>
              </a:rPr>
              <a:t>Meilleure hiérarchisation des ressources disponibles </a:t>
            </a:r>
          </a:p>
          <a:p>
            <a:pPr algn="just" eaLnBrk="1" hangingPunct="1">
              <a:spcAft>
                <a:spcPts val="600"/>
              </a:spcAft>
              <a:buSzPct val="100000"/>
              <a:buFont typeface="Wingdings" pitchFamily="2" charset="2"/>
              <a:buChar char="§"/>
            </a:pPr>
            <a:r>
              <a:rPr lang="fr-FR" sz="2800" dirty="0" smtClean="0">
                <a:latin typeface="Arial Narrow" pitchFamily="34" charset="0"/>
                <a:cs typeface="Arial" pitchFamily="34" charset="0"/>
              </a:rPr>
              <a:t>Clarification de la répartition des tâches  entre les organisations </a:t>
            </a:r>
            <a:endParaRPr lang="en-US" sz="2800" dirty="0" smtClean="0">
              <a:latin typeface="Arial Narrow" pitchFamily="34" charset="0"/>
              <a:cs typeface="Arial" pitchFamily="34" charset="0"/>
            </a:endParaRPr>
          </a:p>
          <a:p>
            <a:pPr algn="just" eaLnBrk="1" hangingPunct="1">
              <a:spcAft>
                <a:spcPts val="600"/>
              </a:spcAft>
              <a:buSzPct val="100000"/>
            </a:pPr>
            <a:r>
              <a:rPr lang="fr-FR" sz="2800" dirty="0" smtClean="0">
                <a:latin typeface="Arial Narrow" pitchFamily="34" charset="0"/>
                <a:cs typeface="Arial" pitchFamily="34" charset="0"/>
              </a:rPr>
              <a:t>Prestataire de dernier recours (POLR)</a:t>
            </a:r>
          </a:p>
          <a:p>
            <a:pPr eaLnBrk="1" hangingPunct="1"/>
            <a:endParaRPr lang="en-US" sz="2300" dirty="0" smtClean="0"/>
          </a:p>
        </p:txBody>
      </p:sp>
      <p:pic>
        <p:nvPicPr>
          <p:cNvPr id="16388" name="Picture 5"/>
          <p:cNvPicPr>
            <a:picLocks noChangeAspect="1" noChangeArrowheads="1"/>
          </p:cNvPicPr>
          <p:nvPr/>
        </p:nvPicPr>
        <p:blipFill>
          <a:blip r:embed="rId3"/>
          <a:srcRect/>
          <a:stretch>
            <a:fillRect/>
          </a:stretch>
        </p:blipFill>
        <p:spPr bwMode="auto">
          <a:xfrm>
            <a:off x="0" y="5548313"/>
            <a:ext cx="9144000" cy="12938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23</TotalTime>
  <Words>1106</Words>
  <Application>Microsoft Office PowerPoint</Application>
  <PresentationFormat>On-screen Show (4:3)</PresentationFormat>
  <Paragraphs>183</Paragraphs>
  <Slides>15</Slides>
  <Notes>9</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Concourse</vt:lpstr>
      <vt:lpstr>Slide 1</vt:lpstr>
      <vt:lpstr>But de l’Atelier</vt:lpstr>
      <vt:lpstr> Objectifs de la Formation </vt:lpstr>
      <vt:lpstr> La Réforme humanitaire et la « Cluster approach » </vt:lpstr>
      <vt:lpstr>Pourquoi une réforme humanitaire ?</vt:lpstr>
      <vt:lpstr>Qui est derrière la réforme ?</vt:lpstr>
      <vt:lpstr>Objectifs de la réforme humanitaire</vt:lpstr>
      <vt:lpstr>L’approche modulaire</vt:lpstr>
      <vt:lpstr>Pourquoi une approche modulaire ?</vt:lpstr>
      <vt:lpstr>Prestataire de dernier recours</vt:lpstr>
      <vt:lpstr>Renforcement du leadership</vt:lpstr>
      <vt:lpstr>Modules et agences responsables</vt:lpstr>
      <vt:lpstr>Financement humanitaire</vt:lpstr>
      <vt:lpstr>Partenariats</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JEAN Ernst</dc:creator>
  <cp:lastModifiedBy>JEAN Ernst</cp:lastModifiedBy>
  <cp:revision>3</cp:revision>
  <dcterms:created xsi:type="dcterms:W3CDTF">2018-07-30T13:56:23Z</dcterms:created>
  <dcterms:modified xsi:type="dcterms:W3CDTF">2018-07-30T14:19:41Z</dcterms:modified>
</cp:coreProperties>
</file>