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4" r:id="rId17"/>
    <p:sldId id="275" r:id="rId18"/>
    <p:sldId id="279" r:id="rId19"/>
    <p:sldId id="280"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2537" autoAdjust="0"/>
    <p:restoredTop sz="94660"/>
  </p:normalViewPr>
  <p:slideViewPr>
    <p:cSldViewPr>
      <p:cViewPr>
        <p:scale>
          <a:sx n="80" d="100"/>
          <a:sy n="80" d="100"/>
        </p:scale>
        <p:origin x="-1200" y="26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BE422C3-CD65-4354-83F1-3C0523B9CA09}" type="doc">
      <dgm:prSet loTypeId="urn:microsoft.com/office/officeart/2005/8/layout/chart3" loCatId="relationship" qsTypeId="urn:microsoft.com/office/officeart/2005/8/quickstyle/3D2" qsCatId="3D" csTypeId="urn:microsoft.com/office/officeart/2005/8/colors/accent3_4" csCatId="accent3" phldr="1"/>
      <dgm:spPr/>
    </dgm:pt>
    <dgm:pt modelId="{1F50BAC9-EDB0-40A8-A592-6DDF2D007A6D}">
      <dgm:prSet phldrT="[Text]" custT="1">
        <dgm:style>
          <a:lnRef idx="1">
            <a:schemeClr val="dk1"/>
          </a:lnRef>
          <a:fillRef idx="2">
            <a:schemeClr val="dk1"/>
          </a:fillRef>
          <a:effectRef idx="1">
            <a:schemeClr val="dk1"/>
          </a:effectRef>
          <a:fontRef idx="minor">
            <a:schemeClr val="dk1"/>
          </a:fontRef>
        </dgm:style>
      </dgm:prSet>
      <dgm:spPr/>
      <dgm:t>
        <a:bodyPr/>
        <a:lstStyle/>
        <a:p>
          <a:r>
            <a:rPr lang="en-US" sz="3200" b="1" dirty="0" smtClean="0">
              <a:solidFill>
                <a:srgbClr val="000000"/>
              </a:solidFill>
            </a:rPr>
            <a:t>Phase Out or Closure</a:t>
          </a:r>
          <a:endParaRPr lang="en-US" sz="3200" b="1" dirty="0">
            <a:solidFill>
              <a:srgbClr val="000000"/>
            </a:solidFill>
          </a:endParaRPr>
        </a:p>
      </dgm:t>
    </dgm:pt>
    <dgm:pt modelId="{DFB700E5-2123-448A-9D34-A7AE763A5934}" type="parTrans" cxnId="{B0860600-608F-4578-98A1-91D4DAFB7DDA}">
      <dgm:prSet/>
      <dgm:spPr/>
      <dgm:t>
        <a:bodyPr/>
        <a:lstStyle/>
        <a:p>
          <a:endParaRPr lang="en-US"/>
        </a:p>
      </dgm:t>
    </dgm:pt>
    <dgm:pt modelId="{818837D4-6767-40FB-A3FB-45FED008A008}" type="sibTrans" cxnId="{B0860600-608F-4578-98A1-91D4DAFB7DDA}">
      <dgm:prSet/>
      <dgm:spPr/>
      <dgm:t>
        <a:bodyPr/>
        <a:lstStyle/>
        <a:p>
          <a:endParaRPr lang="en-US"/>
        </a:p>
      </dgm:t>
    </dgm:pt>
    <dgm:pt modelId="{8DECE7E9-34EB-45FF-B24D-8A251F984297}">
      <dgm:prSet phldrT="[Text]">
        <dgm:style>
          <a:lnRef idx="1">
            <a:schemeClr val="accent1"/>
          </a:lnRef>
          <a:fillRef idx="2">
            <a:schemeClr val="accent1"/>
          </a:fillRef>
          <a:effectRef idx="1">
            <a:schemeClr val="accent1"/>
          </a:effectRef>
          <a:fontRef idx="minor">
            <a:schemeClr val="dk1"/>
          </a:fontRef>
        </dgm:style>
      </dgm:prSet>
      <dgm:spPr/>
      <dgm:t>
        <a:bodyPr/>
        <a:lstStyle/>
        <a:p>
          <a:r>
            <a:rPr lang="en-US" dirty="0" smtClean="0">
              <a:solidFill>
                <a:srgbClr val="000000"/>
              </a:solidFill>
            </a:rPr>
            <a:t>Care and Maintenance</a:t>
          </a:r>
          <a:endParaRPr lang="en-US" dirty="0">
            <a:solidFill>
              <a:srgbClr val="000000"/>
            </a:solidFill>
          </a:endParaRPr>
        </a:p>
      </dgm:t>
    </dgm:pt>
    <dgm:pt modelId="{978BBC98-D2FD-4063-A36C-9F1BB435F752}" type="parTrans" cxnId="{82911B38-09E8-49EE-9E3D-ADC5FEC29FFF}">
      <dgm:prSet/>
      <dgm:spPr/>
      <dgm:t>
        <a:bodyPr/>
        <a:lstStyle/>
        <a:p>
          <a:endParaRPr lang="en-US"/>
        </a:p>
      </dgm:t>
    </dgm:pt>
    <dgm:pt modelId="{2FE73A42-CE86-48E8-B6B4-6DBBA0663545}" type="sibTrans" cxnId="{82911B38-09E8-49EE-9E3D-ADC5FEC29FFF}">
      <dgm:prSet/>
      <dgm:spPr/>
      <dgm:t>
        <a:bodyPr/>
        <a:lstStyle/>
        <a:p>
          <a:endParaRPr lang="en-US"/>
        </a:p>
      </dgm:t>
    </dgm:pt>
    <dgm:pt modelId="{D99CEDD8-7381-4DCC-8EAE-E3D7904A3FEE}">
      <dgm:prSet phldrT="[Text]">
        <dgm:style>
          <a:lnRef idx="1">
            <a:schemeClr val="accent2"/>
          </a:lnRef>
          <a:fillRef idx="2">
            <a:schemeClr val="accent2"/>
          </a:fillRef>
          <a:effectRef idx="1">
            <a:schemeClr val="accent2"/>
          </a:effectRef>
          <a:fontRef idx="minor">
            <a:schemeClr val="dk1"/>
          </a:fontRef>
        </dgm:style>
      </dgm:prSet>
      <dgm:spPr/>
      <dgm:t>
        <a:bodyPr/>
        <a:lstStyle/>
        <a:p>
          <a:r>
            <a:rPr lang="en-US" dirty="0" smtClean="0">
              <a:solidFill>
                <a:srgbClr val="000000"/>
              </a:solidFill>
            </a:rPr>
            <a:t>Design and Set-up</a:t>
          </a:r>
          <a:endParaRPr lang="en-US" dirty="0">
            <a:solidFill>
              <a:srgbClr val="000000"/>
            </a:solidFill>
          </a:endParaRPr>
        </a:p>
      </dgm:t>
    </dgm:pt>
    <dgm:pt modelId="{90082BB9-8448-4CBD-B09B-6CAEEF5D4B8C}" type="parTrans" cxnId="{6CD482BF-C5CB-4AEB-AEA5-2AB1444607B7}">
      <dgm:prSet/>
      <dgm:spPr/>
      <dgm:t>
        <a:bodyPr/>
        <a:lstStyle/>
        <a:p>
          <a:endParaRPr lang="en-US"/>
        </a:p>
      </dgm:t>
    </dgm:pt>
    <dgm:pt modelId="{EB3FB3D0-EA56-454E-B9A3-594E47DD5C22}" type="sibTrans" cxnId="{6CD482BF-C5CB-4AEB-AEA5-2AB1444607B7}">
      <dgm:prSet/>
      <dgm:spPr/>
      <dgm:t>
        <a:bodyPr/>
        <a:lstStyle/>
        <a:p>
          <a:endParaRPr lang="en-US"/>
        </a:p>
      </dgm:t>
    </dgm:pt>
    <dgm:pt modelId="{54F07FFC-B9A7-4188-89E0-93024E8337FA}" type="pres">
      <dgm:prSet presAssocID="{FBE422C3-CD65-4354-83F1-3C0523B9CA09}" presName="compositeShape" presStyleCnt="0">
        <dgm:presLayoutVars>
          <dgm:chMax val="7"/>
          <dgm:dir/>
          <dgm:resizeHandles val="exact"/>
        </dgm:presLayoutVars>
      </dgm:prSet>
      <dgm:spPr/>
    </dgm:pt>
    <dgm:pt modelId="{AE11C497-B1F4-4A1F-954A-0FD5E34A64CE}" type="pres">
      <dgm:prSet presAssocID="{FBE422C3-CD65-4354-83F1-3C0523B9CA09}" presName="wedge1" presStyleLbl="node1" presStyleIdx="0" presStyleCnt="3" custScaleX="131549" custScaleY="122024"/>
      <dgm:spPr/>
      <dgm:t>
        <a:bodyPr/>
        <a:lstStyle/>
        <a:p>
          <a:endParaRPr lang="en-US"/>
        </a:p>
      </dgm:t>
    </dgm:pt>
    <dgm:pt modelId="{A81EB7FE-A512-4035-B117-0F9E59D6611F}" type="pres">
      <dgm:prSet presAssocID="{FBE422C3-CD65-4354-83F1-3C0523B9CA09}" presName="wedge1Tx" presStyleLbl="node1" presStyleIdx="0" presStyleCnt="3">
        <dgm:presLayoutVars>
          <dgm:chMax val="0"/>
          <dgm:chPref val="0"/>
          <dgm:bulletEnabled val="1"/>
        </dgm:presLayoutVars>
      </dgm:prSet>
      <dgm:spPr/>
      <dgm:t>
        <a:bodyPr/>
        <a:lstStyle/>
        <a:p>
          <a:endParaRPr lang="en-US"/>
        </a:p>
      </dgm:t>
    </dgm:pt>
    <dgm:pt modelId="{168C2697-3A13-4CD9-9CF3-06CA8D542604}" type="pres">
      <dgm:prSet presAssocID="{FBE422C3-CD65-4354-83F1-3C0523B9CA09}" presName="wedge2" presStyleLbl="node1" presStyleIdx="1" presStyleCnt="3" custScaleX="99670" custScaleY="113095"/>
      <dgm:spPr/>
      <dgm:t>
        <a:bodyPr/>
        <a:lstStyle/>
        <a:p>
          <a:endParaRPr lang="en-US"/>
        </a:p>
      </dgm:t>
    </dgm:pt>
    <dgm:pt modelId="{59EBDA74-5EF0-468B-936C-1600559A7AAE}" type="pres">
      <dgm:prSet presAssocID="{FBE422C3-CD65-4354-83F1-3C0523B9CA09}" presName="wedge2Tx" presStyleLbl="node1" presStyleIdx="1" presStyleCnt="3">
        <dgm:presLayoutVars>
          <dgm:chMax val="0"/>
          <dgm:chPref val="0"/>
          <dgm:bulletEnabled val="1"/>
        </dgm:presLayoutVars>
      </dgm:prSet>
      <dgm:spPr/>
      <dgm:t>
        <a:bodyPr/>
        <a:lstStyle/>
        <a:p>
          <a:endParaRPr lang="en-US"/>
        </a:p>
      </dgm:t>
    </dgm:pt>
    <dgm:pt modelId="{40A9AC08-D481-4269-ABAF-081AD39A801C}" type="pres">
      <dgm:prSet presAssocID="{FBE422C3-CD65-4354-83F1-3C0523B9CA09}" presName="wedge3" presStyleLbl="node1" presStyleIdx="2" presStyleCnt="3" custScaleX="108921" custLinFactNeighborX="-548" custLinFactNeighborY="-4778"/>
      <dgm:spPr/>
      <dgm:t>
        <a:bodyPr/>
        <a:lstStyle/>
        <a:p>
          <a:endParaRPr lang="en-US"/>
        </a:p>
      </dgm:t>
    </dgm:pt>
    <dgm:pt modelId="{F2A9D6A8-1BE9-46A9-AD74-BCE79BE4C615}" type="pres">
      <dgm:prSet presAssocID="{FBE422C3-CD65-4354-83F1-3C0523B9CA09}" presName="wedge3Tx" presStyleLbl="node1" presStyleIdx="2" presStyleCnt="3">
        <dgm:presLayoutVars>
          <dgm:chMax val="0"/>
          <dgm:chPref val="0"/>
          <dgm:bulletEnabled val="1"/>
        </dgm:presLayoutVars>
      </dgm:prSet>
      <dgm:spPr/>
      <dgm:t>
        <a:bodyPr/>
        <a:lstStyle/>
        <a:p>
          <a:endParaRPr lang="en-US"/>
        </a:p>
      </dgm:t>
    </dgm:pt>
  </dgm:ptLst>
  <dgm:cxnLst>
    <dgm:cxn modelId="{6CD482BF-C5CB-4AEB-AEA5-2AB1444607B7}" srcId="{FBE422C3-CD65-4354-83F1-3C0523B9CA09}" destId="{D99CEDD8-7381-4DCC-8EAE-E3D7904A3FEE}" srcOrd="2" destOrd="0" parTransId="{90082BB9-8448-4CBD-B09B-6CAEEF5D4B8C}" sibTransId="{EB3FB3D0-EA56-454E-B9A3-594E47DD5C22}"/>
    <dgm:cxn modelId="{64688D69-809B-416A-9584-4F6D1406373B}" type="presOf" srcId="{D99CEDD8-7381-4DCC-8EAE-E3D7904A3FEE}" destId="{40A9AC08-D481-4269-ABAF-081AD39A801C}" srcOrd="0" destOrd="0" presId="urn:microsoft.com/office/officeart/2005/8/layout/chart3"/>
    <dgm:cxn modelId="{E86DB71C-DCAB-4504-8B69-05A63130EB01}" type="presOf" srcId="{FBE422C3-CD65-4354-83F1-3C0523B9CA09}" destId="{54F07FFC-B9A7-4188-89E0-93024E8337FA}" srcOrd="0" destOrd="0" presId="urn:microsoft.com/office/officeart/2005/8/layout/chart3"/>
    <dgm:cxn modelId="{ED5B288C-E44A-4E42-A522-56DCF64796D9}" type="presOf" srcId="{1F50BAC9-EDB0-40A8-A592-6DDF2D007A6D}" destId="{AE11C497-B1F4-4A1F-954A-0FD5E34A64CE}" srcOrd="0" destOrd="0" presId="urn:microsoft.com/office/officeart/2005/8/layout/chart3"/>
    <dgm:cxn modelId="{6399A831-F1E3-4FAD-AD68-E8F805ECF425}" type="presOf" srcId="{D99CEDD8-7381-4DCC-8EAE-E3D7904A3FEE}" destId="{F2A9D6A8-1BE9-46A9-AD74-BCE79BE4C615}" srcOrd="1" destOrd="0" presId="urn:microsoft.com/office/officeart/2005/8/layout/chart3"/>
    <dgm:cxn modelId="{531EF742-2254-44EE-B6B8-F8A24C4BD4B7}" type="presOf" srcId="{8DECE7E9-34EB-45FF-B24D-8A251F984297}" destId="{168C2697-3A13-4CD9-9CF3-06CA8D542604}" srcOrd="0" destOrd="0" presId="urn:microsoft.com/office/officeart/2005/8/layout/chart3"/>
    <dgm:cxn modelId="{82911B38-09E8-49EE-9E3D-ADC5FEC29FFF}" srcId="{FBE422C3-CD65-4354-83F1-3C0523B9CA09}" destId="{8DECE7E9-34EB-45FF-B24D-8A251F984297}" srcOrd="1" destOrd="0" parTransId="{978BBC98-D2FD-4063-A36C-9F1BB435F752}" sibTransId="{2FE73A42-CE86-48E8-B6B4-6DBBA0663545}"/>
    <dgm:cxn modelId="{602FF54F-BA04-4D63-B834-272BF872E07B}" type="presOf" srcId="{1F50BAC9-EDB0-40A8-A592-6DDF2D007A6D}" destId="{A81EB7FE-A512-4035-B117-0F9E59D6611F}" srcOrd="1" destOrd="0" presId="urn:microsoft.com/office/officeart/2005/8/layout/chart3"/>
    <dgm:cxn modelId="{B0860600-608F-4578-98A1-91D4DAFB7DDA}" srcId="{FBE422C3-CD65-4354-83F1-3C0523B9CA09}" destId="{1F50BAC9-EDB0-40A8-A592-6DDF2D007A6D}" srcOrd="0" destOrd="0" parTransId="{DFB700E5-2123-448A-9D34-A7AE763A5934}" sibTransId="{818837D4-6767-40FB-A3FB-45FED008A008}"/>
    <dgm:cxn modelId="{280A393A-4FDF-4AB1-9F90-1210B514D0D9}" type="presOf" srcId="{8DECE7E9-34EB-45FF-B24D-8A251F984297}" destId="{59EBDA74-5EF0-468B-936C-1600559A7AAE}" srcOrd="1" destOrd="0" presId="urn:microsoft.com/office/officeart/2005/8/layout/chart3"/>
    <dgm:cxn modelId="{48336D00-DFAD-4D2C-AF9B-066620DE52E7}" type="presParOf" srcId="{54F07FFC-B9A7-4188-89E0-93024E8337FA}" destId="{AE11C497-B1F4-4A1F-954A-0FD5E34A64CE}" srcOrd="0" destOrd="0" presId="urn:microsoft.com/office/officeart/2005/8/layout/chart3"/>
    <dgm:cxn modelId="{4C4EC9FB-947B-474A-9340-8DCA10337FAE}" type="presParOf" srcId="{54F07FFC-B9A7-4188-89E0-93024E8337FA}" destId="{A81EB7FE-A512-4035-B117-0F9E59D6611F}" srcOrd="1" destOrd="0" presId="urn:microsoft.com/office/officeart/2005/8/layout/chart3"/>
    <dgm:cxn modelId="{E1D06F63-B254-4E83-961F-8A24124AA3A8}" type="presParOf" srcId="{54F07FFC-B9A7-4188-89E0-93024E8337FA}" destId="{168C2697-3A13-4CD9-9CF3-06CA8D542604}" srcOrd="2" destOrd="0" presId="urn:microsoft.com/office/officeart/2005/8/layout/chart3"/>
    <dgm:cxn modelId="{A1C9B63D-C81C-4834-9E13-6CFA7EEF9327}" type="presParOf" srcId="{54F07FFC-B9A7-4188-89E0-93024E8337FA}" destId="{59EBDA74-5EF0-468B-936C-1600559A7AAE}" srcOrd="3" destOrd="0" presId="urn:microsoft.com/office/officeart/2005/8/layout/chart3"/>
    <dgm:cxn modelId="{E0668408-071F-42E2-AC2F-3D04F5F701F9}" type="presParOf" srcId="{54F07FFC-B9A7-4188-89E0-93024E8337FA}" destId="{40A9AC08-D481-4269-ABAF-081AD39A801C}" srcOrd="4" destOrd="0" presId="urn:microsoft.com/office/officeart/2005/8/layout/chart3"/>
    <dgm:cxn modelId="{4283179B-B76A-438E-BF7C-C19A68551210}" type="presParOf" srcId="{54F07FFC-B9A7-4188-89E0-93024E8337FA}" destId="{F2A9D6A8-1BE9-46A9-AD74-BCE79BE4C615}" srcOrd="5" destOrd="0" presId="urn:microsoft.com/office/officeart/2005/8/layout/chart3"/>
  </dgm:cxnLst>
  <dgm:bg/>
  <dgm:whole/>
</dgm:dataModel>
</file>

<file path=ppt/diagrams/layout1.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86A7597-83DC-4CC5-BC2C-BAE1C594369C}" type="datetimeFigureOut">
              <a:rPr lang="en-US" smtClean="0"/>
              <a:t>7/31/2018</a:t>
            </a:fld>
            <a:endParaRPr lang="fr-F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DDEC898-84A0-4C19-991B-E1EC32CB39A8}" type="slidenum">
              <a:rPr lang="fr-FR" smtClean="0"/>
              <a:t>‹#›</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p:spPr>
      </p:sp>
      <p:sp>
        <p:nvSpPr>
          <p:cNvPr id="16387" name="Notes Placeholder 2"/>
          <p:cNvSpPr>
            <a:spLocks noGrp="1"/>
          </p:cNvSpPr>
          <p:nvPr>
            <p:ph type="body" idx="1"/>
          </p:nvPr>
        </p:nvSpPr>
        <p:spPr bwMode="auto">
          <a:noFill/>
        </p:spPr>
        <p:txBody>
          <a:bodyPr/>
          <a:lstStyle/>
          <a:p>
            <a:endParaRPr lang="nb-NO" smtClean="0"/>
          </a:p>
        </p:txBody>
      </p:sp>
      <p:sp>
        <p:nvSpPr>
          <p:cNvPr id="16388" name="Slide Number Placeholder 3"/>
          <p:cNvSpPr>
            <a:spLocks noGrp="1"/>
          </p:cNvSpPr>
          <p:nvPr>
            <p:ph type="sldNum" sz="quarter" idx="5"/>
          </p:nvPr>
        </p:nvSpPr>
        <p:spPr bwMode="auto">
          <a:noFill/>
          <a:ln>
            <a:miter lim="800000"/>
            <a:headEnd/>
            <a:tailEnd/>
          </a:ln>
        </p:spPr>
        <p:txBody>
          <a:bodyPr/>
          <a:lstStyle/>
          <a:p>
            <a:fld id="{49A37003-F5BA-47ED-9198-0FBEDFB3D0FB}"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TextEdit="1"/>
          </p:cNvSpPr>
          <p:nvPr>
            <p:ph type="sldImg"/>
          </p:nvPr>
        </p:nvSpPr>
        <p:spPr bwMode="auto">
          <a:noFill/>
          <a:ln>
            <a:solidFill>
              <a:srgbClr val="000000"/>
            </a:solidFill>
            <a:miter lim="800000"/>
            <a:headEnd/>
            <a:tailEnd/>
          </a:ln>
        </p:spPr>
      </p:sp>
      <p:sp>
        <p:nvSpPr>
          <p:cNvPr id="34819" name="Rectangle 3"/>
          <p:cNvSpPr>
            <a:spLocks noGrp="1"/>
          </p:cNvSpPr>
          <p:nvPr>
            <p:ph type="body" idx="1"/>
          </p:nvPr>
        </p:nvSpPr>
        <p:spPr bwMode="auto">
          <a:noFill/>
        </p:spPr>
        <p:txBody>
          <a:bodyPr/>
          <a:lstStyle/>
          <a:p>
            <a:endParaRPr lang="fr-FR"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a:lstStyle/>
          <a:p>
            <a:pPr eaLnBrk="1" hangingPunct="1">
              <a:spcBef>
                <a:spcPct val="0"/>
              </a:spcBef>
            </a:pPr>
            <a:endParaRPr lang="fr-FR" smtClean="0"/>
          </a:p>
        </p:txBody>
      </p:sp>
      <p:sp>
        <p:nvSpPr>
          <p:cNvPr id="36868" name="Slide Number Placeholder 3"/>
          <p:cNvSpPr>
            <a:spLocks noGrp="1"/>
          </p:cNvSpPr>
          <p:nvPr>
            <p:ph type="sldNum" sz="quarter" idx="5"/>
          </p:nvPr>
        </p:nvSpPr>
        <p:spPr bwMode="auto">
          <a:noFill/>
          <a:ln>
            <a:miter lim="800000"/>
            <a:headEnd/>
            <a:tailEnd/>
          </a:ln>
        </p:spPr>
        <p:txBody>
          <a:bodyPr/>
          <a:lstStyle/>
          <a:p>
            <a:fld id="{D16B8E28-3C83-490A-9536-246E48FFC531}" type="slidenum">
              <a:rPr lang="en-US"/>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a:lstStyle/>
          <a:p>
            <a:endParaRPr lang="fr-FR" smtClean="0"/>
          </a:p>
        </p:txBody>
      </p:sp>
      <p:sp>
        <p:nvSpPr>
          <p:cNvPr id="38916"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E0D2E746-0B79-4AD5-A113-B72618591DA2}" type="slidenum">
              <a:rPr lang="en-US" sz="1200">
                <a:latin typeface="Calibri" pitchFamily="34" charset="0"/>
              </a:rPr>
              <a:pPr algn="r"/>
              <a:t>12</a:t>
            </a:fld>
            <a:endParaRPr lang="en-US" sz="1200">
              <a:latin typeface="Calibri"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a:lstStyle/>
          <a:p>
            <a:pPr eaLnBrk="1" hangingPunct="1"/>
            <a:endParaRPr lang="en-US" smtClean="0"/>
          </a:p>
          <a:p>
            <a:pPr eaLnBrk="1" hangingPunct="1"/>
            <a:r>
              <a:rPr lang="fr-FR" smtClean="0"/>
              <a:t>Au niveau national, l’analyse de la situation doit prendre en compte les questions de sécurité et des informations sur les solutions durables. </a:t>
            </a:r>
          </a:p>
          <a:p>
            <a:pPr eaLnBrk="1" hangingPunct="1"/>
            <a:endParaRPr lang="fr-FR" smtClean="0"/>
          </a:p>
          <a:p>
            <a:pPr eaLnBrk="1" hangingPunct="1"/>
            <a:r>
              <a:rPr lang="fr-FR" smtClean="0"/>
              <a:t>Au niveau intra-camp, l’analyse de la situation doit s’appuyer sur un plan du camp, la liste des agences impliquées dans chaque activité secteur par secteur et une étude de la communauté d’accueil. </a:t>
            </a:r>
          </a:p>
        </p:txBody>
      </p:sp>
      <p:sp>
        <p:nvSpPr>
          <p:cNvPr id="40964"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C6F2917B-989C-4DB9-BCD6-662EC5A62366}" type="slidenum">
              <a:rPr lang="en-US" sz="1200">
                <a:latin typeface="Calibri" pitchFamily="34" charset="0"/>
              </a:rPr>
              <a:pPr algn="r"/>
              <a:t>13</a:t>
            </a:fld>
            <a:endParaRPr lang="en-US" sz="1200">
              <a:latin typeface="Calibri"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a:lstStyle/>
          <a:p>
            <a:pPr eaLnBrk="1" hangingPunct="1">
              <a:spcBef>
                <a:spcPct val="0"/>
              </a:spcBef>
            </a:pPr>
            <a:endParaRPr lang="fr-FR" smtClean="0"/>
          </a:p>
        </p:txBody>
      </p:sp>
      <p:sp>
        <p:nvSpPr>
          <p:cNvPr id="43012" name="Slide Number Placeholder 3"/>
          <p:cNvSpPr>
            <a:spLocks noGrp="1"/>
          </p:cNvSpPr>
          <p:nvPr>
            <p:ph type="sldNum" sz="quarter" idx="5"/>
          </p:nvPr>
        </p:nvSpPr>
        <p:spPr bwMode="auto">
          <a:noFill/>
          <a:ln>
            <a:miter lim="800000"/>
            <a:headEnd/>
            <a:tailEnd/>
          </a:ln>
        </p:spPr>
        <p:txBody>
          <a:bodyPr/>
          <a:lstStyle/>
          <a:p>
            <a:fld id="{6C405E23-1E2F-4EAA-B560-796CE3AACF2A}" type="slidenum">
              <a:rPr lang="en-US"/>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a:lstStyle/>
          <a:p>
            <a:pPr eaLnBrk="1" hangingPunct="1">
              <a:spcBef>
                <a:spcPct val="0"/>
              </a:spcBef>
            </a:pPr>
            <a:endParaRPr lang="fr-FR" smtClean="0"/>
          </a:p>
        </p:txBody>
      </p:sp>
      <p:sp>
        <p:nvSpPr>
          <p:cNvPr id="45060" name="Slide Number Placeholder 3"/>
          <p:cNvSpPr>
            <a:spLocks noGrp="1"/>
          </p:cNvSpPr>
          <p:nvPr>
            <p:ph type="sldNum" sz="quarter" idx="5"/>
          </p:nvPr>
        </p:nvSpPr>
        <p:spPr bwMode="auto">
          <a:noFill/>
          <a:ln>
            <a:miter lim="800000"/>
            <a:headEnd/>
            <a:tailEnd/>
          </a:ln>
        </p:spPr>
        <p:txBody>
          <a:bodyPr/>
          <a:lstStyle/>
          <a:p>
            <a:fld id="{667C76AC-E6AF-45E8-AC10-3BFFB91BA194}" type="slidenum">
              <a:rPr lang="en-US"/>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a:lstStyle/>
          <a:p>
            <a:endParaRPr lang="fr-FR" smtClean="0"/>
          </a:p>
        </p:txBody>
      </p:sp>
      <p:sp>
        <p:nvSpPr>
          <p:cNvPr id="51204" name="Slide Number Placeholder 3"/>
          <p:cNvSpPr>
            <a:spLocks noGrp="1"/>
          </p:cNvSpPr>
          <p:nvPr>
            <p:ph type="sldNum" sz="quarter" idx="5"/>
          </p:nvPr>
        </p:nvSpPr>
        <p:spPr bwMode="auto">
          <a:noFill/>
          <a:ln>
            <a:miter lim="800000"/>
            <a:headEnd/>
            <a:tailEnd/>
          </a:ln>
        </p:spPr>
        <p:txBody>
          <a:bodyPr/>
          <a:lstStyle/>
          <a:p>
            <a:fld id="{AEBA4720-3578-415F-B73B-C635E2979B7C}" type="slidenum">
              <a:rPr lang="en-US"/>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a:lstStyle/>
          <a:p>
            <a:endParaRPr lang="fr-FR" smtClean="0"/>
          </a:p>
        </p:txBody>
      </p:sp>
      <p:sp>
        <p:nvSpPr>
          <p:cNvPr id="53252" name="Slide Number Placeholder 3"/>
          <p:cNvSpPr>
            <a:spLocks noGrp="1"/>
          </p:cNvSpPr>
          <p:nvPr>
            <p:ph type="sldNum" sz="quarter" idx="5"/>
          </p:nvPr>
        </p:nvSpPr>
        <p:spPr bwMode="auto">
          <a:noFill/>
          <a:ln>
            <a:miter lim="800000"/>
            <a:headEnd/>
            <a:tailEnd/>
          </a:ln>
        </p:spPr>
        <p:txBody>
          <a:bodyPr/>
          <a:lstStyle/>
          <a:p>
            <a:fld id="{05841FBD-9372-494F-BA34-750088072DC9}" type="slidenum">
              <a:rPr lang="en-US"/>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a:lstStyle/>
          <a:p>
            <a:endParaRPr lang="fr-FR" smtClean="0"/>
          </a:p>
        </p:txBody>
      </p:sp>
      <p:sp>
        <p:nvSpPr>
          <p:cNvPr id="61444"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3B1E9F4E-DFF1-4107-937C-A54C63A8284B}" type="slidenum">
              <a:rPr lang="en-US" sz="1200">
                <a:latin typeface="Calibri" pitchFamily="34" charset="0"/>
              </a:rPr>
              <a:pPr algn="r"/>
              <a:t>18</a:t>
            </a:fld>
            <a:endParaRPr lang="en-US" sz="1200">
              <a:latin typeface="Calibri"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a:lstStyle/>
          <a:p>
            <a:endParaRPr lang="nb-NO" smtClean="0"/>
          </a:p>
        </p:txBody>
      </p:sp>
      <p:sp>
        <p:nvSpPr>
          <p:cNvPr id="18436" name="Slide Number Placeholder 3"/>
          <p:cNvSpPr>
            <a:spLocks noGrp="1"/>
          </p:cNvSpPr>
          <p:nvPr>
            <p:ph type="sldNum" sz="quarter" idx="5"/>
          </p:nvPr>
        </p:nvSpPr>
        <p:spPr bwMode="auto">
          <a:noFill/>
          <a:ln>
            <a:miter lim="800000"/>
            <a:headEnd/>
            <a:tailEnd/>
          </a:ln>
        </p:spPr>
        <p:txBody>
          <a:bodyPr/>
          <a:lstStyle/>
          <a:p>
            <a:fld id="{95D09973-334D-4133-AB30-234C5FDDE9C1}" type="slidenum">
              <a:rPr lang="en-US"/>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a:lstStyle/>
          <a:p>
            <a:pPr eaLnBrk="1" hangingPunct="1">
              <a:spcBef>
                <a:spcPct val="0"/>
              </a:spcBef>
            </a:pPr>
            <a:endParaRPr lang="fr-FR" smtClean="0"/>
          </a:p>
        </p:txBody>
      </p:sp>
      <p:sp>
        <p:nvSpPr>
          <p:cNvPr id="20484" name="Slide Number Placeholder 3"/>
          <p:cNvSpPr>
            <a:spLocks noGrp="1"/>
          </p:cNvSpPr>
          <p:nvPr>
            <p:ph type="sldNum" sz="quarter" idx="5"/>
          </p:nvPr>
        </p:nvSpPr>
        <p:spPr bwMode="auto">
          <a:noFill/>
          <a:ln>
            <a:miter lim="800000"/>
            <a:headEnd/>
            <a:tailEnd/>
          </a:ln>
        </p:spPr>
        <p:txBody>
          <a:bodyPr/>
          <a:lstStyle/>
          <a:p>
            <a:fld id="{BB1F56A8-38F7-419F-A907-C7D757FE761C}" type="slidenum">
              <a:rPr lang="en-US"/>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a:lstStyle/>
          <a:p>
            <a:endParaRPr lang="fr-FR" i="1" smtClean="0"/>
          </a:p>
        </p:txBody>
      </p:sp>
      <p:sp>
        <p:nvSpPr>
          <p:cNvPr id="22532" name="Slide Number Placeholder 3"/>
          <p:cNvSpPr>
            <a:spLocks noGrp="1"/>
          </p:cNvSpPr>
          <p:nvPr>
            <p:ph type="sldNum" sz="quarter" idx="5"/>
          </p:nvPr>
        </p:nvSpPr>
        <p:spPr bwMode="auto">
          <a:noFill/>
          <a:ln>
            <a:miter lim="800000"/>
            <a:headEnd/>
            <a:tailEnd/>
          </a:ln>
        </p:spPr>
        <p:txBody>
          <a:bodyPr/>
          <a:lstStyle/>
          <a:p>
            <a:fld id="{21FBC922-CF72-4168-8F3A-5A5114AEEF12}"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TextEdit="1"/>
          </p:cNvSpPr>
          <p:nvPr>
            <p:ph type="sldImg"/>
          </p:nvPr>
        </p:nvSpPr>
        <p:spPr bwMode="auto">
          <a:noFill/>
          <a:ln>
            <a:solidFill>
              <a:srgbClr val="000000"/>
            </a:solidFill>
            <a:miter lim="800000"/>
            <a:headEnd/>
            <a:tailEnd/>
          </a:ln>
        </p:spPr>
      </p:sp>
      <p:sp>
        <p:nvSpPr>
          <p:cNvPr id="24579" name="Rectangle 3"/>
          <p:cNvSpPr>
            <a:spLocks noGrp="1"/>
          </p:cNvSpPr>
          <p:nvPr>
            <p:ph type="body" idx="1"/>
          </p:nvPr>
        </p:nvSpPr>
        <p:spPr bwMode="auto">
          <a:noFill/>
        </p:spPr>
        <p:txBody>
          <a:bodyPr/>
          <a:lstStyle/>
          <a:p>
            <a:endParaRPr lang="fr-FR"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Rot="1" noChangeAspect="1" noTextEdit="1"/>
          </p:cNvSpPr>
          <p:nvPr>
            <p:ph type="sldImg"/>
          </p:nvPr>
        </p:nvSpPr>
        <p:spPr bwMode="auto">
          <a:noFill/>
          <a:ln>
            <a:solidFill>
              <a:srgbClr val="000000"/>
            </a:solidFill>
            <a:miter lim="800000"/>
            <a:headEnd/>
            <a:tailEnd/>
          </a:ln>
        </p:spPr>
      </p:sp>
      <p:sp>
        <p:nvSpPr>
          <p:cNvPr id="26627" name="Rectangle 3"/>
          <p:cNvSpPr>
            <a:spLocks noGrp="1"/>
          </p:cNvSpPr>
          <p:nvPr>
            <p:ph type="body" idx="1"/>
          </p:nvPr>
        </p:nvSpPr>
        <p:spPr bwMode="auto">
          <a:noFill/>
        </p:spPr>
        <p:txBody>
          <a:bodyPr/>
          <a:lstStyle/>
          <a:p>
            <a:endParaRPr lang="en-GB" altLang="zh-CN" smtClean="0">
              <a:ea typeface="SimSun" pitchFamily="2"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a:lstStyle/>
          <a:p>
            <a:endParaRPr lang="en-US" b="1" i="1" smtClean="0"/>
          </a:p>
          <a:p>
            <a:endParaRPr lang="en-US" smtClean="0"/>
          </a:p>
        </p:txBody>
      </p:sp>
      <p:sp>
        <p:nvSpPr>
          <p:cNvPr id="28676" name="Slide Number Placeholder 3"/>
          <p:cNvSpPr>
            <a:spLocks noGrp="1"/>
          </p:cNvSpPr>
          <p:nvPr>
            <p:ph type="sldNum" sz="quarter" idx="5"/>
          </p:nvPr>
        </p:nvSpPr>
        <p:spPr bwMode="auto">
          <a:noFill/>
          <a:ln>
            <a:miter lim="800000"/>
            <a:headEnd/>
            <a:tailEnd/>
          </a:ln>
        </p:spPr>
        <p:txBody>
          <a:bodyPr/>
          <a:lstStyle/>
          <a:p>
            <a:fld id="{E66AF13B-66FC-49FF-9305-91F11D8C1762}" type="slidenum">
              <a:rPr lang="en-US"/>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a:lstStyle/>
          <a:p>
            <a:endParaRPr lang="fr-FR" smtClean="0"/>
          </a:p>
        </p:txBody>
      </p:sp>
      <p:sp>
        <p:nvSpPr>
          <p:cNvPr id="30724" name="Slide Number Placeholder 3"/>
          <p:cNvSpPr>
            <a:spLocks noGrp="1"/>
          </p:cNvSpPr>
          <p:nvPr>
            <p:ph type="sldNum" sz="quarter" idx="5"/>
          </p:nvPr>
        </p:nvSpPr>
        <p:spPr bwMode="auto">
          <a:noFill/>
          <a:ln>
            <a:miter lim="800000"/>
            <a:headEnd/>
            <a:tailEnd/>
          </a:ln>
        </p:spPr>
        <p:txBody>
          <a:bodyPr/>
          <a:lstStyle/>
          <a:p>
            <a:fld id="{8C2C9766-32C0-4650-AF24-EF69103323A4}" type="slidenum">
              <a:rPr lang="en-US"/>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a:lstStyle/>
          <a:p>
            <a:pPr eaLnBrk="1" hangingPunct="1">
              <a:spcBef>
                <a:spcPct val="0"/>
              </a:spcBef>
            </a:pPr>
            <a:endParaRPr lang="fr-FR" smtClean="0"/>
          </a:p>
        </p:txBody>
      </p:sp>
      <p:sp>
        <p:nvSpPr>
          <p:cNvPr id="32772" name="Slide Number Placeholder 3"/>
          <p:cNvSpPr>
            <a:spLocks noGrp="1"/>
          </p:cNvSpPr>
          <p:nvPr>
            <p:ph type="sldNum" sz="quarter" idx="5"/>
          </p:nvPr>
        </p:nvSpPr>
        <p:spPr bwMode="auto">
          <a:noFill/>
          <a:ln>
            <a:miter lim="800000"/>
            <a:headEnd/>
            <a:tailEnd/>
          </a:ln>
        </p:spPr>
        <p:txBody>
          <a:bodyPr/>
          <a:lstStyle/>
          <a:p>
            <a:fld id="{0A7719FE-45A6-4D96-AC3F-06A7803A3B1B}" type="slidenum">
              <a:rPr lang="en-US"/>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D97989B9-8250-40E9-A499-B2CC288BE600}" type="datetimeFigureOut">
              <a:rPr lang="en-US" smtClean="0"/>
              <a:t>7/31/2018</a:t>
            </a:fld>
            <a:endParaRPr lang="fr-F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fr-F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C6D53A4C-FBC4-4194-AA53-C0AA95623DF3}" type="slidenum">
              <a:rPr lang="fr-FR" smtClean="0"/>
              <a:t>‹#›</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97989B9-8250-40E9-A499-B2CC288BE600}" type="datetimeFigureOut">
              <a:rPr lang="en-US" smtClean="0"/>
              <a:t>7/31/2018</a:t>
            </a:fld>
            <a:endParaRPr lang="fr-FR"/>
          </a:p>
        </p:txBody>
      </p:sp>
      <p:sp>
        <p:nvSpPr>
          <p:cNvPr id="5" name="Footer Placeholder 4"/>
          <p:cNvSpPr>
            <a:spLocks noGrp="1"/>
          </p:cNvSpPr>
          <p:nvPr>
            <p:ph type="ftr" sz="quarter" idx="11"/>
          </p:nvPr>
        </p:nvSpPr>
        <p:spPr/>
        <p:txBody>
          <a:bodyPr/>
          <a:lstStyle>
            <a:extLst/>
          </a:lstStyle>
          <a:p>
            <a:endParaRPr lang="fr-FR"/>
          </a:p>
        </p:txBody>
      </p:sp>
      <p:sp>
        <p:nvSpPr>
          <p:cNvPr id="6" name="Slide Number Placeholder 5"/>
          <p:cNvSpPr>
            <a:spLocks noGrp="1"/>
          </p:cNvSpPr>
          <p:nvPr>
            <p:ph type="sldNum" sz="quarter" idx="12"/>
          </p:nvPr>
        </p:nvSpPr>
        <p:spPr/>
        <p:txBody>
          <a:bodyPr/>
          <a:lstStyle>
            <a:extLst/>
          </a:lstStyle>
          <a:p>
            <a:fld id="{C6D53A4C-FBC4-4194-AA53-C0AA95623DF3}" type="slidenum">
              <a:rPr lang="fr-FR" smtClean="0"/>
              <a:t>‹#›</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97989B9-8250-40E9-A499-B2CC288BE600}" type="datetimeFigureOut">
              <a:rPr lang="en-US" smtClean="0"/>
              <a:t>7/31/2018</a:t>
            </a:fld>
            <a:endParaRPr lang="fr-FR"/>
          </a:p>
        </p:txBody>
      </p:sp>
      <p:sp>
        <p:nvSpPr>
          <p:cNvPr id="5" name="Footer Placeholder 4"/>
          <p:cNvSpPr>
            <a:spLocks noGrp="1"/>
          </p:cNvSpPr>
          <p:nvPr>
            <p:ph type="ftr" sz="quarter" idx="11"/>
          </p:nvPr>
        </p:nvSpPr>
        <p:spPr/>
        <p:txBody>
          <a:bodyPr/>
          <a:lstStyle>
            <a:extLst/>
          </a:lstStyle>
          <a:p>
            <a:endParaRPr lang="fr-FR"/>
          </a:p>
        </p:txBody>
      </p:sp>
      <p:sp>
        <p:nvSpPr>
          <p:cNvPr id="6" name="Slide Number Placeholder 5"/>
          <p:cNvSpPr>
            <a:spLocks noGrp="1"/>
          </p:cNvSpPr>
          <p:nvPr>
            <p:ph type="sldNum" sz="quarter" idx="12"/>
          </p:nvPr>
        </p:nvSpPr>
        <p:spPr/>
        <p:txBody>
          <a:bodyPr/>
          <a:lstStyle>
            <a:extLst/>
          </a:lstStyle>
          <a:p>
            <a:fld id="{C6D53A4C-FBC4-4194-AA53-C0AA95623DF3}" type="slidenum">
              <a:rPr lang="fr-FR" smtClean="0"/>
              <a:t>‹#›</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97989B9-8250-40E9-A499-B2CC288BE600}" type="datetimeFigureOut">
              <a:rPr lang="en-US" smtClean="0"/>
              <a:t>7/31/2018</a:t>
            </a:fld>
            <a:endParaRPr lang="fr-FR"/>
          </a:p>
        </p:txBody>
      </p:sp>
      <p:sp>
        <p:nvSpPr>
          <p:cNvPr id="5" name="Footer Placeholder 4"/>
          <p:cNvSpPr>
            <a:spLocks noGrp="1"/>
          </p:cNvSpPr>
          <p:nvPr>
            <p:ph type="ftr" sz="quarter" idx="11"/>
          </p:nvPr>
        </p:nvSpPr>
        <p:spPr/>
        <p:txBody>
          <a:bodyPr/>
          <a:lstStyle>
            <a:extLst/>
          </a:lstStyle>
          <a:p>
            <a:endParaRPr lang="fr-FR"/>
          </a:p>
        </p:txBody>
      </p:sp>
      <p:sp>
        <p:nvSpPr>
          <p:cNvPr id="6" name="Slide Number Placeholder 5"/>
          <p:cNvSpPr>
            <a:spLocks noGrp="1"/>
          </p:cNvSpPr>
          <p:nvPr>
            <p:ph type="sldNum" sz="quarter" idx="12"/>
          </p:nvPr>
        </p:nvSpPr>
        <p:spPr/>
        <p:txBody>
          <a:bodyPr/>
          <a:lstStyle>
            <a:extLst/>
          </a:lstStyle>
          <a:p>
            <a:fld id="{C6D53A4C-FBC4-4194-AA53-C0AA95623DF3}" type="slidenum">
              <a:rPr lang="fr-FR" smtClean="0"/>
              <a:t>‹#›</a:t>
            </a:fld>
            <a:endParaRPr lang="fr-FR"/>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D97989B9-8250-40E9-A499-B2CC288BE600}" type="datetimeFigureOut">
              <a:rPr lang="en-US" smtClean="0"/>
              <a:t>7/31/2018</a:t>
            </a:fld>
            <a:endParaRPr lang="fr-FR"/>
          </a:p>
        </p:txBody>
      </p:sp>
      <p:sp>
        <p:nvSpPr>
          <p:cNvPr id="5" name="Footer Placeholder 4"/>
          <p:cNvSpPr>
            <a:spLocks noGrp="1"/>
          </p:cNvSpPr>
          <p:nvPr>
            <p:ph type="ftr" sz="quarter" idx="11"/>
          </p:nvPr>
        </p:nvSpPr>
        <p:spPr/>
        <p:txBody>
          <a:bodyPr/>
          <a:lstStyle>
            <a:extLst/>
          </a:lstStyle>
          <a:p>
            <a:endParaRPr lang="fr-FR"/>
          </a:p>
        </p:txBody>
      </p:sp>
      <p:sp>
        <p:nvSpPr>
          <p:cNvPr id="6" name="Slide Number Placeholder 5"/>
          <p:cNvSpPr>
            <a:spLocks noGrp="1"/>
          </p:cNvSpPr>
          <p:nvPr>
            <p:ph type="sldNum" sz="quarter" idx="12"/>
          </p:nvPr>
        </p:nvSpPr>
        <p:spPr/>
        <p:txBody>
          <a:bodyPr/>
          <a:lstStyle>
            <a:extLst/>
          </a:lstStyle>
          <a:p>
            <a:fld id="{C6D53A4C-FBC4-4194-AA53-C0AA95623DF3}" type="slidenum">
              <a:rPr lang="fr-FR" smtClean="0"/>
              <a:t>‹#›</a:t>
            </a:fld>
            <a:endParaRPr lang="fr-F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97989B9-8250-40E9-A499-B2CC288BE600}" type="datetimeFigureOut">
              <a:rPr lang="en-US" smtClean="0"/>
              <a:t>7/31/2018</a:t>
            </a:fld>
            <a:endParaRPr lang="fr-FR"/>
          </a:p>
        </p:txBody>
      </p:sp>
      <p:sp>
        <p:nvSpPr>
          <p:cNvPr id="6" name="Footer Placeholder 5"/>
          <p:cNvSpPr>
            <a:spLocks noGrp="1"/>
          </p:cNvSpPr>
          <p:nvPr>
            <p:ph type="ftr" sz="quarter" idx="11"/>
          </p:nvPr>
        </p:nvSpPr>
        <p:spPr/>
        <p:txBody>
          <a:bodyPr/>
          <a:lstStyle>
            <a:extLst/>
          </a:lstStyle>
          <a:p>
            <a:endParaRPr lang="fr-FR"/>
          </a:p>
        </p:txBody>
      </p:sp>
      <p:sp>
        <p:nvSpPr>
          <p:cNvPr id="7" name="Slide Number Placeholder 6"/>
          <p:cNvSpPr>
            <a:spLocks noGrp="1"/>
          </p:cNvSpPr>
          <p:nvPr>
            <p:ph type="sldNum" sz="quarter" idx="12"/>
          </p:nvPr>
        </p:nvSpPr>
        <p:spPr/>
        <p:txBody>
          <a:bodyPr/>
          <a:lstStyle>
            <a:extLst/>
          </a:lstStyle>
          <a:p>
            <a:fld id="{C6D53A4C-FBC4-4194-AA53-C0AA95623DF3}" type="slidenum">
              <a:rPr lang="fr-FR" smtClean="0"/>
              <a:t>‹#›</a:t>
            </a:fld>
            <a:endParaRPr lang="fr-FR"/>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D97989B9-8250-40E9-A499-B2CC288BE600}" type="datetimeFigureOut">
              <a:rPr lang="en-US" smtClean="0"/>
              <a:t>7/31/2018</a:t>
            </a:fld>
            <a:endParaRPr lang="fr-FR"/>
          </a:p>
        </p:txBody>
      </p:sp>
      <p:sp>
        <p:nvSpPr>
          <p:cNvPr id="8" name="Footer Placeholder 7"/>
          <p:cNvSpPr>
            <a:spLocks noGrp="1"/>
          </p:cNvSpPr>
          <p:nvPr>
            <p:ph type="ftr" sz="quarter" idx="11"/>
          </p:nvPr>
        </p:nvSpPr>
        <p:spPr/>
        <p:txBody>
          <a:bodyPr/>
          <a:lstStyle>
            <a:extLst/>
          </a:lstStyle>
          <a:p>
            <a:endParaRPr lang="fr-FR"/>
          </a:p>
        </p:txBody>
      </p:sp>
      <p:sp>
        <p:nvSpPr>
          <p:cNvPr id="9" name="Slide Number Placeholder 8"/>
          <p:cNvSpPr>
            <a:spLocks noGrp="1"/>
          </p:cNvSpPr>
          <p:nvPr>
            <p:ph type="sldNum" sz="quarter" idx="12"/>
          </p:nvPr>
        </p:nvSpPr>
        <p:spPr/>
        <p:txBody>
          <a:bodyPr/>
          <a:lstStyle>
            <a:extLst/>
          </a:lstStyle>
          <a:p>
            <a:fld id="{C6D53A4C-FBC4-4194-AA53-C0AA95623DF3}" type="slidenum">
              <a:rPr lang="fr-FR" smtClean="0"/>
              <a:t>‹#›</a:t>
            </a:fld>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D97989B9-8250-40E9-A499-B2CC288BE600}" type="datetimeFigureOut">
              <a:rPr lang="en-US" smtClean="0"/>
              <a:t>7/31/2018</a:t>
            </a:fld>
            <a:endParaRPr lang="fr-FR"/>
          </a:p>
        </p:txBody>
      </p:sp>
      <p:sp>
        <p:nvSpPr>
          <p:cNvPr id="4" name="Footer Placeholder 3"/>
          <p:cNvSpPr>
            <a:spLocks noGrp="1"/>
          </p:cNvSpPr>
          <p:nvPr>
            <p:ph type="ftr" sz="quarter" idx="11"/>
          </p:nvPr>
        </p:nvSpPr>
        <p:spPr/>
        <p:txBody>
          <a:bodyPr/>
          <a:lstStyle>
            <a:extLst/>
          </a:lstStyle>
          <a:p>
            <a:endParaRPr lang="fr-FR"/>
          </a:p>
        </p:txBody>
      </p:sp>
      <p:sp>
        <p:nvSpPr>
          <p:cNvPr id="5" name="Slide Number Placeholder 4"/>
          <p:cNvSpPr>
            <a:spLocks noGrp="1"/>
          </p:cNvSpPr>
          <p:nvPr>
            <p:ph type="sldNum" sz="quarter" idx="12"/>
          </p:nvPr>
        </p:nvSpPr>
        <p:spPr/>
        <p:txBody>
          <a:bodyPr/>
          <a:lstStyle>
            <a:extLst/>
          </a:lstStyle>
          <a:p>
            <a:fld id="{C6D53A4C-FBC4-4194-AA53-C0AA95623DF3}" type="slidenum">
              <a:rPr lang="fr-FR" smtClean="0"/>
              <a:t>‹#›</a:t>
            </a:fld>
            <a:endParaRPr lang="fr-F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D97989B9-8250-40E9-A499-B2CC288BE600}" type="datetimeFigureOut">
              <a:rPr lang="en-US" smtClean="0"/>
              <a:t>7/31/2018</a:t>
            </a:fld>
            <a:endParaRPr lang="fr-FR"/>
          </a:p>
        </p:txBody>
      </p:sp>
      <p:sp>
        <p:nvSpPr>
          <p:cNvPr id="3" name="Footer Placeholder 2"/>
          <p:cNvSpPr>
            <a:spLocks noGrp="1"/>
          </p:cNvSpPr>
          <p:nvPr>
            <p:ph type="ftr" sz="quarter" idx="11"/>
          </p:nvPr>
        </p:nvSpPr>
        <p:spPr/>
        <p:txBody>
          <a:bodyPr/>
          <a:lstStyle>
            <a:extLst/>
          </a:lstStyle>
          <a:p>
            <a:endParaRPr lang="fr-FR"/>
          </a:p>
        </p:txBody>
      </p:sp>
      <p:sp>
        <p:nvSpPr>
          <p:cNvPr id="4" name="Slide Number Placeholder 3"/>
          <p:cNvSpPr>
            <a:spLocks noGrp="1"/>
          </p:cNvSpPr>
          <p:nvPr>
            <p:ph type="sldNum" sz="quarter" idx="12"/>
          </p:nvPr>
        </p:nvSpPr>
        <p:spPr/>
        <p:txBody>
          <a:bodyPr/>
          <a:lstStyle>
            <a:extLst/>
          </a:lstStyle>
          <a:p>
            <a:fld id="{C6D53A4C-FBC4-4194-AA53-C0AA95623DF3}" type="slidenum">
              <a:rPr lang="fr-FR" smtClean="0"/>
              <a:t>‹#›</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D97989B9-8250-40E9-A499-B2CC288BE600}" type="datetimeFigureOut">
              <a:rPr lang="en-US" smtClean="0"/>
              <a:t>7/31/2018</a:t>
            </a:fld>
            <a:endParaRPr lang="fr-FR"/>
          </a:p>
        </p:txBody>
      </p:sp>
      <p:sp>
        <p:nvSpPr>
          <p:cNvPr id="6" name="Footer Placeholder 5"/>
          <p:cNvSpPr>
            <a:spLocks noGrp="1"/>
          </p:cNvSpPr>
          <p:nvPr>
            <p:ph type="ftr" sz="quarter" idx="11"/>
          </p:nvPr>
        </p:nvSpPr>
        <p:spPr/>
        <p:txBody>
          <a:bodyPr/>
          <a:lstStyle>
            <a:extLst/>
          </a:lstStyle>
          <a:p>
            <a:endParaRPr lang="fr-FR"/>
          </a:p>
        </p:txBody>
      </p:sp>
      <p:sp>
        <p:nvSpPr>
          <p:cNvPr id="7" name="Slide Number Placeholder 6"/>
          <p:cNvSpPr>
            <a:spLocks noGrp="1"/>
          </p:cNvSpPr>
          <p:nvPr>
            <p:ph type="sldNum" sz="quarter" idx="12"/>
          </p:nvPr>
        </p:nvSpPr>
        <p:spPr/>
        <p:txBody>
          <a:bodyPr/>
          <a:lstStyle>
            <a:extLst/>
          </a:lstStyle>
          <a:p>
            <a:fld id="{C6D53A4C-FBC4-4194-AA53-C0AA95623DF3}" type="slidenum">
              <a:rPr lang="fr-FR" smtClean="0"/>
              <a:t>‹#›</a:t>
            </a:fld>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D97989B9-8250-40E9-A499-B2CC288BE600}" type="datetimeFigureOut">
              <a:rPr lang="en-US" smtClean="0"/>
              <a:t>7/31/2018</a:t>
            </a:fld>
            <a:endParaRPr lang="fr-F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fr-F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C6D53A4C-FBC4-4194-AA53-C0AA95623DF3}" type="slidenum">
              <a:rPr lang="fr-FR" smtClean="0"/>
              <a:t>‹#›</a:t>
            </a:fld>
            <a:endParaRPr lang="fr-F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D97989B9-8250-40E9-A499-B2CC288BE600}" type="datetimeFigureOut">
              <a:rPr lang="en-US" smtClean="0"/>
              <a:t>7/31/2018</a:t>
            </a:fld>
            <a:endParaRPr lang="fr-F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fr-F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C6D53A4C-FBC4-4194-AA53-C0AA95623DF3}" type="slidenum">
              <a:rPr lang="fr-FR" smtClean="0"/>
              <a:t>‹#›</a:t>
            </a:fld>
            <a:endParaRPr lang="fr-F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Subtitle 2"/>
          <p:cNvSpPr>
            <a:spLocks noGrp="1"/>
          </p:cNvSpPr>
          <p:nvPr>
            <p:ph type="subTitle" idx="1"/>
          </p:nvPr>
        </p:nvSpPr>
        <p:spPr>
          <a:xfrm>
            <a:off x="685800" y="2130425"/>
            <a:ext cx="7086600" cy="1527175"/>
          </a:xfrm>
        </p:spPr>
        <p:txBody>
          <a:bodyPr>
            <a:normAutofit fontScale="70000" lnSpcReduction="20000"/>
          </a:bodyPr>
          <a:lstStyle/>
          <a:p>
            <a:pPr algn="ctr" eaLnBrk="1" hangingPunct="1"/>
            <a:r>
              <a:rPr lang="fr-FR" sz="4400" b="1" dirty="0" smtClean="0">
                <a:solidFill>
                  <a:srgbClr val="000000"/>
                </a:solidFill>
                <a:latin typeface="Arial Narrow" pitchFamily="34" charset="0"/>
              </a:rPr>
              <a:t>Module VI</a:t>
            </a:r>
          </a:p>
          <a:p>
            <a:pPr algn="ctr" eaLnBrk="1" hangingPunct="1"/>
            <a:endParaRPr lang="fr-FR" sz="4400" b="1" dirty="0" smtClean="0">
              <a:solidFill>
                <a:srgbClr val="000000"/>
              </a:solidFill>
              <a:latin typeface="Arial Narrow" pitchFamily="34" charset="0"/>
            </a:endParaRPr>
          </a:p>
          <a:p>
            <a:pPr algn="ctr" eaLnBrk="1" hangingPunct="1"/>
            <a:r>
              <a:rPr lang="fr-FR" sz="5700" dirty="0" smtClean="0">
                <a:solidFill>
                  <a:srgbClr val="000000"/>
                </a:solidFill>
                <a:latin typeface="Arial Narrow" pitchFamily="34" charset="0"/>
              </a:rPr>
              <a:t>La Fermeture de sites</a:t>
            </a:r>
            <a:endParaRPr lang="fr-FR" sz="5700" dirty="0" smtClean="0">
              <a:solidFill>
                <a:srgbClr val="000000"/>
              </a:solidFill>
              <a:latin typeface="Arial Narrow"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p:cNvSpPr>
          <p:nvPr>
            <p:ph idx="1"/>
          </p:nvPr>
        </p:nvSpPr>
        <p:spPr>
          <a:xfrm>
            <a:off x="612775" y="1771650"/>
            <a:ext cx="8153400" cy="4995863"/>
          </a:xfrm>
        </p:spPr>
        <p:txBody>
          <a:bodyPr>
            <a:normAutofit lnSpcReduction="10000"/>
          </a:bodyPr>
          <a:lstStyle/>
          <a:p>
            <a:pPr algn="just" eaLnBrk="1" hangingPunct="1">
              <a:lnSpc>
                <a:spcPct val="80000"/>
              </a:lnSpc>
              <a:buSzPct val="100000"/>
            </a:pPr>
            <a:r>
              <a:rPr lang="fr-FR" sz="2800" dirty="0" smtClean="0">
                <a:latin typeface="Arial Narrow" pitchFamily="34" charset="0"/>
              </a:rPr>
              <a:t>La responsabilité d’offrir des </a:t>
            </a:r>
            <a:r>
              <a:rPr lang="fr-FR" sz="2800" b="1" i="1" dirty="0" smtClean="0">
                <a:latin typeface="Arial Narrow" pitchFamily="34" charset="0"/>
              </a:rPr>
              <a:t>solutions durables </a:t>
            </a:r>
            <a:r>
              <a:rPr lang="fr-FR" sz="2800" dirty="0" smtClean="0">
                <a:latin typeface="Arial Narrow" pitchFamily="34" charset="0"/>
              </a:rPr>
              <a:t>aux IDP incombe en priorité aux autorités nationales</a:t>
            </a:r>
          </a:p>
          <a:p>
            <a:pPr algn="just" eaLnBrk="1" hangingPunct="1">
              <a:lnSpc>
                <a:spcPct val="80000"/>
              </a:lnSpc>
              <a:buFont typeface="Arial" charset="0"/>
              <a:buNone/>
            </a:pPr>
            <a:endParaRPr lang="fr-FR" sz="2800" dirty="0" smtClean="0">
              <a:latin typeface="Arial Narrow" pitchFamily="34" charset="0"/>
            </a:endParaRPr>
          </a:p>
          <a:p>
            <a:pPr algn="just" eaLnBrk="1" hangingPunct="1">
              <a:lnSpc>
                <a:spcPct val="80000"/>
              </a:lnSpc>
              <a:buSzPct val="100000"/>
            </a:pPr>
            <a:r>
              <a:rPr lang="fr-FR" sz="2800" dirty="0" smtClean="0">
                <a:latin typeface="Arial Narrow" pitchFamily="34" charset="0"/>
              </a:rPr>
              <a:t>Il faut autoriser l’</a:t>
            </a:r>
            <a:r>
              <a:rPr lang="fr-FR" sz="2800" b="1" i="1" dirty="0" smtClean="0">
                <a:latin typeface="Arial Narrow" pitchFamily="34" charset="0"/>
              </a:rPr>
              <a:t>accès</a:t>
            </a:r>
            <a:r>
              <a:rPr lang="fr-FR" sz="2800" dirty="0" smtClean="0">
                <a:latin typeface="Arial Narrow" pitchFamily="34" charset="0"/>
              </a:rPr>
              <a:t> des acteurs humanitaires dans les zones concernées pour qu’ils puissent contribuer à la mise en œuvre de solutions durables</a:t>
            </a:r>
          </a:p>
          <a:p>
            <a:pPr algn="just" eaLnBrk="1" hangingPunct="1">
              <a:lnSpc>
                <a:spcPct val="80000"/>
              </a:lnSpc>
              <a:buSzPct val="100000"/>
            </a:pPr>
            <a:endParaRPr lang="fr-FR" sz="2800" dirty="0" smtClean="0">
              <a:latin typeface="Arial Narrow" pitchFamily="34" charset="0"/>
            </a:endParaRPr>
          </a:p>
          <a:p>
            <a:pPr algn="just" eaLnBrk="1" hangingPunct="1">
              <a:lnSpc>
                <a:spcPct val="80000"/>
              </a:lnSpc>
              <a:buSzPct val="100000"/>
            </a:pPr>
            <a:r>
              <a:rPr lang="fr-FR" sz="2800" dirty="0" smtClean="0">
                <a:latin typeface="Arial Narrow" pitchFamily="34" charset="0"/>
              </a:rPr>
              <a:t>Le droit des IDP à se décider </a:t>
            </a:r>
            <a:r>
              <a:rPr lang="fr-FR" sz="2800" b="1" i="1" dirty="0" smtClean="0">
                <a:latin typeface="Arial Narrow" pitchFamily="34" charset="0"/>
              </a:rPr>
              <a:t>librement et en connaissance de cause </a:t>
            </a:r>
            <a:r>
              <a:rPr lang="fr-FR" sz="2800" dirty="0" smtClean="0">
                <a:latin typeface="Arial Narrow" pitchFamily="34" charset="0"/>
              </a:rPr>
              <a:t>doit être respecté </a:t>
            </a:r>
          </a:p>
          <a:p>
            <a:pPr algn="just" eaLnBrk="1" hangingPunct="1">
              <a:lnSpc>
                <a:spcPct val="80000"/>
              </a:lnSpc>
              <a:buSzPct val="100000"/>
              <a:buFont typeface="Arial" charset="0"/>
              <a:buNone/>
            </a:pPr>
            <a:endParaRPr lang="fr-FR" sz="2800" dirty="0" smtClean="0">
              <a:latin typeface="Arial Narrow" pitchFamily="34" charset="0"/>
            </a:endParaRPr>
          </a:p>
          <a:p>
            <a:pPr algn="just" eaLnBrk="1" hangingPunct="1">
              <a:lnSpc>
                <a:spcPct val="80000"/>
              </a:lnSpc>
              <a:buSzPct val="100000"/>
            </a:pPr>
            <a:r>
              <a:rPr lang="fr-FR" sz="2800" dirty="0" smtClean="0">
                <a:latin typeface="Arial Narrow" pitchFamily="34" charset="0"/>
              </a:rPr>
              <a:t>Les IDP doivent </a:t>
            </a:r>
            <a:r>
              <a:rPr lang="fr-FR" sz="2800" b="1" i="1" dirty="0" smtClean="0">
                <a:latin typeface="Arial Narrow" pitchFamily="34" charset="0"/>
              </a:rPr>
              <a:t>participer </a:t>
            </a:r>
            <a:r>
              <a:rPr lang="fr-FR" sz="2800" dirty="0" smtClean="0">
                <a:latin typeface="Arial Narrow" pitchFamily="34" charset="0"/>
              </a:rPr>
              <a:t>à la planification des solutions durables</a:t>
            </a:r>
          </a:p>
          <a:p>
            <a:pPr eaLnBrk="1" hangingPunct="1">
              <a:lnSpc>
                <a:spcPct val="80000"/>
              </a:lnSpc>
              <a:buFont typeface="Arial" charset="0"/>
              <a:buNone/>
            </a:pPr>
            <a:endParaRPr lang="fr-FR" sz="2500" dirty="0" smtClean="0"/>
          </a:p>
          <a:p>
            <a:pPr eaLnBrk="1" hangingPunct="1">
              <a:lnSpc>
                <a:spcPct val="80000"/>
              </a:lnSpc>
              <a:buFont typeface="Arial" charset="0"/>
              <a:buNone/>
            </a:pPr>
            <a:r>
              <a:rPr lang="fr-FR" sz="2500" dirty="0" smtClean="0"/>
              <a:t> </a:t>
            </a:r>
          </a:p>
          <a:p>
            <a:pPr eaLnBrk="1" hangingPunct="1">
              <a:lnSpc>
                <a:spcPct val="80000"/>
              </a:lnSpc>
            </a:pPr>
            <a:endParaRPr lang="fr-FR" sz="2500" dirty="0" smtClean="0"/>
          </a:p>
          <a:p>
            <a:pPr lvl="2" eaLnBrk="1" hangingPunct="1">
              <a:lnSpc>
                <a:spcPct val="80000"/>
              </a:lnSpc>
            </a:pPr>
            <a:endParaRPr lang="fr-FR" dirty="0" smtClean="0"/>
          </a:p>
        </p:txBody>
      </p:sp>
      <p:sp>
        <p:nvSpPr>
          <p:cNvPr id="33794" name="Rectangle 2"/>
          <p:cNvSpPr>
            <a:spLocks noGrp="1"/>
          </p:cNvSpPr>
          <p:nvPr>
            <p:ph type="title"/>
          </p:nvPr>
        </p:nvSpPr>
        <p:spPr>
          <a:xfrm>
            <a:off x="201613" y="228600"/>
            <a:ext cx="8775700" cy="990600"/>
          </a:xfrm>
        </p:spPr>
        <p:txBody>
          <a:bodyPr>
            <a:normAutofit fontScale="90000"/>
          </a:bodyPr>
          <a:lstStyle/>
          <a:p>
            <a:pPr eaLnBrk="1" hangingPunct="1"/>
            <a:r>
              <a:rPr lang="fr-FR" sz="4000" smtClean="0"/>
              <a:t>Principes directeurs pour les solutions durables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43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43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43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Content Placeholder 2"/>
          <p:cNvSpPr>
            <a:spLocks noGrp="1"/>
          </p:cNvSpPr>
          <p:nvPr>
            <p:ph idx="1"/>
          </p:nvPr>
        </p:nvSpPr>
        <p:spPr>
          <a:xfrm>
            <a:off x="457200" y="1954213"/>
            <a:ext cx="8229600" cy="4171950"/>
          </a:xfrm>
        </p:spPr>
        <p:txBody>
          <a:bodyPr/>
          <a:lstStyle/>
          <a:p>
            <a:pPr marL="338138" indent="-338138" algn="just" eaLnBrk="1" hangingPunct="1">
              <a:lnSpc>
                <a:spcPct val="80000"/>
              </a:lnSpc>
              <a:spcBef>
                <a:spcPts val="1800"/>
              </a:spcBef>
              <a:buSzPct val="100000"/>
              <a:buFont typeface="Times" pitchFamily="-112" charset="0"/>
              <a:buChar char="•"/>
            </a:pPr>
            <a:r>
              <a:rPr lang="fr-FR" sz="2800" dirty="0" smtClean="0">
                <a:latin typeface="Arial Narrow" pitchFamily="34" charset="0"/>
              </a:rPr>
              <a:t>Il faut avant tout </a:t>
            </a:r>
            <a:r>
              <a:rPr lang="fr-FR" sz="2800" b="1" i="1" dirty="0" smtClean="0">
                <a:latin typeface="Arial Narrow" pitchFamily="34" charset="0"/>
              </a:rPr>
              <a:t>analyser le contexte </a:t>
            </a:r>
            <a:r>
              <a:rPr lang="fr-FR" sz="2800" dirty="0" smtClean="0">
                <a:latin typeface="Arial Narrow" pitchFamily="34" charset="0"/>
              </a:rPr>
              <a:t>pour appréhender la réalité du terrain </a:t>
            </a:r>
          </a:p>
          <a:p>
            <a:pPr marL="338138" indent="-338138" algn="just" eaLnBrk="1" hangingPunct="1">
              <a:lnSpc>
                <a:spcPct val="80000"/>
              </a:lnSpc>
              <a:spcBef>
                <a:spcPts val="1800"/>
              </a:spcBef>
              <a:buSzPct val="100000"/>
              <a:buFont typeface="Times" pitchFamily="-112" charset="0"/>
              <a:buChar char="•"/>
            </a:pPr>
            <a:r>
              <a:rPr lang="fr-FR" sz="2800" dirty="0" smtClean="0">
                <a:latin typeface="Arial Narrow" pitchFamily="34" charset="0"/>
              </a:rPr>
              <a:t>On organise dans ce but une </a:t>
            </a:r>
            <a:r>
              <a:rPr lang="fr-FR" sz="2800" b="1" i="1" dirty="0" smtClean="0">
                <a:latin typeface="Arial Narrow" pitchFamily="34" charset="0"/>
              </a:rPr>
              <a:t>analyse de la situation</a:t>
            </a:r>
            <a:r>
              <a:rPr lang="fr-FR" sz="2800" dirty="0" smtClean="0">
                <a:latin typeface="Arial Narrow" pitchFamily="34" charset="0"/>
              </a:rPr>
              <a:t>, qui conditionne l’efficacité de la planification</a:t>
            </a:r>
            <a:endParaRPr lang="fr-FR" sz="2800" dirty="0" smtClean="0">
              <a:solidFill>
                <a:srgbClr val="CC3300"/>
              </a:solidFill>
              <a:latin typeface="Arial Narrow" pitchFamily="34" charset="0"/>
            </a:endParaRPr>
          </a:p>
          <a:p>
            <a:pPr marL="338138" indent="-338138" algn="just" eaLnBrk="1" hangingPunct="1">
              <a:lnSpc>
                <a:spcPct val="80000"/>
              </a:lnSpc>
              <a:spcBef>
                <a:spcPts val="1800"/>
              </a:spcBef>
              <a:buSzPct val="100000"/>
              <a:buFont typeface="Times" pitchFamily="-112" charset="0"/>
              <a:buChar char="•"/>
            </a:pPr>
            <a:r>
              <a:rPr lang="fr-FR" sz="2800" dirty="0" smtClean="0">
                <a:latin typeface="Arial Narrow" pitchFamily="34" charset="0"/>
              </a:rPr>
              <a:t>L’analyse s’effectue sur </a:t>
            </a:r>
            <a:r>
              <a:rPr lang="fr-FR" sz="2800" b="1" i="1" dirty="0" smtClean="0">
                <a:latin typeface="Arial Narrow" pitchFamily="34" charset="0"/>
              </a:rPr>
              <a:t>deux niveaux </a:t>
            </a:r>
            <a:r>
              <a:rPr lang="fr-FR" sz="2800" dirty="0" smtClean="0">
                <a:latin typeface="Arial Narrow" pitchFamily="34" charset="0"/>
              </a:rPr>
              <a:t>: national et local/niveau intra-camp </a:t>
            </a:r>
          </a:p>
          <a:p>
            <a:pPr marL="338138" indent="-338138" algn="just" eaLnBrk="1" hangingPunct="1">
              <a:lnSpc>
                <a:spcPct val="80000"/>
              </a:lnSpc>
              <a:spcBef>
                <a:spcPts val="1800"/>
              </a:spcBef>
              <a:buSzPct val="100000"/>
              <a:buFont typeface="Times" pitchFamily="-112" charset="0"/>
              <a:buChar char="•"/>
            </a:pPr>
            <a:r>
              <a:rPr lang="fr-FR" sz="2800" b="1" i="1" dirty="0" smtClean="0">
                <a:latin typeface="Arial Narrow" pitchFamily="34" charset="0"/>
              </a:rPr>
              <a:t>Toutes les parties prenantes </a:t>
            </a:r>
            <a:r>
              <a:rPr lang="fr-FR" sz="2800" dirty="0" smtClean="0">
                <a:latin typeface="Arial Narrow" pitchFamily="34" charset="0"/>
              </a:rPr>
              <a:t>doivent y </a:t>
            </a:r>
            <a:r>
              <a:rPr lang="fr-FR" sz="2800" b="1" i="1" dirty="0" smtClean="0">
                <a:latin typeface="Arial Narrow" pitchFamily="34" charset="0"/>
              </a:rPr>
              <a:t>participer </a:t>
            </a:r>
            <a:r>
              <a:rPr lang="fr-FR" sz="2800" dirty="0" smtClean="0">
                <a:latin typeface="Arial Narrow" pitchFamily="34" charset="0"/>
              </a:rPr>
              <a:t>et être impliquées</a:t>
            </a:r>
          </a:p>
        </p:txBody>
      </p:sp>
      <p:sp>
        <p:nvSpPr>
          <p:cNvPr id="35842" name="Title 1"/>
          <p:cNvSpPr>
            <a:spLocks noGrp="1"/>
          </p:cNvSpPr>
          <p:nvPr>
            <p:ph type="title"/>
          </p:nvPr>
        </p:nvSpPr>
        <p:spPr>
          <a:xfrm>
            <a:off x="238125" y="228600"/>
            <a:ext cx="8905875" cy="990600"/>
          </a:xfrm>
        </p:spPr>
        <p:txBody>
          <a:bodyPr>
            <a:normAutofit fontScale="90000"/>
          </a:bodyPr>
          <a:lstStyle/>
          <a:p>
            <a:pPr eaLnBrk="1" hangingPunct="1"/>
            <a:r>
              <a:rPr lang="fr-FR" sz="4600" smtClean="0"/>
              <a:t>Préparer la fermeture d’un camp</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45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45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45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45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idx="4294967295"/>
          </p:nvPr>
        </p:nvSpPr>
        <p:spPr>
          <a:xfrm>
            <a:off x="914400" y="274638"/>
            <a:ext cx="7315200" cy="1143000"/>
          </a:xfrm>
        </p:spPr>
        <p:txBody>
          <a:bodyPr/>
          <a:lstStyle/>
          <a:p>
            <a:pPr eaLnBrk="1" hangingPunct="1"/>
            <a:r>
              <a:rPr lang="fr-FR" dirty="0" smtClean="0"/>
              <a:t>Atelier de réflexion </a:t>
            </a:r>
          </a:p>
        </p:txBody>
      </p:sp>
      <p:sp>
        <p:nvSpPr>
          <p:cNvPr id="37891" name="Content Placeholder 3"/>
          <p:cNvSpPr>
            <a:spLocks noGrp="1"/>
          </p:cNvSpPr>
          <p:nvPr>
            <p:ph sz="quarter" idx="4294967295"/>
          </p:nvPr>
        </p:nvSpPr>
        <p:spPr>
          <a:xfrm>
            <a:off x="1022350" y="1589088"/>
            <a:ext cx="7283450" cy="4572000"/>
          </a:xfrm>
        </p:spPr>
        <p:txBody>
          <a:bodyPr/>
          <a:lstStyle/>
          <a:p>
            <a:pPr eaLnBrk="1" hangingPunct="1">
              <a:buFont typeface="Arial" charset="0"/>
              <a:buNone/>
            </a:pPr>
            <a:endParaRPr lang="en-US" dirty="0" smtClean="0"/>
          </a:p>
          <a:p>
            <a:pPr algn="ctr" eaLnBrk="1" hangingPunct="1">
              <a:buFont typeface="Arial" charset="0"/>
              <a:buNone/>
            </a:pPr>
            <a:r>
              <a:rPr lang="fr-FR" sz="3600" dirty="0" smtClean="0">
                <a:latin typeface="Arial Narrow" pitchFamily="34" charset="0"/>
              </a:rPr>
              <a:t>Sur quelles catégories d’information se fonde l’analyse de la situation ?</a:t>
            </a:r>
          </a:p>
          <a:p>
            <a:pPr eaLnBrk="1" hangingPunct="1">
              <a:spcBef>
                <a:spcPts val="1800"/>
              </a:spcBef>
            </a:pPr>
            <a:endParaRPr lang="en-US" dirty="0" smtClean="0"/>
          </a:p>
          <a:p>
            <a:pPr eaLnBrk="1" hangingPunct="1"/>
            <a:endParaRPr lang="en-US" dirty="0" smtClean="0"/>
          </a:p>
        </p:txBody>
      </p:sp>
      <p:pic>
        <p:nvPicPr>
          <p:cNvPr id="37892" name="Picture 3" descr="MH900299691.JPG"/>
          <p:cNvPicPr>
            <a:picLocks noChangeAspect="1"/>
          </p:cNvPicPr>
          <p:nvPr/>
        </p:nvPicPr>
        <p:blipFill>
          <a:blip r:embed="rId3"/>
          <a:srcRect/>
          <a:stretch>
            <a:fillRect/>
          </a:stretch>
        </p:blipFill>
        <p:spPr bwMode="auto">
          <a:xfrm>
            <a:off x="2755900" y="3257550"/>
            <a:ext cx="3632200" cy="3267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idx="4294967295"/>
          </p:nvPr>
        </p:nvSpPr>
        <p:spPr>
          <a:xfrm>
            <a:off x="990600" y="228600"/>
            <a:ext cx="8153400" cy="990600"/>
          </a:xfrm>
        </p:spPr>
        <p:txBody>
          <a:bodyPr>
            <a:normAutofit fontScale="90000"/>
          </a:bodyPr>
          <a:lstStyle/>
          <a:p>
            <a:pPr eaLnBrk="1" hangingPunct="1"/>
            <a:r>
              <a:rPr lang="fr-FR" smtClean="0"/>
              <a:t>Analyse de la situation (schéma)</a:t>
            </a:r>
          </a:p>
        </p:txBody>
      </p:sp>
      <p:sp>
        <p:nvSpPr>
          <p:cNvPr id="36" name="Oval 3"/>
          <p:cNvSpPr>
            <a:spLocks noChangeArrowheads="1"/>
          </p:cNvSpPr>
          <p:nvPr/>
        </p:nvSpPr>
        <p:spPr bwMode="auto">
          <a:xfrm>
            <a:off x="1054100" y="1717675"/>
            <a:ext cx="3140075" cy="2838450"/>
          </a:xfrm>
          <a:prstGeom prst="ellipse">
            <a:avLst/>
          </a:prstGeom>
          <a:solidFill>
            <a:schemeClr val="accent1">
              <a:lumMod val="40000"/>
              <a:lumOff val="60000"/>
            </a:schemeClr>
          </a:solidFill>
          <a:ln w="9525">
            <a:solidFill>
              <a:schemeClr val="tx1"/>
            </a:solidFill>
            <a:round/>
            <a:headEnd/>
            <a:tailEnd/>
          </a:ln>
        </p:spPr>
        <p:txBody>
          <a:bodyPr wrap="none" anchor="ctr"/>
          <a:lstStyle/>
          <a:p>
            <a:pPr>
              <a:spcBef>
                <a:spcPct val="50000"/>
              </a:spcBef>
            </a:pPr>
            <a:r>
              <a:rPr lang="fr-FR" sz="1400" b="1">
                <a:latin typeface="Calibri" pitchFamily="34" charset="0"/>
              </a:rPr>
              <a:t>         Niveau national </a:t>
            </a:r>
          </a:p>
          <a:p>
            <a:pPr>
              <a:spcBef>
                <a:spcPct val="50000"/>
              </a:spcBef>
            </a:pPr>
            <a:r>
              <a:rPr lang="fr-FR" sz="1400" i="1">
                <a:latin typeface="Calibri" pitchFamily="34" charset="0"/>
              </a:rPr>
              <a:t>    Analyse de la situation</a:t>
            </a:r>
          </a:p>
          <a:p>
            <a:pPr lvl="1">
              <a:lnSpc>
                <a:spcPct val="80000"/>
              </a:lnSpc>
              <a:spcBef>
                <a:spcPct val="50000"/>
              </a:spcBef>
              <a:buFontTx/>
              <a:buChar char="•"/>
            </a:pPr>
            <a:r>
              <a:rPr lang="fr-FR" sz="1200">
                <a:latin typeface="Calibri" pitchFamily="34" charset="0"/>
              </a:rPr>
              <a:t> Scénarios</a:t>
            </a:r>
          </a:p>
          <a:p>
            <a:pPr lvl="1">
              <a:lnSpc>
                <a:spcPct val="80000"/>
              </a:lnSpc>
              <a:spcBef>
                <a:spcPct val="50000"/>
              </a:spcBef>
              <a:buFontTx/>
              <a:buChar char="•"/>
            </a:pPr>
            <a:r>
              <a:rPr lang="fr-FR" sz="1200">
                <a:latin typeface="Calibri" pitchFamily="34" charset="0"/>
              </a:rPr>
              <a:t> Politique</a:t>
            </a:r>
          </a:p>
          <a:p>
            <a:pPr lvl="1">
              <a:lnSpc>
                <a:spcPct val="80000"/>
              </a:lnSpc>
              <a:spcBef>
                <a:spcPct val="50000"/>
              </a:spcBef>
              <a:buFontTx/>
              <a:buChar char="•"/>
            </a:pPr>
            <a:r>
              <a:rPr lang="fr-FR" sz="1200">
                <a:latin typeface="Calibri" pitchFamily="34" charset="0"/>
              </a:rPr>
              <a:t> Économique</a:t>
            </a:r>
          </a:p>
          <a:p>
            <a:pPr lvl="1">
              <a:lnSpc>
                <a:spcPct val="80000"/>
              </a:lnSpc>
              <a:spcBef>
                <a:spcPct val="50000"/>
              </a:spcBef>
              <a:buFontTx/>
              <a:buChar char="•"/>
            </a:pPr>
            <a:r>
              <a:rPr lang="fr-FR" sz="1200">
                <a:latin typeface="Calibri" pitchFamily="34" charset="0"/>
              </a:rPr>
              <a:t> Sociale</a:t>
            </a:r>
          </a:p>
          <a:p>
            <a:pPr lvl="1">
              <a:lnSpc>
                <a:spcPct val="80000"/>
              </a:lnSpc>
              <a:spcBef>
                <a:spcPct val="50000"/>
              </a:spcBef>
              <a:buFontTx/>
              <a:buChar char="•"/>
            </a:pPr>
            <a:r>
              <a:rPr lang="fr-FR" sz="1200">
                <a:latin typeface="Calibri" pitchFamily="34" charset="0"/>
              </a:rPr>
              <a:t> Ressources</a:t>
            </a:r>
          </a:p>
          <a:p>
            <a:pPr lvl="1">
              <a:lnSpc>
                <a:spcPct val="80000"/>
              </a:lnSpc>
              <a:spcBef>
                <a:spcPct val="50000"/>
              </a:spcBef>
              <a:buFontTx/>
              <a:buChar char="•"/>
            </a:pPr>
            <a:r>
              <a:rPr lang="fr-FR" sz="1200">
                <a:latin typeface="Calibri" pitchFamily="34" charset="0"/>
              </a:rPr>
              <a:t> Délais</a:t>
            </a:r>
          </a:p>
          <a:p>
            <a:pPr lvl="1">
              <a:lnSpc>
                <a:spcPct val="80000"/>
              </a:lnSpc>
              <a:spcBef>
                <a:spcPct val="50000"/>
              </a:spcBef>
              <a:buFontTx/>
              <a:buChar char="•"/>
            </a:pPr>
            <a:r>
              <a:rPr lang="fr-FR" sz="1200">
                <a:latin typeface="Calibri" pitchFamily="34" charset="0"/>
              </a:rPr>
              <a:t> Chiffres de population</a:t>
            </a:r>
            <a:endParaRPr lang="fr-FR"/>
          </a:p>
        </p:txBody>
      </p:sp>
      <p:sp>
        <p:nvSpPr>
          <p:cNvPr id="37" name="Oval 3"/>
          <p:cNvSpPr>
            <a:spLocks noChangeArrowheads="1"/>
          </p:cNvSpPr>
          <p:nvPr/>
        </p:nvSpPr>
        <p:spPr bwMode="auto">
          <a:xfrm>
            <a:off x="5486400" y="2035175"/>
            <a:ext cx="2981325" cy="2838450"/>
          </a:xfrm>
          <a:prstGeom prst="ellipse">
            <a:avLst/>
          </a:prstGeom>
          <a:solidFill>
            <a:schemeClr val="accent1">
              <a:lumMod val="40000"/>
              <a:lumOff val="60000"/>
            </a:schemeClr>
          </a:solidFill>
          <a:ln w="9525">
            <a:solidFill>
              <a:schemeClr val="tx1"/>
            </a:solidFill>
            <a:round/>
            <a:headEnd/>
            <a:tailEnd/>
          </a:ln>
        </p:spPr>
        <p:txBody>
          <a:bodyPr wrap="none" anchor="ctr"/>
          <a:lstStyle/>
          <a:p>
            <a:endParaRPr lang="en-US" sz="1000">
              <a:latin typeface="Calibri" pitchFamily="34" charset="0"/>
            </a:endParaRPr>
          </a:p>
          <a:p>
            <a:r>
              <a:rPr lang="fr-FR" sz="1200">
                <a:latin typeface="Calibri" pitchFamily="34" charset="0"/>
              </a:rPr>
              <a:t>         </a:t>
            </a:r>
            <a:r>
              <a:rPr lang="fr-FR" sz="1400" b="1">
                <a:latin typeface="Calibri" pitchFamily="34" charset="0"/>
              </a:rPr>
              <a:t>Niveau intra-camp</a:t>
            </a:r>
          </a:p>
          <a:p>
            <a:r>
              <a:rPr lang="fr-FR" sz="1400">
                <a:latin typeface="Calibri" pitchFamily="34" charset="0"/>
              </a:rPr>
              <a:t>    </a:t>
            </a:r>
            <a:r>
              <a:rPr lang="fr-FR" sz="1400" i="1">
                <a:latin typeface="Calibri" pitchFamily="34" charset="0"/>
              </a:rPr>
              <a:t> Analyse de la situation</a:t>
            </a:r>
          </a:p>
          <a:p>
            <a:pPr lvl="1">
              <a:buFontTx/>
              <a:buChar char="•"/>
            </a:pPr>
            <a:r>
              <a:rPr lang="fr-FR" sz="1200">
                <a:latin typeface="Calibri" pitchFamily="34" charset="0"/>
              </a:rPr>
              <a:t> Chiffres de population</a:t>
            </a:r>
          </a:p>
          <a:p>
            <a:pPr lvl="1">
              <a:buFontTx/>
              <a:buChar char="•"/>
            </a:pPr>
            <a:r>
              <a:rPr lang="fr-FR" sz="1200">
                <a:latin typeface="Calibri" pitchFamily="34" charset="0"/>
              </a:rPr>
              <a:t> Intentions de la population</a:t>
            </a:r>
          </a:p>
          <a:p>
            <a:pPr lvl="1">
              <a:buFontTx/>
              <a:buChar char="•"/>
            </a:pPr>
            <a:r>
              <a:rPr lang="fr-FR" sz="1200">
                <a:latin typeface="Calibri" pitchFamily="34" charset="0"/>
              </a:rPr>
              <a:t> Délais</a:t>
            </a:r>
          </a:p>
          <a:p>
            <a:pPr lvl="1">
              <a:buFontTx/>
              <a:buChar char="•"/>
            </a:pPr>
            <a:r>
              <a:rPr lang="fr-FR" sz="1200">
                <a:latin typeface="Calibri" pitchFamily="34" charset="0"/>
              </a:rPr>
              <a:t> Protection</a:t>
            </a:r>
          </a:p>
          <a:p>
            <a:pPr lvl="1">
              <a:buFontTx/>
              <a:buChar char="•"/>
            </a:pPr>
            <a:r>
              <a:rPr lang="fr-FR" sz="1200">
                <a:latin typeface="Calibri" pitchFamily="34" charset="0"/>
              </a:rPr>
              <a:t> Indemnisation</a:t>
            </a:r>
          </a:p>
          <a:p>
            <a:pPr lvl="1">
              <a:buFontTx/>
              <a:buChar char="•"/>
            </a:pPr>
            <a:r>
              <a:rPr lang="fr-FR" sz="1200">
                <a:latin typeface="Calibri" pitchFamily="34" charset="0"/>
              </a:rPr>
              <a:t> Terrain</a:t>
            </a:r>
          </a:p>
          <a:p>
            <a:pPr lvl="1">
              <a:buFontTx/>
              <a:buChar char="•"/>
            </a:pPr>
            <a:r>
              <a:rPr lang="fr-FR" sz="1200">
                <a:latin typeface="Calibri" pitchFamily="34" charset="0"/>
              </a:rPr>
              <a:t> Logistique</a:t>
            </a:r>
          </a:p>
          <a:p>
            <a:pPr lvl="1">
              <a:buFontTx/>
              <a:buChar char="•"/>
            </a:pPr>
            <a:r>
              <a:rPr lang="fr-FR" sz="1200">
                <a:latin typeface="Calibri" pitchFamily="34" charset="0"/>
              </a:rPr>
              <a:t> Sécurité</a:t>
            </a:r>
          </a:p>
          <a:p>
            <a:pPr lvl="1">
              <a:buFontTx/>
              <a:buChar char="•"/>
            </a:pPr>
            <a:r>
              <a:rPr lang="fr-FR" sz="1200">
                <a:latin typeface="Calibri" pitchFamily="34" charset="0"/>
              </a:rPr>
              <a:t> Environnement</a:t>
            </a:r>
          </a:p>
          <a:p>
            <a:pPr lvl="1">
              <a:buFontTx/>
              <a:buChar char="•"/>
            </a:pPr>
            <a:r>
              <a:rPr lang="fr-FR" sz="1200">
                <a:latin typeface="Calibri" pitchFamily="34" charset="0"/>
              </a:rPr>
              <a:t> Infrastructures</a:t>
            </a:r>
            <a:endParaRPr lang="fr-FR" sz="1200"/>
          </a:p>
        </p:txBody>
      </p:sp>
      <p:sp>
        <p:nvSpPr>
          <p:cNvPr id="39941" name="Text Box 21"/>
          <p:cNvSpPr txBox="1">
            <a:spLocks noChangeArrowheads="1"/>
          </p:cNvSpPr>
          <p:nvPr/>
        </p:nvSpPr>
        <p:spPr bwMode="auto">
          <a:xfrm rot="-5400000">
            <a:off x="-301625" y="2544763"/>
            <a:ext cx="1419225" cy="400050"/>
          </a:xfrm>
          <a:prstGeom prst="rect">
            <a:avLst/>
          </a:prstGeom>
          <a:noFill/>
          <a:ln w="9525">
            <a:noFill/>
            <a:miter lim="800000"/>
            <a:headEnd/>
            <a:tailEnd/>
          </a:ln>
        </p:spPr>
        <p:txBody>
          <a:bodyPr>
            <a:spAutoFit/>
          </a:bodyPr>
          <a:lstStyle/>
          <a:p>
            <a:r>
              <a:rPr lang="en-US" sz="2000">
                <a:solidFill>
                  <a:srgbClr val="990000"/>
                </a:solidFill>
                <a:latin typeface="Calibri" pitchFamily="34" charset="0"/>
              </a:rPr>
              <a:t>Processus</a:t>
            </a:r>
          </a:p>
        </p:txBody>
      </p:sp>
      <p:sp>
        <p:nvSpPr>
          <p:cNvPr id="39942" name="Text Box 22"/>
          <p:cNvSpPr txBox="1">
            <a:spLocks noChangeArrowheads="1"/>
          </p:cNvSpPr>
          <p:nvPr/>
        </p:nvSpPr>
        <p:spPr bwMode="auto">
          <a:xfrm rot="-5400000">
            <a:off x="-672307" y="5352257"/>
            <a:ext cx="2087563" cy="400050"/>
          </a:xfrm>
          <a:prstGeom prst="rect">
            <a:avLst/>
          </a:prstGeom>
          <a:noFill/>
          <a:ln w="9525">
            <a:noFill/>
            <a:miter lim="800000"/>
            <a:headEnd/>
            <a:tailEnd/>
          </a:ln>
        </p:spPr>
        <p:txBody>
          <a:bodyPr>
            <a:spAutoFit/>
          </a:bodyPr>
          <a:lstStyle/>
          <a:p>
            <a:r>
              <a:rPr lang="en-US" sz="2000">
                <a:solidFill>
                  <a:srgbClr val="990000"/>
                </a:solidFill>
                <a:latin typeface="Calibri" pitchFamily="34" charset="0"/>
              </a:rPr>
              <a:t>Stratégie et plans</a:t>
            </a:r>
          </a:p>
        </p:txBody>
      </p:sp>
      <p:sp>
        <p:nvSpPr>
          <p:cNvPr id="41" name="Rectangle 4"/>
          <p:cNvSpPr>
            <a:spLocks noChangeArrowheads="1"/>
          </p:cNvSpPr>
          <p:nvPr/>
        </p:nvSpPr>
        <p:spPr bwMode="auto">
          <a:xfrm>
            <a:off x="1358900" y="5440363"/>
            <a:ext cx="2233613" cy="1155700"/>
          </a:xfrm>
          <a:prstGeom prst="rect">
            <a:avLst/>
          </a:prstGeom>
          <a:solidFill>
            <a:schemeClr val="accent1">
              <a:lumMod val="40000"/>
              <a:lumOff val="60000"/>
            </a:schemeClr>
          </a:solidFill>
          <a:ln w="9525">
            <a:solidFill>
              <a:schemeClr val="tx1"/>
            </a:solidFill>
            <a:miter lim="800000"/>
            <a:headEnd/>
            <a:tailEnd/>
          </a:ln>
        </p:spPr>
        <p:txBody>
          <a:bodyPr wrap="none" anchor="ctr"/>
          <a:lstStyle/>
          <a:p>
            <a:pPr algn="ctr"/>
            <a:r>
              <a:rPr lang="fr-CH" sz="1600" b="1"/>
              <a:t>Stratégie de retrait</a:t>
            </a:r>
          </a:p>
          <a:p>
            <a:pPr algn="ctr">
              <a:buFont typeface="Arial" charset="0"/>
              <a:buChar char="•"/>
            </a:pPr>
            <a:endParaRPr lang="fr-CH" sz="1000"/>
          </a:p>
          <a:p>
            <a:pPr algn="ctr">
              <a:buFont typeface="Arial" charset="0"/>
              <a:buChar char="•"/>
            </a:pPr>
            <a:r>
              <a:rPr lang="fr-CH" sz="1200">
                <a:latin typeface="Calibri" pitchFamily="34" charset="0"/>
              </a:rPr>
              <a:t> Se fonde sur une analyse au </a:t>
            </a:r>
          </a:p>
          <a:p>
            <a:pPr algn="ctr">
              <a:buFont typeface="Arial" charset="0"/>
              <a:buNone/>
            </a:pPr>
            <a:r>
              <a:rPr lang="fr-CH" sz="1200">
                <a:latin typeface="Calibri" pitchFamily="34" charset="0"/>
              </a:rPr>
              <a:t>niveau national</a:t>
            </a:r>
          </a:p>
          <a:p>
            <a:pPr algn="ctr">
              <a:buFont typeface="Arial" charset="0"/>
              <a:buChar char="•"/>
            </a:pPr>
            <a:r>
              <a:rPr lang="fr-CH" sz="1200">
                <a:latin typeface="Calibri" pitchFamily="34" charset="0"/>
              </a:rPr>
              <a:t> Sert de base au plan d’action</a:t>
            </a:r>
            <a:endParaRPr lang="en-GB" sz="1200">
              <a:latin typeface="Calibri" pitchFamily="34" charset="0"/>
            </a:endParaRPr>
          </a:p>
        </p:txBody>
      </p:sp>
      <p:sp>
        <p:nvSpPr>
          <p:cNvPr id="43" name="Down Arrow 42"/>
          <p:cNvSpPr/>
          <p:nvPr/>
        </p:nvSpPr>
        <p:spPr>
          <a:xfrm>
            <a:off x="2474913" y="4556125"/>
            <a:ext cx="252412" cy="88423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fr-FR">
              <a:solidFill>
                <a:srgbClr val="FFFFFF"/>
              </a:solidFill>
              <a:cs typeface="Arial" charset="0"/>
            </a:endParaRPr>
          </a:p>
        </p:txBody>
      </p:sp>
      <p:sp>
        <p:nvSpPr>
          <p:cNvPr id="44" name="Down Arrow 43"/>
          <p:cNvSpPr/>
          <p:nvPr/>
        </p:nvSpPr>
        <p:spPr>
          <a:xfrm>
            <a:off x="6805613" y="4873625"/>
            <a:ext cx="252412" cy="4413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fr-FR">
              <a:solidFill>
                <a:srgbClr val="FFFFFF"/>
              </a:solidFill>
              <a:cs typeface="Arial" charset="0"/>
            </a:endParaRPr>
          </a:p>
        </p:txBody>
      </p:sp>
      <p:sp>
        <p:nvSpPr>
          <p:cNvPr id="45" name="Text Box 13"/>
          <p:cNvSpPr txBox="1">
            <a:spLocks noChangeArrowheads="1"/>
          </p:cNvSpPr>
          <p:nvPr/>
        </p:nvSpPr>
        <p:spPr bwMode="auto">
          <a:xfrm>
            <a:off x="5770563" y="5349875"/>
            <a:ext cx="2995612" cy="1258888"/>
          </a:xfrm>
          <a:prstGeom prst="rect">
            <a:avLst/>
          </a:prstGeom>
          <a:solidFill>
            <a:schemeClr val="accent1">
              <a:lumMod val="40000"/>
              <a:lumOff val="60000"/>
            </a:schemeClr>
          </a:solidFill>
          <a:ln w="9525">
            <a:solidFill>
              <a:schemeClr val="accent1"/>
            </a:solidFill>
            <a:miter lim="800000"/>
            <a:headEnd/>
            <a:tailEnd/>
          </a:ln>
        </p:spPr>
        <p:txBody>
          <a:bodyPr>
            <a:spAutoFit/>
          </a:bodyPr>
          <a:lstStyle/>
          <a:p>
            <a:pPr algn="ctr"/>
            <a:r>
              <a:rPr lang="fr-FR" sz="1600" b="1">
                <a:latin typeface="Calibri" pitchFamily="34" charset="0"/>
              </a:rPr>
              <a:t>Plan d’action pour la fermeture</a:t>
            </a:r>
          </a:p>
          <a:p>
            <a:r>
              <a:rPr lang="fr-FR" sz="1200">
                <a:latin typeface="Calibri" pitchFamily="34" charset="0"/>
              </a:rPr>
              <a:t> </a:t>
            </a:r>
          </a:p>
          <a:p>
            <a:pPr algn="ctr">
              <a:buFontTx/>
              <a:buChar char="•"/>
            </a:pPr>
            <a:r>
              <a:rPr lang="fr-FR" sz="1200">
                <a:latin typeface="Calibri" pitchFamily="34" charset="0"/>
              </a:rPr>
              <a:t> Se base sur la stratégie de retrait</a:t>
            </a:r>
          </a:p>
          <a:p>
            <a:pPr algn="ctr">
              <a:buFontTx/>
              <a:buChar char="•"/>
            </a:pPr>
            <a:r>
              <a:rPr lang="fr-FR" sz="1200">
                <a:latin typeface="Calibri" pitchFamily="34" charset="0"/>
              </a:rPr>
              <a:t> Se base sur l’analyse de la situation au niveau intra-camp</a:t>
            </a:r>
          </a:p>
          <a:p>
            <a:endParaRPr lang="fr-FR" sz="1200">
              <a:latin typeface="Calibri" pitchFamily="34" charset="0"/>
            </a:endParaRPr>
          </a:p>
        </p:txBody>
      </p:sp>
      <p:sp>
        <p:nvSpPr>
          <p:cNvPr id="47" name="Right Arrow 46"/>
          <p:cNvSpPr/>
          <p:nvPr/>
        </p:nvSpPr>
        <p:spPr>
          <a:xfrm>
            <a:off x="4194175" y="2822575"/>
            <a:ext cx="1292225" cy="2317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fr-FR">
              <a:solidFill>
                <a:srgbClr val="FFFFFF"/>
              </a:solidFill>
              <a:cs typeface="Arial" charset="0"/>
            </a:endParaRPr>
          </a:p>
        </p:txBody>
      </p:sp>
      <p:sp>
        <p:nvSpPr>
          <p:cNvPr id="48" name="Left Arrow 47"/>
          <p:cNvSpPr/>
          <p:nvPr/>
        </p:nvSpPr>
        <p:spPr>
          <a:xfrm>
            <a:off x="4194175" y="3213100"/>
            <a:ext cx="1246188" cy="2413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fr-FR">
              <a:solidFill>
                <a:srgbClr val="FFFFFF"/>
              </a:solidFill>
              <a:cs typeface="Arial" charset="0"/>
            </a:endParaRPr>
          </a:p>
        </p:txBody>
      </p:sp>
      <p:sp>
        <p:nvSpPr>
          <p:cNvPr id="49" name="Right Arrow 48"/>
          <p:cNvSpPr/>
          <p:nvPr/>
        </p:nvSpPr>
        <p:spPr>
          <a:xfrm>
            <a:off x="3592513" y="5989638"/>
            <a:ext cx="2178050" cy="2317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fr-FR">
              <a:solidFill>
                <a:srgbClr val="FFFFFF"/>
              </a:solidFill>
              <a:cs typeface="Arial"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Content Placeholder 2"/>
          <p:cNvSpPr>
            <a:spLocks noGrp="1"/>
          </p:cNvSpPr>
          <p:nvPr>
            <p:ph idx="1"/>
          </p:nvPr>
        </p:nvSpPr>
        <p:spPr>
          <a:xfrm>
            <a:off x="457200" y="1674813"/>
            <a:ext cx="8229600" cy="4451350"/>
          </a:xfrm>
        </p:spPr>
        <p:txBody>
          <a:bodyPr>
            <a:normAutofit/>
          </a:bodyPr>
          <a:lstStyle/>
          <a:p>
            <a:pPr marL="338138" indent="-338138" algn="just" eaLnBrk="1" hangingPunct="1">
              <a:lnSpc>
                <a:spcPct val="80000"/>
              </a:lnSpc>
              <a:spcBef>
                <a:spcPts val="1800"/>
              </a:spcBef>
              <a:buSzPct val="100000"/>
              <a:buFont typeface="Times" pitchFamily="-112" charset="0"/>
              <a:buChar char="•"/>
            </a:pPr>
            <a:r>
              <a:rPr lang="fr-FR" sz="2800" dirty="0" smtClean="0">
                <a:latin typeface="Arial Narrow" pitchFamily="34" charset="0"/>
              </a:rPr>
              <a:t>La STRATÉGIE DE RETRAIT est un plan de contingence qui prévoit plusieurs scénarios de fermeture de camp et différentes solutions durables. Elle fournit aux autorités nationales et locales, ainsi qu’aux acteurs humanitaires, une base de travail pour planifier la fermeture d’un camp. </a:t>
            </a:r>
          </a:p>
          <a:p>
            <a:pPr marL="338138" indent="-338138" algn="just" eaLnBrk="1" hangingPunct="1">
              <a:lnSpc>
                <a:spcPct val="80000"/>
              </a:lnSpc>
              <a:spcBef>
                <a:spcPts val="1800"/>
              </a:spcBef>
              <a:buSzPct val="100000"/>
              <a:buFont typeface="Times" pitchFamily="-112" charset="0"/>
              <a:buChar char="•"/>
            </a:pPr>
            <a:r>
              <a:rPr lang="fr-FR" sz="2800" dirty="0" smtClean="0">
                <a:latin typeface="Arial Narrow" pitchFamily="34" charset="0"/>
              </a:rPr>
              <a:t>L’objectif est d’assurer en douceur la transition entre les activités de secours d’urgence et celles de relèvement précoce, pour permettre aux IDP qui retournent vers leurs lieux d’origine de reconstruire leurs vies. </a:t>
            </a:r>
          </a:p>
          <a:p>
            <a:pPr marL="338138" indent="-338138" algn="just" eaLnBrk="1" hangingPunct="1">
              <a:lnSpc>
                <a:spcPct val="80000"/>
              </a:lnSpc>
              <a:spcBef>
                <a:spcPts val="1800"/>
              </a:spcBef>
              <a:buSzPct val="100000"/>
              <a:buFont typeface="Times" pitchFamily="-112" charset="0"/>
              <a:buChar char="•"/>
            </a:pPr>
            <a:r>
              <a:rPr lang="fr-FR" sz="2800" dirty="0" smtClean="0">
                <a:latin typeface="Arial Narrow" pitchFamily="34" charset="0"/>
              </a:rPr>
              <a:t>La stratégie de retrait sert de base au plan d’action intra-camp.</a:t>
            </a:r>
          </a:p>
        </p:txBody>
      </p:sp>
      <p:sp>
        <p:nvSpPr>
          <p:cNvPr id="41986" name="Title 1"/>
          <p:cNvSpPr>
            <a:spLocks noGrp="1"/>
          </p:cNvSpPr>
          <p:nvPr>
            <p:ph type="title"/>
          </p:nvPr>
        </p:nvSpPr>
        <p:spPr>
          <a:xfrm>
            <a:off x="612775" y="228600"/>
            <a:ext cx="8153400" cy="990600"/>
          </a:xfrm>
        </p:spPr>
        <p:txBody>
          <a:bodyPr/>
          <a:lstStyle/>
          <a:p>
            <a:pPr eaLnBrk="1" hangingPunct="1"/>
            <a:r>
              <a:rPr lang="fr-FR" smtClean="0"/>
              <a:t>Stratégie de retrait (nationale)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5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53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Content Placeholder 2"/>
          <p:cNvSpPr>
            <a:spLocks noGrp="1"/>
          </p:cNvSpPr>
          <p:nvPr>
            <p:ph idx="1"/>
          </p:nvPr>
        </p:nvSpPr>
        <p:spPr>
          <a:xfrm>
            <a:off x="457200" y="1954213"/>
            <a:ext cx="8229600" cy="4171950"/>
          </a:xfrm>
        </p:spPr>
        <p:txBody>
          <a:bodyPr>
            <a:normAutofit/>
          </a:bodyPr>
          <a:lstStyle/>
          <a:p>
            <a:pPr marL="338138" indent="-338138" algn="just" eaLnBrk="1" hangingPunct="1">
              <a:lnSpc>
                <a:spcPct val="80000"/>
              </a:lnSpc>
              <a:spcBef>
                <a:spcPts val="1800"/>
              </a:spcBef>
              <a:buSzPct val="100000"/>
              <a:buFont typeface="Times" pitchFamily="-112" charset="0"/>
              <a:buChar char="•"/>
            </a:pPr>
            <a:r>
              <a:rPr lang="fr-FR" sz="2800" dirty="0" smtClean="0">
                <a:latin typeface="Arial Narrow" pitchFamily="34" charset="0"/>
              </a:rPr>
              <a:t>Le PLAN D’ACTION définit des objectifs concrets, des étapes, des politiques sectorielles, des activités ainsi que les responsabilités, les ressources nécessaires et les délais. </a:t>
            </a:r>
          </a:p>
          <a:p>
            <a:pPr marL="338138" indent="-338138" algn="just" eaLnBrk="1" hangingPunct="1">
              <a:lnSpc>
                <a:spcPct val="80000"/>
              </a:lnSpc>
              <a:spcBef>
                <a:spcPts val="1800"/>
              </a:spcBef>
              <a:buSzPct val="100000"/>
              <a:buFont typeface="Times" pitchFamily="-112" charset="0"/>
              <a:buChar char="•"/>
            </a:pPr>
            <a:r>
              <a:rPr lang="fr-FR" sz="2800" dirty="0" smtClean="0">
                <a:latin typeface="Arial Narrow" pitchFamily="34" charset="0"/>
              </a:rPr>
              <a:t>L’objectif est d’établir un plan d’ensemble synthétique pour la réduction progressive de l’aide humanitaire et le processus de fermeture de camp.</a:t>
            </a:r>
          </a:p>
          <a:p>
            <a:pPr marL="338138" indent="-338138" algn="just" eaLnBrk="1" hangingPunct="1">
              <a:lnSpc>
                <a:spcPct val="80000"/>
              </a:lnSpc>
              <a:spcBef>
                <a:spcPts val="1800"/>
              </a:spcBef>
              <a:buSzPct val="100000"/>
              <a:buFont typeface="Times" pitchFamily="-112" charset="0"/>
              <a:buChar char="•"/>
            </a:pPr>
            <a:r>
              <a:rPr lang="fr-FR" sz="2800" dirty="0" smtClean="0">
                <a:latin typeface="Arial Narrow" pitchFamily="34" charset="0"/>
              </a:rPr>
              <a:t>La stratégie de retrait et le plan d’action doivent chacun prendre en compte les besoins des personnes et des infrastructures.</a:t>
            </a:r>
            <a:r>
              <a:rPr lang="en-US" sz="2800" dirty="0" smtClean="0">
                <a:latin typeface="Arial Narrow" pitchFamily="34" charset="0"/>
              </a:rPr>
              <a:t> </a:t>
            </a:r>
          </a:p>
          <a:p>
            <a:pPr marL="338138" indent="-338138"/>
            <a:endParaRPr lang="en-US" dirty="0" smtClean="0"/>
          </a:p>
        </p:txBody>
      </p:sp>
      <p:sp>
        <p:nvSpPr>
          <p:cNvPr id="44034" name="Title 1"/>
          <p:cNvSpPr>
            <a:spLocks noGrp="1"/>
          </p:cNvSpPr>
          <p:nvPr>
            <p:ph type="title"/>
          </p:nvPr>
        </p:nvSpPr>
        <p:spPr>
          <a:xfrm>
            <a:off x="612775" y="228600"/>
            <a:ext cx="8153400" cy="990600"/>
          </a:xfrm>
        </p:spPr>
        <p:txBody>
          <a:bodyPr/>
          <a:lstStyle/>
          <a:p>
            <a:pPr eaLnBrk="1" hangingPunct="1"/>
            <a:r>
              <a:rPr lang="fr-FR" smtClean="0"/>
              <a:t>Plan d’action (intra-camp)</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55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55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2775" y="1600200"/>
            <a:ext cx="8353425" cy="4495800"/>
          </a:xfrm>
        </p:spPr>
        <p:txBody>
          <a:bodyPr/>
          <a:lstStyle/>
          <a:p>
            <a:pPr algn="just">
              <a:buSzPct val="100000"/>
              <a:buFont typeface="Arial" charset="0"/>
              <a:buNone/>
            </a:pPr>
            <a:endParaRPr lang="fr-FR" sz="3000" i="1" dirty="0" smtClean="0">
              <a:latin typeface="Arial Narrow" pitchFamily="34" charset="0"/>
            </a:endParaRPr>
          </a:p>
          <a:p>
            <a:pPr algn="just">
              <a:buSzPct val="100000"/>
              <a:buFont typeface="Arial" charset="0"/>
              <a:buNone/>
            </a:pPr>
            <a:r>
              <a:rPr lang="fr-FR" sz="3000" i="1" dirty="0" smtClean="0">
                <a:latin typeface="Arial Narrow" pitchFamily="34" charset="0"/>
              </a:rPr>
              <a:t>Quelles </a:t>
            </a:r>
            <a:r>
              <a:rPr lang="fr-FR" sz="3000" i="1" dirty="0" smtClean="0">
                <a:latin typeface="Arial Narrow" pitchFamily="34" charset="0"/>
              </a:rPr>
              <a:t>sont les composantes d’un plan d’action ?</a:t>
            </a:r>
            <a:endParaRPr lang="fr-FR" sz="3000" dirty="0" smtClean="0">
              <a:latin typeface="Arial Narrow" pitchFamily="34" charset="0"/>
            </a:endParaRPr>
          </a:p>
          <a:p>
            <a:pPr algn="just">
              <a:buSzPct val="100000"/>
            </a:pPr>
            <a:r>
              <a:rPr lang="fr-FR" sz="3000" dirty="0" smtClean="0">
                <a:latin typeface="Arial Narrow" pitchFamily="34" charset="0"/>
              </a:rPr>
              <a:t>Objectifs clairement définis</a:t>
            </a:r>
          </a:p>
          <a:p>
            <a:pPr algn="just">
              <a:buSzPct val="100000"/>
            </a:pPr>
            <a:r>
              <a:rPr lang="fr-FR" sz="3000" dirty="0" smtClean="0">
                <a:latin typeface="Arial Narrow" pitchFamily="34" charset="0"/>
              </a:rPr>
              <a:t>Étapes</a:t>
            </a:r>
          </a:p>
          <a:p>
            <a:pPr algn="just">
              <a:buSzPct val="100000"/>
            </a:pPr>
            <a:r>
              <a:rPr lang="fr-FR" sz="3000" dirty="0" smtClean="0">
                <a:latin typeface="Arial Narrow" pitchFamily="34" charset="0"/>
              </a:rPr>
              <a:t>Rôles et responsabilités</a:t>
            </a:r>
          </a:p>
          <a:p>
            <a:pPr algn="just">
              <a:buSzPct val="100000"/>
            </a:pPr>
            <a:r>
              <a:rPr lang="fr-FR" sz="3000" dirty="0" smtClean="0">
                <a:latin typeface="Arial Narrow" pitchFamily="34" charset="0"/>
              </a:rPr>
              <a:t>Ressources nécessaires</a:t>
            </a:r>
          </a:p>
          <a:p>
            <a:pPr algn="just">
              <a:buSzPct val="100000"/>
            </a:pPr>
            <a:r>
              <a:rPr lang="fr-FR" sz="3000" dirty="0" smtClean="0">
                <a:latin typeface="Arial Narrow" pitchFamily="34" charset="0"/>
              </a:rPr>
              <a:t>Délais</a:t>
            </a:r>
          </a:p>
          <a:p>
            <a:pPr algn="just">
              <a:buSzPct val="100000"/>
            </a:pPr>
            <a:r>
              <a:rPr lang="fr-FR" sz="3000" dirty="0" smtClean="0">
                <a:latin typeface="Arial Narrow" pitchFamily="34" charset="0"/>
              </a:rPr>
              <a:t>Prise en compte des secteurs </a:t>
            </a:r>
          </a:p>
        </p:txBody>
      </p:sp>
      <p:sp>
        <p:nvSpPr>
          <p:cNvPr id="50178" name="Title 1"/>
          <p:cNvSpPr>
            <a:spLocks noGrp="1"/>
          </p:cNvSpPr>
          <p:nvPr>
            <p:ph type="title"/>
          </p:nvPr>
        </p:nvSpPr>
        <p:spPr>
          <a:xfrm>
            <a:off x="612775" y="228600"/>
            <a:ext cx="8153400" cy="990600"/>
          </a:xfrm>
        </p:spPr>
        <p:txBody>
          <a:bodyPr/>
          <a:lstStyle/>
          <a:p>
            <a:r>
              <a:rPr lang="fr-FR" smtClean="0"/>
              <a:t>Élaborer un plan d’action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2775" y="1600200"/>
            <a:ext cx="8153400" cy="4495800"/>
          </a:xfrm>
        </p:spPr>
        <p:txBody>
          <a:bodyPr>
            <a:normAutofit/>
          </a:bodyPr>
          <a:lstStyle/>
          <a:p>
            <a:pPr algn="just"/>
            <a:r>
              <a:rPr lang="fr-FR" sz="3600" dirty="0" smtClean="0">
                <a:latin typeface="Arial Narrow" pitchFamily="34" charset="0"/>
              </a:rPr>
              <a:t>Gouvernement/Administrateur de camp</a:t>
            </a:r>
          </a:p>
          <a:p>
            <a:pPr algn="just"/>
            <a:r>
              <a:rPr lang="fr-FR" sz="3600" dirty="0" smtClean="0">
                <a:latin typeface="Arial Narrow" pitchFamily="34" charset="0"/>
              </a:rPr>
              <a:t>Agence de coordination de camp</a:t>
            </a:r>
          </a:p>
          <a:p>
            <a:pPr algn="just"/>
            <a:r>
              <a:rPr lang="fr-FR" sz="3600" dirty="0" smtClean="0">
                <a:latin typeface="Arial Narrow" pitchFamily="34" charset="0"/>
              </a:rPr>
              <a:t>Agence gestionnaire de camp</a:t>
            </a:r>
          </a:p>
          <a:p>
            <a:pPr algn="just"/>
            <a:r>
              <a:rPr lang="fr-FR" sz="3600" dirty="0" smtClean="0">
                <a:latin typeface="Arial Narrow" pitchFamily="34" charset="0"/>
              </a:rPr>
              <a:t>Résidents du camp</a:t>
            </a:r>
          </a:p>
          <a:p>
            <a:pPr algn="just"/>
            <a:r>
              <a:rPr lang="fr-FR" sz="3600" dirty="0" smtClean="0">
                <a:latin typeface="Arial Narrow" pitchFamily="34" charset="0"/>
              </a:rPr>
              <a:t>Communauté d’accueil</a:t>
            </a:r>
          </a:p>
          <a:p>
            <a:pPr algn="just"/>
            <a:r>
              <a:rPr lang="fr-FR" sz="3600" dirty="0" smtClean="0">
                <a:latin typeface="Arial Narrow" pitchFamily="34" charset="0"/>
              </a:rPr>
              <a:t>Acteurs de l’humanitaire et du développement</a:t>
            </a:r>
            <a:r>
              <a:rPr lang="en-US" sz="3600" dirty="0" smtClean="0">
                <a:latin typeface="Arial Narrow" pitchFamily="34" charset="0"/>
              </a:rPr>
              <a:t> </a:t>
            </a:r>
          </a:p>
        </p:txBody>
      </p:sp>
      <p:sp>
        <p:nvSpPr>
          <p:cNvPr id="52226" name="Title 1"/>
          <p:cNvSpPr>
            <a:spLocks noGrp="1"/>
          </p:cNvSpPr>
          <p:nvPr>
            <p:ph type="title"/>
          </p:nvPr>
        </p:nvSpPr>
        <p:spPr>
          <a:xfrm>
            <a:off x="612775" y="228600"/>
            <a:ext cx="8153400" cy="990600"/>
          </a:xfrm>
        </p:spPr>
        <p:txBody>
          <a:bodyPr>
            <a:normAutofit fontScale="90000"/>
          </a:bodyPr>
          <a:lstStyle/>
          <a:p>
            <a:r>
              <a:rPr lang="fr-FR" smtClean="0"/>
              <a:t>Qui sont les principaux acteurs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idx="4294967295"/>
          </p:nvPr>
        </p:nvSpPr>
        <p:spPr>
          <a:xfrm>
            <a:off x="990600" y="217488"/>
            <a:ext cx="8153400" cy="990600"/>
          </a:xfrm>
        </p:spPr>
        <p:txBody>
          <a:bodyPr>
            <a:normAutofit fontScale="90000"/>
          </a:bodyPr>
          <a:lstStyle/>
          <a:p>
            <a:pPr eaLnBrk="1" hangingPunct="1"/>
            <a:r>
              <a:rPr lang="fr-FR" smtClean="0"/>
              <a:t>Exercice de groupe - Élaborer un plan d’action</a:t>
            </a:r>
          </a:p>
        </p:txBody>
      </p:sp>
      <p:sp>
        <p:nvSpPr>
          <p:cNvPr id="60419" name="Content Placeholder 3"/>
          <p:cNvSpPr>
            <a:spLocks noGrp="1"/>
          </p:cNvSpPr>
          <p:nvPr>
            <p:ph sz="quarter" idx="4294967295"/>
          </p:nvPr>
        </p:nvSpPr>
        <p:spPr>
          <a:xfrm>
            <a:off x="1022350" y="1589088"/>
            <a:ext cx="8121650" cy="4572000"/>
          </a:xfrm>
        </p:spPr>
        <p:txBody>
          <a:bodyPr/>
          <a:lstStyle/>
          <a:p>
            <a:pPr eaLnBrk="1" hangingPunct="1">
              <a:lnSpc>
                <a:spcPct val="80000"/>
              </a:lnSpc>
            </a:pPr>
            <a:endParaRPr lang="en-US" sz="2100" b="1" smtClean="0"/>
          </a:p>
          <a:p>
            <a:pPr eaLnBrk="1" hangingPunct="1">
              <a:lnSpc>
                <a:spcPct val="80000"/>
              </a:lnSpc>
              <a:buFont typeface="Arial" charset="0"/>
              <a:buNone/>
            </a:pPr>
            <a:endParaRPr lang="en-US" sz="2100" b="1" smtClean="0"/>
          </a:p>
          <a:p>
            <a:pPr eaLnBrk="1" hangingPunct="1">
              <a:buFont typeface="Arial" charset="0"/>
              <a:buNone/>
            </a:pPr>
            <a:endParaRPr lang="en-US" smtClean="0"/>
          </a:p>
        </p:txBody>
      </p:sp>
      <p:graphicFrame>
        <p:nvGraphicFramePr>
          <p:cNvPr id="60449" name="Group 33"/>
          <p:cNvGraphicFramePr>
            <a:graphicFrameLocks noGrp="1"/>
          </p:cNvGraphicFramePr>
          <p:nvPr/>
        </p:nvGraphicFramePr>
        <p:xfrm>
          <a:off x="609600" y="2141538"/>
          <a:ext cx="7632700" cy="3938272"/>
        </p:xfrm>
        <a:graphic>
          <a:graphicData uri="http://schemas.openxmlformats.org/drawingml/2006/table">
            <a:tbl>
              <a:tblPr/>
              <a:tblGrid>
                <a:gridCol w="1693863"/>
                <a:gridCol w="3770312"/>
                <a:gridCol w="2168525"/>
              </a:tblGrid>
              <a:tr h="7445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900" b="1" i="0" u="none" strike="noStrike" cap="none" normalizeH="0" baseline="0" smtClean="0">
                          <a:ln>
                            <a:noFill/>
                          </a:ln>
                          <a:solidFill>
                            <a:srgbClr val="FFFFFF"/>
                          </a:solidFill>
                          <a:effectLst/>
                          <a:latin typeface="Calibri" pitchFamily="34" charset="0"/>
                          <a:ea typeface="MS PGothic" pitchFamily="34" charset="-128"/>
                          <a:cs typeface="Arial" charset="0"/>
                        </a:rPr>
                        <a:t>Besoins des personnes et infrastructures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smtClean="0">
                          <a:ln>
                            <a:noFill/>
                          </a:ln>
                          <a:solidFill>
                            <a:srgbClr val="FFFFFF"/>
                          </a:solidFill>
                          <a:effectLst/>
                          <a:latin typeface="Calibri" pitchFamily="34" charset="0"/>
                          <a:ea typeface="MS PGothic" pitchFamily="34" charset="-128"/>
                          <a:cs typeface="Arial" charset="0"/>
                        </a:rPr>
                        <a:t>Activité ou action spécifique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200" b="1" i="0" u="none" strike="noStrike" cap="none" normalizeH="0" baseline="0" smtClean="0">
                          <a:ln>
                            <a:noFill/>
                          </a:ln>
                          <a:solidFill>
                            <a:srgbClr val="FFFFFF"/>
                          </a:solidFill>
                          <a:effectLst/>
                          <a:latin typeface="Calibri" pitchFamily="34" charset="0"/>
                          <a:ea typeface="MS PGothic" pitchFamily="34" charset="-128"/>
                          <a:cs typeface="Arial" charset="0"/>
                        </a:rPr>
                        <a:t>Qui est responsable ?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74453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rgbClr val="000000"/>
                        </a:solidFill>
                        <a:effectLst/>
                        <a:latin typeface="Calibri" pitchFamily="34" charset="0"/>
                        <a:ea typeface="MS PGothic" pitchFamily="34" charset="-128"/>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2D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rgbClr val="000000"/>
                        </a:solidFill>
                        <a:effectLst/>
                        <a:latin typeface="Calibri" pitchFamily="34" charset="0"/>
                        <a:ea typeface="MS PGothic" pitchFamily="34" charset="-128"/>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2D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rgbClr val="000000"/>
                        </a:solidFill>
                        <a:effectLst/>
                        <a:latin typeface="Calibri" pitchFamily="34" charset="0"/>
                        <a:ea typeface="MS PGothic" pitchFamily="34" charset="-128"/>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2D8"/>
                    </a:solidFill>
                  </a:tcPr>
                </a:tc>
              </a:tr>
              <a:tr h="74453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rgbClr val="000000"/>
                        </a:solidFill>
                        <a:effectLst/>
                        <a:latin typeface="Calibri" pitchFamily="34" charset="0"/>
                        <a:ea typeface="MS PGothic" pitchFamily="34" charset="-128"/>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AE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rgbClr val="000000"/>
                        </a:solidFill>
                        <a:effectLst/>
                        <a:latin typeface="Calibri" pitchFamily="34" charset="0"/>
                        <a:ea typeface="MS PGothic" pitchFamily="34" charset="-128"/>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AE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rgbClr val="000000"/>
                        </a:solidFill>
                        <a:effectLst/>
                        <a:latin typeface="Calibri" pitchFamily="34" charset="0"/>
                        <a:ea typeface="MS PGothic" pitchFamily="34" charset="-128"/>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AEC"/>
                    </a:solidFill>
                  </a:tcPr>
                </a:tc>
              </a:tr>
              <a:tr h="74453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rgbClr val="000000"/>
                        </a:solidFill>
                        <a:effectLst/>
                        <a:latin typeface="Calibri" pitchFamily="34" charset="0"/>
                        <a:ea typeface="MS PGothic" pitchFamily="34" charset="-128"/>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2D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rgbClr val="000000"/>
                        </a:solidFill>
                        <a:effectLst/>
                        <a:latin typeface="Calibri" pitchFamily="34" charset="0"/>
                        <a:ea typeface="MS PGothic" pitchFamily="34" charset="-128"/>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2D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rgbClr val="000000"/>
                        </a:solidFill>
                        <a:effectLst/>
                        <a:latin typeface="Calibri" pitchFamily="34" charset="0"/>
                        <a:ea typeface="MS PGothic" pitchFamily="34" charset="-128"/>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2D8"/>
                    </a:solidFill>
                  </a:tcPr>
                </a:tc>
              </a:tr>
              <a:tr h="74453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rgbClr val="000000"/>
                        </a:solidFill>
                        <a:effectLst/>
                        <a:latin typeface="Calibri" pitchFamily="34" charset="0"/>
                        <a:ea typeface="MS PGothic" pitchFamily="34" charset="-128"/>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AE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rgbClr val="000000"/>
                        </a:solidFill>
                        <a:effectLst/>
                        <a:latin typeface="Calibri" pitchFamily="34" charset="0"/>
                        <a:ea typeface="MS PGothic" pitchFamily="34" charset="-128"/>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AE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rgbClr val="000000"/>
                        </a:solidFill>
                        <a:effectLst/>
                        <a:latin typeface="Calibri" pitchFamily="34" charset="0"/>
                        <a:ea typeface="MS PGothic" pitchFamily="34" charset="-128"/>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AEC"/>
                    </a:solidFill>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19200" y="3244334"/>
            <a:ext cx="6979755" cy="769441"/>
          </a:xfrm>
          <a:prstGeom prst="rect">
            <a:avLst/>
          </a:prstGeom>
        </p:spPr>
        <p:txBody>
          <a:bodyPr wrap="square">
            <a:spAutoFit/>
          </a:bodyPr>
          <a:lstStyle/>
          <a:p>
            <a:pPr algn="ctr"/>
            <a:r>
              <a:rPr lang="fr-FR" sz="4400" b="1" dirty="0" smtClean="0">
                <a:latin typeface="Arial Narrow" pitchFamily="34" charset="0"/>
              </a:rPr>
              <a:t>DES QUESTIONS? </a:t>
            </a:r>
            <a:endParaRPr lang="fr-FR" sz="44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Content Placeholder 2"/>
          <p:cNvSpPr>
            <a:spLocks noGrp="1"/>
          </p:cNvSpPr>
          <p:nvPr>
            <p:ph idx="1"/>
          </p:nvPr>
        </p:nvSpPr>
        <p:spPr>
          <a:xfrm>
            <a:off x="250825" y="1816100"/>
            <a:ext cx="8515350" cy="4572000"/>
          </a:xfrm>
        </p:spPr>
        <p:txBody>
          <a:bodyPr>
            <a:normAutofit/>
          </a:bodyPr>
          <a:lstStyle/>
          <a:p>
            <a:pPr algn="just">
              <a:buSzPct val="100000"/>
            </a:pPr>
            <a:endParaRPr lang="fr-FR" sz="2300" dirty="0" smtClean="0">
              <a:latin typeface="Arial Narrow" pitchFamily="34" charset="0"/>
            </a:endParaRPr>
          </a:p>
          <a:p>
            <a:pPr algn="just">
              <a:buSzPct val="100000"/>
            </a:pPr>
            <a:r>
              <a:rPr lang="fr-FR" sz="2300" dirty="0" smtClean="0">
                <a:latin typeface="Arial Narrow" pitchFamily="34" charset="0"/>
              </a:rPr>
              <a:t>Comprendre </a:t>
            </a:r>
            <a:r>
              <a:rPr lang="fr-FR" sz="2300" dirty="0" smtClean="0">
                <a:latin typeface="Arial Narrow" pitchFamily="34" charset="0"/>
              </a:rPr>
              <a:t>en quoi consiste la fermeture de camp et énumérer les cas de figure possibles</a:t>
            </a:r>
            <a:endParaRPr lang="en-US" sz="2300" b="1" i="1" dirty="0" smtClean="0">
              <a:latin typeface="Arial Narrow" pitchFamily="34" charset="0"/>
            </a:endParaRPr>
          </a:p>
          <a:p>
            <a:pPr algn="just">
              <a:buSzPct val="100000"/>
            </a:pPr>
            <a:r>
              <a:rPr lang="fr-FR" sz="2300" dirty="0" smtClean="0">
                <a:latin typeface="Arial Narrow" pitchFamily="34" charset="0"/>
              </a:rPr>
              <a:t>Comprendre le lien entre la fermeture de camp et la recherche de solutions durables pour les IDP</a:t>
            </a:r>
          </a:p>
          <a:p>
            <a:pPr algn="just">
              <a:buSzPct val="100000"/>
            </a:pPr>
            <a:r>
              <a:rPr lang="fr-FR" sz="2300" dirty="0" smtClean="0">
                <a:latin typeface="Arial Narrow" pitchFamily="34" charset="0"/>
              </a:rPr>
              <a:t>Décrire </a:t>
            </a:r>
            <a:r>
              <a:rPr lang="fr-FR" sz="2300" dirty="0" smtClean="0">
                <a:latin typeface="Arial Narrow" pitchFamily="34" charset="0"/>
              </a:rPr>
              <a:t>le processus de fermeture de camp et ses composantes : analyse de la situation, planification, rôles et responsabilités des principaux acteurs, systèmes de coordination et de gestion de l’information aux niveaux national et local</a:t>
            </a:r>
          </a:p>
          <a:p>
            <a:pPr algn="just">
              <a:buSzPct val="100000"/>
            </a:pPr>
            <a:r>
              <a:rPr lang="fr-FR" sz="2300" dirty="0" smtClean="0">
                <a:latin typeface="Arial Narrow" pitchFamily="34" charset="0"/>
              </a:rPr>
              <a:t>Connaître les principaux éléments d’un plan d’action pour la fermeture d’un camp</a:t>
            </a:r>
          </a:p>
        </p:txBody>
      </p:sp>
      <p:sp>
        <p:nvSpPr>
          <p:cNvPr id="17410" name="Title 1"/>
          <p:cNvSpPr>
            <a:spLocks noGrp="1"/>
          </p:cNvSpPr>
          <p:nvPr>
            <p:ph type="title"/>
          </p:nvPr>
        </p:nvSpPr>
        <p:spPr>
          <a:xfrm>
            <a:off x="612775" y="228600"/>
            <a:ext cx="8153400" cy="990600"/>
          </a:xfrm>
        </p:spPr>
        <p:txBody>
          <a:bodyPr/>
          <a:lstStyle/>
          <a:p>
            <a:pPr eaLnBrk="1" hangingPunct="1"/>
            <a:r>
              <a:rPr lang="fr-FR" smtClean="0"/>
              <a:t>Objectifs d’apprentissage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743573"/>
          <a:ext cx="8229600" cy="484426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9458" name="Title 1"/>
          <p:cNvSpPr>
            <a:spLocks noGrp="1"/>
          </p:cNvSpPr>
          <p:nvPr>
            <p:ph type="title"/>
          </p:nvPr>
        </p:nvSpPr>
        <p:spPr>
          <a:xfrm>
            <a:off x="612775" y="228600"/>
            <a:ext cx="8153400" cy="990600"/>
          </a:xfrm>
        </p:spPr>
        <p:txBody>
          <a:bodyPr/>
          <a:lstStyle/>
          <a:p>
            <a:pPr eaLnBrk="1" hangingPunct="1"/>
            <a:r>
              <a:rPr lang="fr-FR" smtClean="0"/>
              <a:t>Les trois phases d’un camp </a:t>
            </a:r>
          </a:p>
        </p:txBody>
      </p:sp>
      <p:sp>
        <p:nvSpPr>
          <p:cNvPr id="19461" name="Text Box 5"/>
          <p:cNvSpPr txBox="1">
            <a:spLocks noChangeArrowheads="1"/>
          </p:cNvSpPr>
          <p:nvPr/>
        </p:nvSpPr>
        <p:spPr bwMode="auto">
          <a:xfrm>
            <a:off x="612775" y="2559050"/>
            <a:ext cx="1652588" cy="641350"/>
          </a:xfrm>
          <a:prstGeom prst="rect">
            <a:avLst/>
          </a:prstGeom>
          <a:noFill/>
          <a:ln w="9525">
            <a:noFill/>
            <a:miter lim="800000"/>
            <a:headEnd/>
            <a:tailEnd/>
          </a:ln>
          <a:effectLst/>
        </p:spPr>
        <p:txBody>
          <a:bodyPr>
            <a:spAutoFit/>
          </a:bodyPr>
          <a:lstStyle/>
          <a:p>
            <a:pPr defTabSz="914400">
              <a:spcBef>
                <a:spcPct val="50000"/>
              </a:spcBef>
            </a:pPr>
            <a:r>
              <a:rPr lang="fr-FR">
                <a:latin typeface="Calibri" pitchFamily="34" charset="0"/>
              </a:rPr>
              <a:t>Planification et installation</a:t>
            </a:r>
          </a:p>
        </p:txBody>
      </p:sp>
      <p:sp>
        <p:nvSpPr>
          <p:cNvPr id="19462" name="Text Box 6"/>
          <p:cNvSpPr txBox="1">
            <a:spLocks noChangeArrowheads="1"/>
          </p:cNvSpPr>
          <p:nvPr/>
        </p:nvSpPr>
        <p:spPr bwMode="auto">
          <a:xfrm>
            <a:off x="450850" y="5657850"/>
            <a:ext cx="1814513" cy="641350"/>
          </a:xfrm>
          <a:prstGeom prst="rect">
            <a:avLst/>
          </a:prstGeom>
          <a:noFill/>
          <a:ln w="9525">
            <a:noFill/>
            <a:miter lim="800000"/>
            <a:headEnd/>
            <a:tailEnd/>
          </a:ln>
          <a:effectLst/>
        </p:spPr>
        <p:txBody>
          <a:bodyPr>
            <a:spAutoFit/>
          </a:bodyPr>
          <a:lstStyle/>
          <a:p>
            <a:pPr defTabSz="914400">
              <a:spcBef>
                <a:spcPct val="50000"/>
              </a:spcBef>
            </a:pPr>
            <a:r>
              <a:rPr lang="fr-FR">
                <a:latin typeface="Calibri" pitchFamily="34" charset="0"/>
              </a:rPr>
              <a:t>Entretien et maintenance</a:t>
            </a:r>
          </a:p>
        </p:txBody>
      </p:sp>
      <p:sp>
        <p:nvSpPr>
          <p:cNvPr id="19463" name="Text Box 7"/>
          <p:cNvSpPr txBox="1">
            <a:spLocks noChangeArrowheads="1"/>
          </p:cNvSpPr>
          <p:nvPr/>
        </p:nvSpPr>
        <p:spPr bwMode="auto">
          <a:xfrm>
            <a:off x="7280275" y="2265363"/>
            <a:ext cx="1644650" cy="822325"/>
          </a:xfrm>
          <a:prstGeom prst="rect">
            <a:avLst/>
          </a:prstGeom>
          <a:noFill/>
          <a:ln w="9525">
            <a:noFill/>
            <a:miter lim="800000"/>
            <a:headEnd/>
            <a:tailEnd/>
          </a:ln>
          <a:effectLst/>
        </p:spPr>
        <p:txBody>
          <a:bodyPr>
            <a:spAutoFit/>
          </a:bodyPr>
          <a:lstStyle/>
          <a:p>
            <a:pPr algn="r" defTabSz="914400">
              <a:spcBef>
                <a:spcPct val="50000"/>
              </a:spcBef>
            </a:pPr>
            <a:r>
              <a:rPr lang="fr-FR" sz="2400" b="1">
                <a:latin typeface="Calibri" pitchFamily="34" charset="0"/>
              </a:rPr>
              <a:t>Retrait ou fermeture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Content Placeholder 2"/>
          <p:cNvSpPr>
            <a:spLocks noGrp="1"/>
          </p:cNvSpPr>
          <p:nvPr>
            <p:ph idx="1"/>
          </p:nvPr>
        </p:nvSpPr>
        <p:spPr>
          <a:xfrm>
            <a:off x="230188" y="1616075"/>
            <a:ext cx="8535987" cy="4495800"/>
          </a:xfrm>
        </p:spPr>
        <p:txBody>
          <a:bodyPr/>
          <a:lstStyle/>
          <a:p>
            <a:pPr eaLnBrk="1" hangingPunct="1">
              <a:lnSpc>
                <a:spcPct val="90000"/>
              </a:lnSpc>
              <a:buFont typeface="Arial" charset="0"/>
              <a:buNone/>
            </a:pPr>
            <a:r>
              <a:rPr lang="fr-FR" sz="3200" dirty="0" smtClean="0">
                <a:latin typeface="Arial Narrow" pitchFamily="34" charset="0"/>
              </a:rPr>
              <a:t>« Comme l’installation, la fermeture d’un camp est un processus spécifique qui peut se produire pour diverses raisons et selon plusieurs manières ou étapes, qui vont de la fermeture planifiée et méthodique liée à des mouvements de retour organisés, à la fermeture soudaine et chaotique. »</a:t>
            </a:r>
            <a:endParaRPr lang="en-US" sz="3200" dirty="0" smtClean="0">
              <a:latin typeface="Arial Narrow" pitchFamily="34" charset="0"/>
            </a:endParaRPr>
          </a:p>
          <a:p>
            <a:pPr eaLnBrk="1" hangingPunct="1">
              <a:lnSpc>
                <a:spcPct val="90000"/>
              </a:lnSpc>
              <a:buFont typeface="Arial" charset="0"/>
              <a:buNone/>
            </a:pPr>
            <a:endParaRPr lang="en-US" sz="1800" i="1" dirty="0" smtClean="0"/>
          </a:p>
          <a:p>
            <a:pPr eaLnBrk="1" hangingPunct="1">
              <a:lnSpc>
                <a:spcPct val="90000"/>
              </a:lnSpc>
              <a:buFont typeface="Arial" charset="0"/>
              <a:buNone/>
            </a:pPr>
            <a:r>
              <a:rPr lang="en-US" sz="1800" i="1" dirty="0" smtClean="0"/>
              <a:t>		(Toolkit de </a:t>
            </a:r>
            <a:r>
              <a:rPr lang="en-US" sz="1800" i="1" dirty="0" err="1" smtClean="0"/>
              <a:t>gestion</a:t>
            </a:r>
            <a:r>
              <a:rPr lang="en-US" sz="1800" i="1" dirty="0" smtClean="0"/>
              <a:t> de camp, </a:t>
            </a:r>
            <a:r>
              <a:rPr lang="en-US" sz="1800" i="1" dirty="0" err="1" smtClean="0"/>
              <a:t>Chapitre</a:t>
            </a:r>
            <a:r>
              <a:rPr lang="en-US" sz="1800" i="1" dirty="0" smtClean="0"/>
              <a:t> 7)</a:t>
            </a:r>
            <a:endParaRPr lang="en-GB" sz="1800" i="1" dirty="0" smtClean="0"/>
          </a:p>
        </p:txBody>
      </p:sp>
      <p:sp>
        <p:nvSpPr>
          <p:cNvPr id="21506" name="Title 1"/>
          <p:cNvSpPr>
            <a:spLocks noGrp="1"/>
          </p:cNvSpPr>
          <p:nvPr>
            <p:ph type="title"/>
          </p:nvPr>
        </p:nvSpPr>
        <p:spPr>
          <a:xfrm>
            <a:off x="230188" y="228600"/>
            <a:ext cx="8777287" cy="990600"/>
          </a:xfrm>
        </p:spPr>
        <p:txBody>
          <a:bodyPr>
            <a:normAutofit fontScale="90000"/>
          </a:bodyPr>
          <a:lstStyle/>
          <a:p>
            <a:pPr eaLnBrk="1" hangingPunct="1"/>
            <a:r>
              <a:rPr lang="fr-FR" sz="4000" smtClean="0"/>
              <a:t>En quoi consiste la fermeture d’un camp?</a:t>
            </a:r>
          </a:p>
        </p:txBody>
      </p:sp>
      <p:pic>
        <p:nvPicPr>
          <p:cNvPr id="12292" name="Picture 4" descr="C:\Users\mikeheidi\Desktop\Displaced Congolese flee to Goma.jpg"/>
          <p:cNvPicPr>
            <a:picLocks noChangeAspect="1" noChangeArrowheads="1"/>
          </p:cNvPicPr>
          <p:nvPr/>
        </p:nvPicPr>
        <p:blipFill>
          <a:blip r:embed="rId3"/>
          <a:stretch>
            <a:fillRect/>
          </a:stretch>
        </p:blipFill>
        <p:spPr bwMode="auto">
          <a:xfrm>
            <a:off x="5430838" y="4460288"/>
            <a:ext cx="3419475" cy="2276475"/>
          </a:xfrm>
          <a:prstGeom prst="rect">
            <a:avLst/>
          </a:prstGeom>
          <a:noFill/>
          <a:ln>
            <a:solidFill>
              <a:schemeClr val="accent1"/>
            </a:solidFill>
          </a:ln>
          <a:scene3d>
            <a:camera prst="orthographicFront"/>
            <a:lightRig rig="threePt" dir="t"/>
          </a:scene3d>
          <a:sp3d>
            <a:bevelT w="152400" h="50800" prst="softRound"/>
          </a:sp3d>
        </p:spPr>
      </p:pic>
      <p:sp>
        <p:nvSpPr>
          <p:cNvPr id="21509" name="Rectangle 6"/>
          <p:cNvSpPr>
            <a:spLocks noChangeArrowheads="1"/>
          </p:cNvSpPr>
          <p:nvPr/>
        </p:nvSpPr>
        <p:spPr bwMode="auto">
          <a:xfrm rot="5400000">
            <a:off x="7682707" y="6125369"/>
            <a:ext cx="1262062" cy="203200"/>
          </a:xfrm>
          <a:prstGeom prst="rect">
            <a:avLst/>
          </a:prstGeom>
          <a:noFill/>
          <a:ln w="9525">
            <a:noFill/>
            <a:miter lim="800000"/>
            <a:headEnd/>
            <a:tailEnd/>
          </a:ln>
        </p:spPr>
        <p:txBody>
          <a:bodyPr>
            <a:spAutoFit/>
          </a:bodyPr>
          <a:lstStyle/>
          <a:p>
            <a:pPr marL="319088" indent="-319088" defTabSz="914400">
              <a:lnSpc>
                <a:spcPct val="90000"/>
              </a:lnSpc>
              <a:spcBef>
                <a:spcPts val="700"/>
              </a:spcBef>
              <a:buClr>
                <a:srgbClr val="92D050"/>
              </a:buClr>
              <a:buSzPct val="75000"/>
            </a:pPr>
            <a:r>
              <a:rPr lang="en-US" sz="800" b="1">
                <a:solidFill>
                  <a:srgbClr val="000000"/>
                </a:solidFill>
                <a:latin typeface="Calibri" pitchFamily="34" charset="0"/>
              </a:rPr>
              <a:t>©</a:t>
            </a:r>
            <a:r>
              <a:rPr lang="en-GB" sz="800">
                <a:solidFill>
                  <a:srgbClr val="000000"/>
                </a:solidFill>
                <a:latin typeface="Calibri" pitchFamily="34" charset="0"/>
              </a:rPr>
              <a:t>UNHCR/S.Halili</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31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Grp="1"/>
          </p:cNvSpPr>
          <p:nvPr>
            <p:ph idx="1"/>
          </p:nvPr>
        </p:nvSpPr>
        <p:spPr>
          <a:xfrm>
            <a:off x="0" y="1466850"/>
            <a:ext cx="8763000" cy="5257800"/>
          </a:xfrm>
        </p:spPr>
        <p:txBody>
          <a:bodyPr>
            <a:normAutofit lnSpcReduction="10000"/>
          </a:bodyPr>
          <a:lstStyle/>
          <a:p>
            <a:pPr eaLnBrk="1" hangingPunct="1">
              <a:buFont typeface="Arial" charset="0"/>
              <a:buNone/>
            </a:pPr>
            <a:r>
              <a:rPr lang="fr-FR" sz="2100" b="1" i="1" dirty="0" smtClean="0">
                <a:solidFill>
                  <a:srgbClr val="CC3300"/>
                </a:solidFill>
              </a:rPr>
              <a:t>	</a:t>
            </a:r>
            <a:endParaRPr lang="fr-FR" sz="2200" i="1" dirty="0" smtClean="0"/>
          </a:p>
          <a:p>
            <a:pPr lvl="2" algn="just" eaLnBrk="1" hangingPunct="1">
              <a:spcBef>
                <a:spcPct val="0"/>
              </a:spcBef>
              <a:buSzPct val="100000"/>
            </a:pPr>
            <a:r>
              <a:rPr lang="fr-FR" sz="2400" b="1" dirty="0" smtClean="0">
                <a:latin typeface="Arial Narrow" pitchFamily="34" charset="0"/>
              </a:rPr>
              <a:t>Fermeture chaotique et soudaine : </a:t>
            </a:r>
            <a:r>
              <a:rPr lang="fr-FR" sz="2400" dirty="0" smtClean="0">
                <a:latin typeface="Arial Narrow" pitchFamily="34" charset="0"/>
              </a:rPr>
              <a:t>des circonstances imprévues poussent les IDP à quitter soudainement le camp </a:t>
            </a:r>
            <a:r>
              <a:rPr lang="fr-FR" sz="2400" i="1" dirty="0" smtClean="0">
                <a:latin typeface="Arial Narrow" pitchFamily="34" charset="0"/>
              </a:rPr>
              <a:t>seuls et de leur propre initiative</a:t>
            </a:r>
          </a:p>
          <a:p>
            <a:pPr lvl="2" algn="just" eaLnBrk="1" hangingPunct="1">
              <a:spcBef>
                <a:spcPct val="0"/>
              </a:spcBef>
              <a:buSzPct val="100000"/>
            </a:pPr>
            <a:endParaRPr lang="fr-FR" sz="2400" b="1" i="1" dirty="0" smtClean="0">
              <a:latin typeface="Arial Narrow" pitchFamily="34" charset="0"/>
            </a:endParaRPr>
          </a:p>
          <a:p>
            <a:pPr lvl="2" algn="just" eaLnBrk="1" hangingPunct="1">
              <a:spcBef>
                <a:spcPct val="0"/>
              </a:spcBef>
              <a:buSzPct val="100000"/>
            </a:pPr>
            <a:r>
              <a:rPr lang="fr-FR" sz="2400" b="1" dirty="0" smtClean="0">
                <a:latin typeface="Arial Narrow" pitchFamily="34" charset="0"/>
              </a:rPr>
              <a:t>Fermeture planifiée et soudaine : </a:t>
            </a:r>
            <a:r>
              <a:rPr lang="fr-FR" sz="2400" dirty="0" smtClean="0">
                <a:latin typeface="Arial Narrow" pitchFamily="34" charset="0"/>
              </a:rPr>
              <a:t>provoquée par un brusque changement de situation et encadrée dans la mesure du possible par la communauté humanitaire et le gouvernement</a:t>
            </a:r>
          </a:p>
          <a:p>
            <a:pPr lvl="2" algn="just" eaLnBrk="1" hangingPunct="1">
              <a:spcBef>
                <a:spcPct val="0"/>
              </a:spcBef>
              <a:buSzPct val="100000"/>
              <a:buFont typeface="Arial" charset="0"/>
              <a:buNone/>
            </a:pPr>
            <a:endParaRPr lang="fr-FR" sz="2400" b="1" dirty="0" smtClean="0">
              <a:latin typeface="Arial Narrow" pitchFamily="34" charset="0"/>
            </a:endParaRPr>
          </a:p>
          <a:p>
            <a:pPr lvl="2" algn="just" eaLnBrk="1" hangingPunct="1">
              <a:lnSpc>
                <a:spcPct val="65000"/>
              </a:lnSpc>
              <a:buSzPct val="100000"/>
            </a:pPr>
            <a:r>
              <a:rPr lang="fr-FR" sz="2400" b="1" dirty="0" smtClean="0">
                <a:latin typeface="Arial Narrow" pitchFamily="34" charset="0"/>
              </a:rPr>
              <a:t>Fermeture soudaine et forcée : </a:t>
            </a:r>
          </a:p>
          <a:p>
            <a:pPr lvl="2" algn="just" eaLnBrk="1" hangingPunct="1">
              <a:lnSpc>
                <a:spcPct val="75000"/>
              </a:lnSpc>
              <a:buSzPct val="100000"/>
              <a:buFont typeface="Arial" charset="0"/>
              <a:buNone/>
            </a:pPr>
            <a:r>
              <a:rPr lang="fr-FR" sz="2400" dirty="0" smtClean="0">
                <a:latin typeface="Arial Narrow" pitchFamily="34" charset="0"/>
              </a:rPr>
              <a:t>  situation dans laquelle la population </a:t>
            </a:r>
          </a:p>
          <a:p>
            <a:pPr lvl="2" algn="just" eaLnBrk="1" hangingPunct="1">
              <a:lnSpc>
                <a:spcPct val="75000"/>
              </a:lnSpc>
              <a:buSzPct val="100000"/>
              <a:buFont typeface="Arial" charset="0"/>
              <a:buNone/>
            </a:pPr>
            <a:r>
              <a:rPr lang="fr-FR" sz="2400" dirty="0" smtClean="0">
                <a:latin typeface="Arial Narrow" pitchFamily="34" charset="0"/>
              </a:rPr>
              <a:t>  est chassée d’un camp par </a:t>
            </a:r>
          </a:p>
          <a:p>
            <a:pPr lvl="2" algn="just" eaLnBrk="1" hangingPunct="1">
              <a:lnSpc>
                <a:spcPct val="75000"/>
              </a:lnSpc>
              <a:buSzPct val="100000"/>
              <a:buFont typeface="Arial" charset="0"/>
              <a:buNone/>
            </a:pPr>
            <a:r>
              <a:rPr lang="fr-FR" sz="2400" dirty="0" smtClean="0">
                <a:latin typeface="Arial Narrow" pitchFamily="34" charset="0"/>
              </a:rPr>
              <a:t>  des groupes armés, par les </a:t>
            </a:r>
          </a:p>
          <a:p>
            <a:pPr lvl="2" algn="just" eaLnBrk="1" hangingPunct="1">
              <a:lnSpc>
                <a:spcPct val="75000"/>
              </a:lnSpc>
              <a:buSzPct val="100000"/>
              <a:buFont typeface="Arial" charset="0"/>
              <a:buNone/>
            </a:pPr>
            <a:r>
              <a:rPr lang="fr-FR" sz="2400" dirty="0" smtClean="0">
                <a:latin typeface="Arial Narrow" pitchFamily="34" charset="0"/>
              </a:rPr>
              <a:t>  autorités ou par les </a:t>
            </a:r>
          </a:p>
          <a:p>
            <a:pPr lvl="2" algn="just" eaLnBrk="1" hangingPunct="1">
              <a:lnSpc>
                <a:spcPct val="75000"/>
              </a:lnSpc>
              <a:buSzPct val="100000"/>
              <a:buFont typeface="Arial" charset="0"/>
              <a:buNone/>
            </a:pPr>
            <a:r>
              <a:rPr lang="fr-FR" sz="2400" dirty="0" smtClean="0">
                <a:latin typeface="Arial Narrow" pitchFamily="34" charset="0"/>
              </a:rPr>
              <a:t>  propriétaires des terres</a:t>
            </a:r>
          </a:p>
          <a:p>
            <a:pPr algn="just" eaLnBrk="1" hangingPunct="1">
              <a:buFont typeface="Arial" charset="0"/>
              <a:buNone/>
            </a:pPr>
            <a:r>
              <a:rPr lang="fr-FR" sz="2400" i="1" dirty="0" smtClean="0">
                <a:latin typeface="Arial Narrow" pitchFamily="34" charset="0"/>
              </a:rPr>
              <a:t>	</a:t>
            </a:r>
          </a:p>
        </p:txBody>
      </p:sp>
      <p:sp>
        <p:nvSpPr>
          <p:cNvPr id="23554" name="Rectangle 2"/>
          <p:cNvSpPr>
            <a:spLocks noGrp="1"/>
          </p:cNvSpPr>
          <p:nvPr>
            <p:ph type="title"/>
          </p:nvPr>
        </p:nvSpPr>
        <p:spPr>
          <a:xfrm>
            <a:off x="609600" y="228600"/>
            <a:ext cx="8153400" cy="990600"/>
          </a:xfrm>
        </p:spPr>
        <p:txBody>
          <a:bodyPr/>
          <a:lstStyle/>
          <a:p>
            <a:pPr eaLnBrk="1" hangingPunct="1"/>
            <a:r>
              <a:rPr lang="fr-FR" smtClean="0"/>
              <a:t>La fermeture soudaine</a:t>
            </a:r>
          </a:p>
        </p:txBody>
      </p:sp>
      <p:pic>
        <p:nvPicPr>
          <p:cNvPr id="4" name="Picture 4" descr="C:\Users\mikeheidi\Desktop\Displaced Congolese flee to Goma.jpg"/>
          <p:cNvPicPr>
            <a:picLocks noChangeAspect="1" noChangeArrowheads="1"/>
          </p:cNvPicPr>
          <p:nvPr/>
        </p:nvPicPr>
        <p:blipFill>
          <a:blip r:embed="rId3"/>
          <a:srcRect/>
          <a:stretch>
            <a:fillRect/>
          </a:stretch>
        </p:blipFill>
        <p:spPr bwMode="auto">
          <a:xfrm>
            <a:off x="5239859" y="4271158"/>
            <a:ext cx="3637637" cy="2276475"/>
          </a:xfrm>
          <a:prstGeom prst="rect">
            <a:avLst/>
          </a:prstGeom>
          <a:noFill/>
          <a:ln>
            <a:solidFill>
              <a:schemeClr val="accent1"/>
            </a:solidFill>
          </a:ln>
          <a:scene3d>
            <a:camera prst="orthographicFront"/>
            <a:lightRig rig="threePt" dir="t"/>
          </a:scene3d>
          <a:sp3d>
            <a:bevelT w="152400" h="50800" prst="softRound"/>
          </a:sp3d>
        </p:spPr>
      </p:pic>
      <p:sp>
        <p:nvSpPr>
          <p:cNvPr id="23557" name="Rectangle 4"/>
          <p:cNvSpPr>
            <a:spLocks noChangeArrowheads="1"/>
          </p:cNvSpPr>
          <p:nvPr/>
        </p:nvSpPr>
        <p:spPr bwMode="auto">
          <a:xfrm rot="10800000" flipV="1">
            <a:off x="7631113" y="6361113"/>
            <a:ext cx="1262062" cy="203200"/>
          </a:xfrm>
          <a:prstGeom prst="rect">
            <a:avLst/>
          </a:prstGeom>
          <a:noFill/>
          <a:ln w="9525">
            <a:noFill/>
            <a:miter lim="800000"/>
            <a:headEnd/>
            <a:tailEnd/>
          </a:ln>
        </p:spPr>
        <p:txBody>
          <a:bodyPr>
            <a:spAutoFit/>
          </a:bodyPr>
          <a:lstStyle/>
          <a:p>
            <a:pPr marL="319088" indent="-319088" defTabSz="914400">
              <a:lnSpc>
                <a:spcPct val="90000"/>
              </a:lnSpc>
              <a:spcBef>
                <a:spcPts val="700"/>
              </a:spcBef>
              <a:buClr>
                <a:srgbClr val="92D050"/>
              </a:buClr>
              <a:buSzPct val="75000"/>
            </a:pPr>
            <a:r>
              <a:rPr lang="en-US" sz="800" b="1">
                <a:solidFill>
                  <a:srgbClr val="000000"/>
                </a:solidFill>
                <a:latin typeface="Calibri" pitchFamily="34" charset="0"/>
              </a:rPr>
              <a:t>©</a:t>
            </a:r>
            <a:r>
              <a:rPr lang="en-GB" sz="800">
                <a:solidFill>
                  <a:srgbClr val="000000"/>
                </a:solidFill>
                <a:latin typeface="Calibri" pitchFamily="34" charset="0"/>
              </a:rPr>
              <a:t>MONUC/Marie Frechon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339">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339">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339">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339">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339">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339">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339">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4339">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p:cNvSpPr>
          <p:nvPr>
            <p:ph idx="1"/>
          </p:nvPr>
        </p:nvSpPr>
        <p:spPr>
          <a:xfrm>
            <a:off x="612775" y="1600200"/>
            <a:ext cx="8153400" cy="4927600"/>
          </a:xfrm>
        </p:spPr>
        <p:txBody>
          <a:bodyPr/>
          <a:lstStyle/>
          <a:p>
            <a:pPr algn="just" eaLnBrk="1" hangingPunct="1">
              <a:buFont typeface="Arial" charset="0"/>
              <a:buNone/>
            </a:pPr>
            <a:r>
              <a:rPr lang="fr-FR" sz="2600" dirty="0" smtClean="0"/>
              <a:t>  </a:t>
            </a:r>
            <a:r>
              <a:rPr lang="fr-FR" sz="2600" dirty="0" smtClean="0">
                <a:latin typeface="Arial Narrow" pitchFamily="34" charset="0"/>
              </a:rPr>
              <a:t>Processus </a:t>
            </a:r>
            <a:r>
              <a:rPr lang="fr-FR" sz="2600" dirty="0" smtClean="0">
                <a:latin typeface="Arial Narrow" pitchFamily="34" charset="0"/>
              </a:rPr>
              <a:t>méthodique bien préparé et programmé, </a:t>
            </a:r>
            <a:r>
              <a:rPr lang="fr-FR" sz="2600" dirty="0" smtClean="0">
                <a:latin typeface="Arial Narrow" pitchFamily="34" charset="0"/>
              </a:rPr>
              <a:t>qui consiste </a:t>
            </a:r>
            <a:r>
              <a:rPr lang="fr-FR" sz="2600" dirty="0" smtClean="0">
                <a:latin typeface="Arial Narrow" pitchFamily="34" charset="0"/>
              </a:rPr>
              <a:t>à démanteler et à fermer un camp. La fermeture planifiée obéit à une stratégie d’évacuation soigneusement élaborée, qui débouche dans l’idéal sur des solutions durables pour les IDP.</a:t>
            </a:r>
          </a:p>
          <a:p>
            <a:pPr algn="just" eaLnBrk="1" hangingPunct="1">
              <a:buFont typeface="Arial" charset="0"/>
              <a:buNone/>
            </a:pPr>
            <a:r>
              <a:rPr lang="fr-FR" sz="2600" dirty="0" smtClean="0">
                <a:latin typeface="Arial Narrow" pitchFamily="34" charset="0"/>
              </a:rPr>
              <a:t>	La fermeture planifiée a généralement lieu dans les trois cas de figure suivants </a:t>
            </a:r>
            <a:r>
              <a:rPr lang="fr-FR" sz="2600" dirty="0" smtClean="0">
                <a:latin typeface="Arial Narrow" pitchFamily="34" charset="0"/>
              </a:rPr>
              <a:t>:</a:t>
            </a:r>
          </a:p>
          <a:p>
            <a:pPr algn="just" eaLnBrk="1" hangingPunct="1">
              <a:buFont typeface="Arial" charset="0"/>
              <a:buNone/>
            </a:pPr>
            <a:endParaRPr lang="fr-FR" sz="2600" dirty="0" smtClean="0">
              <a:latin typeface="Arial Narrow" pitchFamily="34" charset="0"/>
            </a:endParaRPr>
          </a:p>
          <a:p>
            <a:pPr algn="just" eaLnBrk="1" hangingPunct="1">
              <a:buSzPct val="100000"/>
            </a:pPr>
            <a:r>
              <a:rPr lang="fr-FR" sz="2600" dirty="0" smtClean="0">
                <a:latin typeface="Arial Narrow" pitchFamily="34" charset="0"/>
              </a:rPr>
              <a:t>Solutions durables</a:t>
            </a:r>
          </a:p>
          <a:p>
            <a:pPr algn="just" eaLnBrk="1" hangingPunct="1">
              <a:buSzPct val="100000"/>
            </a:pPr>
            <a:r>
              <a:rPr lang="fr-FR" sz="2600" dirty="0" smtClean="0">
                <a:latin typeface="Arial Narrow" pitchFamily="34" charset="0"/>
              </a:rPr>
              <a:t>Regroupement de sites</a:t>
            </a:r>
          </a:p>
          <a:p>
            <a:pPr algn="just" eaLnBrk="1" hangingPunct="1">
              <a:buSzPct val="100000"/>
            </a:pPr>
            <a:r>
              <a:rPr lang="fr-FR" sz="2600" dirty="0" smtClean="0">
                <a:latin typeface="Arial Narrow" pitchFamily="34" charset="0"/>
              </a:rPr>
              <a:t>Transfert</a:t>
            </a:r>
          </a:p>
        </p:txBody>
      </p:sp>
      <p:sp>
        <p:nvSpPr>
          <p:cNvPr id="25602" name="Rectangle 2"/>
          <p:cNvSpPr>
            <a:spLocks noGrp="1"/>
          </p:cNvSpPr>
          <p:nvPr>
            <p:ph type="title"/>
          </p:nvPr>
        </p:nvSpPr>
        <p:spPr>
          <a:xfrm>
            <a:off x="609600" y="228600"/>
            <a:ext cx="8153400" cy="990600"/>
          </a:xfrm>
        </p:spPr>
        <p:txBody>
          <a:bodyPr/>
          <a:lstStyle/>
          <a:p>
            <a:pPr eaLnBrk="1" hangingPunct="1"/>
            <a:r>
              <a:rPr lang="fr-FR" smtClean="0"/>
              <a:t>La fermeture planifiée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1" name="Content Placeholder 3" descr="MVC-016S.JPG"/>
          <p:cNvPicPr>
            <a:picLocks noGrp="1" noChangeAspect="1"/>
          </p:cNvPicPr>
          <p:nvPr>
            <p:ph idx="1"/>
          </p:nvPr>
        </p:nvPicPr>
        <p:blipFill>
          <a:blip r:embed="rId3"/>
          <a:srcRect/>
          <a:stretch>
            <a:fillRect/>
          </a:stretch>
        </p:blipFill>
        <p:spPr>
          <a:xfrm>
            <a:off x="1692275" y="1600200"/>
            <a:ext cx="5994400" cy="4495800"/>
          </a:xfrm>
        </p:spPr>
      </p:pic>
      <p:sp>
        <p:nvSpPr>
          <p:cNvPr id="27650" name="Title 1"/>
          <p:cNvSpPr>
            <a:spLocks noGrp="1"/>
          </p:cNvSpPr>
          <p:nvPr>
            <p:ph type="title"/>
          </p:nvPr>
        </p:nvSpPr>
        <p:spPr>
          <a:xfrm>
            <a:off x="612775" y="228600"/>
            <a:ext cx="8153400" cy="990600"/>
          </a:xfrm>
        </p:spPr>
        <p:txBody>
          <a:bodyPr>
            <a:normAutofit fontScale="90000"/>
          </a:bodyPr>
          <a:lstStyle/>
          <a:p>
            <a:r>
              <a:rPr lang="fr-FR" smtClean="0"/>
              <a:t>Planifier la fermeture d’un camp</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Content Placeholder 2"/>
          <p:cNvSpPr>
            <a:spLocks noGrp="1"/>
          </p:cNvSpPr>
          <p:nvPr>
            <p:ph idx="1"/>
          </p:nvPr>
        </p:nvSpPr>
        <p:spPr>
          <a:xfrm>
            <a:off x="612775" y="1600200"/>
            <a:ext cx="8153400" cy="4495800"/>
          </a:xfrm>
        </p:spPr>
        <p:txBody>
          <a:bodyPr/>
          <a:lstStyle/>
          <a:p>
            <a:pPr algn="just">
              <a:buFont typeface="Arial" charset="0"/>
              <a:buNone/>
            </a:pPr>
            <a:r>
              <a:rPr lang="en-US" sz="3400" dirty="0" smtClean="0"/>
              <a:t>	</a:t>
            </a:r>
            <a:endParaRPr lang="en-US" sz="3400" dirty="0" smtClean="0"/>
          </a:p>
          <a:p>
            <a:pPr algn="just">
              <a:buFont typeface="Arial" pitchFamily="34" charset="0"/>
              <a:buChar char="•"/>
            </a:pPr>
            <a:r>
              <a:rPr lang="fr-FR" sz="3800" dirty="0" smtClean="0">
                <a:latin typeface="Arial Narrow" pitchFamily="34" charset="0"/>
              </a:rPr>
              <a:t>La </a:t>
            </a:r>
            <a:r>
              <a:rPr lang="fr-FR" sz="3800" dirty="0" smtClean="0">
                <a:latin typeface="Arial Narrow" pitchFamily="34" charset="0"/>
              </a:rPr>
              <a:t>mise en œuvre de solutions durables pour les populations déplacées est au cœur du processus de fermeture de camp.</a:t>
            </a:r>
          </a:p>
          <a:p>
            <a:pPr>
              <a:buFont typeface="Arial" charset="0"/>
              <a:buNone/>
            </a:pPr>
            <a:endParaRPr lang="fr-FR" dirty="0" smtClean="0"/>
          </a:p>
          <a:p>
            <a:pPr algn="r">
              <a:buFont typeface="Arial" charset="0"/>
              <a:buNone/>
            </a:pPr>
            <a:r>
              <a:rPr lang="fr-FR" dirty="0" smtClean="0"/>
              <a:t>– </a:t>
            </a:r>
            <a:r>
              <a:rPr lang="fr-FR" dirty="0" err="1" smtClean="0"/>
              <a:t>Toolkit</a:t>
            </a:r>
            <a:r>
              <a:rPr lang="fr-FR" dirty="0" smtClean="0"/>
              <a:t> de gestion de camp, Chapitre 7</a:t>
            </a:r>
          </a:p>
        </p:txBody>
      </p:sp>
      <p:sp>
        <p:nvSpPr>
          <p:cNvPr id="29698" name="Title 1"/>
          <p:cNvSpPr>
            <a:spLocks noGrp="1"/>
          </p:cNvSpPr>
          <p:nvPr>
            <p:ph type="title"/>
          </p:nvPr>
        </p:nvSpPr>
        <p:spPr>
          <a:xfrm>
            <a:off x="612775" y="228600"/>
            <a:ext cx="8153400" cy="990600"/>
          </a:xfrm>
        </p:spPr>
        <p:txBody>
          <a:bodyPr/>
          <a:lstStyle/>
          <a:p>
            <a:r>
              <a:rPr lang="fr-FR" smtClean="0"/>
              <a:t>Solutions durables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764" name="Group 20"/>
          <p:cNvGraphicFramePr>
            <a:graphicFrameLocks noGrp="1"/>
          </p:cNvGraphicFramePr>
          <p:nvPr>
            <p:ph idx="1"/>
          </p:nvPr>
        </p:nvGraphicFramePr>
        <p:xfrm>
          <a:off x="644525" y="1893888"/>
          <a:ext cx="7854950" cy="4909820"/>
        </p:xfrm>
        <a:graphic>
          <a:graphicData uri="http://schemas.openxmlformats.org/drawingml/2006/table">
            <a:tbl>
              <a:tblPr/>
              <a:tblGrid>
                <a:gridCol w="3825875"/>
                <a:gridCol w="4029075"/>
              </a:tblGrid>
              <a:tr h="9779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chemeClr val="tx1"/>
                          </a:solidFill>
                          <a:effectLst/>
                          <a:latin typeface="Calibri" pitchFamily="34" charset="0"/>
                          <a:ea typeface="MS PGothic" pitchFamily="34" charset="-128"/>
                          <a:cs typeface="Arial" charset="0"/>
                        </a:rPr>
                        <a:t>Réfugiés</a:t>
                      </a:r>
                    </a:p>
                  </a:txBody>
                  <a:tcPr horzOverflow="overflow">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chemeClr val="tx1"/>
                          </a:solidFill>
                          <a:effectLst/>
                          <a:latin typeface="Calibri" pitchFamily="34" charset="0"/>
                          <a:ea typeface="MS PGothic" pitchFamily="34" charset="-128"/>
                          <a:cs typeface="Arial" charset="0"/>
                        </a:rPr>
                        <a:t>IDP</a:t>
                      </a:r>
                    </a:p>
                  </a:txBody>
                  <a:tcPr horzOverflow="overflow">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r>
              <a:tr h="97790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smtClean="0">
                          <a:ln>
                            <a:noFill/>
                          </a:ln>
                          <a:solidFill>
                            <a:schemeClr val="tx1"/>
                          </a:solidFill>
                          <a:effectLst/>
                          <a:latin typeface="Tahoma" pitchFamily="34" charset="0"/>
                          <a:ea typeface="MS PGothic" pitchFamily="34" charset="-128"/>
                          <a:cs typeface="Arial" charset="0"/>
                        </a:rPr>
                        <a:t>Rapatriement</a:t>
                      </a:r>
                      <a:r>
                        <a:rPr kumimoji="0" lang="fr-FR" sz="2400" b="0" i="0" u="none" strike="noStrike" cap="none" normalizeH="0" baseline="0" smtClean="0">
                          <a:ln>
                            <a:noFill/>
                          </a:ln>
                          <a:solidFill>
                            <a:schemeClr val="tx1"/>
                          </a:solidFill>
                          <a:effectLst/>
                          <a:latin typeface="Tahoma" pitchFamily="34" charset="0"/>
                          <a:ea typeface="MS PGothic" pitchFamily="34" charset="-128"/>
                          <a:cs typeface="Arial" charset="0"/>
                        </a:rPr>
                        <a:t> librement consenti dans le pays d’origine</a:t>
                      </a:r>
                    </a:p>
                    <a:p>
                      <a:pPr marL="0" marR="0" lvl="0" indent="0" algn="l" defTabSz="457200" rtl="0" eaLnBrk="1" fontAlgn="base" latinLnBrk="0" hangingPunct="1">
                        <a:lnSpc>
                          <a:spcPct val="100000"/>
                        </a:lnSpc>
                        <a:spcBef>
                          <a:spcPct val="0"/>
                        </a:spcBef>
                        <a:spcAft>
                          <a:spcPct val="0"/>
                        </a:spcAft>
                        <a:buClrTx/>
                        <a:buSzTx/>
                        <a:buFontTx/>
                        <a:buNone/>
                        <a:tabLst/>
                      </a:pPr>
                      <a:endParaRPr kumimoji="0" lang="fr-FR" sz="2400" b="0" i="0" u="none" strike="noStrike" cap="none" normalizeH="0" baseline="0" smtClean="0">
                        <a:ln>
                          <a:noFill/>
                        </a:ln>
                        <a:solidFill>
                          <a:schemeClr val="tx1"/>
                        </a:solidFill>
                        <a:effectLst/>
                        <a:latin typeface="Calibri" pitchFamily="34" charset="0"/>
                        <a:ea typeface="MS PGothic" pitchFamily="34" charset="-128"/>
                        <a:cs typeface="Arial" charset="0"/>
                      </a:endParaRPr>
                    </a:p>
                  </a:txBody>
                  <a:tcPr horzOverflow="overflow">
                    <a:lnL>
                      <a:noFill/>
                    </a:lnL>
                    <a:lnR>
                      <a:noFill/>
                    </a:lnR>
                    <a:lnT w="12700" cap="flat" cmpd="sng" algn="ctr">
                      <a:solidFill>
                        <a:srgbClr val="9BBB59"/>
                      </a:solidFill>
                      <a:prstDash val="solid"/>
                      <a:round/>
                      <a:headEnd type="none" w="med" len="med"/>
                      <a:tailEnd type="none" w="med" len="med"/>
                    </a:lnT>
                    <a:lnB>
                      <a:noFill/>
                    </a:lnB>
                    <a:lnTlToBr>
                      <a:noFill/>
                    </a:lnTlToBr>
                    <a:lnBlToTr>
                      <a:noFill/>
                    </a:lnBlToTr>
                    <a:solidFill>
                      <a:srgbClr val="9BBB59">
                        <a:alpha val="20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smtClean="0">
                          <a:ln>
                            <a:noFill/>
                          </a:ln>
                          <a:solidFill>
                            <a:schemeClr val="tx1"/>
                          </a:solidFill>
                          <a:effectLst/>
                          <a:latin typeface="Tahoma" pitchFamily="34" charset="0"/>
                          <a:ea typeface="MS PGothic" pitchFamily="34" charset="-128"/>
                          <a:cs typeface="Arial" charset="0"/>
                        </a:rPr>
                        <a:t>Retour</a:t>
                      </a:r>
                      <a:r>
                        <a:rPr kumimoji="0" lang="fr-FR" sz="2400" b="0" i="0" u="none" strike="noStrike" cap="none" normalizeH="0" baseline="0" smtClean="0">
                          <a:ln>
                            <a:noFill/>
                          </a:ln>
                          <a:solidFill>
                            <a:schemeClr val="tx1"/>
                          </a:solidFill>
                          <a:effectLst/>
                          <a:latin typeface="Tahoma" pitchFamily="34" charset="0"/>
                          <a:ea typeface="MS PGothic" pitchFamily="34" charset="-128"/>
                          <a:cs typeface="Arial" charset="0"/>
                        </a:rPr>
                        <a:t> vers le lieu d’origine</a:t>
                      </a:r>
                    </a:p>
                    <a:p>
                      <a:pPr marL="0" marR="0" lvl="0" indent="0" algn="l" defTabSz="457200" rtl="0" eaLnBrk="1" fontAlgn="base" latinLnBrk="0" hangingPunct="1">
                        <a:lnSpc>
                          <a:spcPct val="100000"/>
                        </a:lnSpc>
                        <a:spcBef>
                          <a:spcPct val="0"/>
                        </a:spcBef>
                        <a:spcAft>
                          <a:spcPct val="0"/>
                        </a:spcAft>
                        <a:buClrTx/>
                        <a:buSzTx/>
                        <a:buFontTx/>
                        <a:buNone/>
                        <a:tabLst/>
                      </a:pPr>
                      <a:endParaRPr kumimoji="0" lang="fr-FR" sz="2400" b="0" i="0" u="none" strike="noStrike" cap="none" normalizeH="0" baseline="0" smtClean="0">
                        <a:ln>
                          <a:noFill/>
                        </a:ln>
                        <a:solidFill>
                          <a:schemeClr val="tx1"/>
                        </a:solidFill>
                        <a:effectLst/>
                        <a:latin typeface="Calibri" pitchFamily="34" charset="0"/>
                        <a:ea typeface="MS PGothic" pitchFamily="34" charset="-128"/>
                        <a:cs typeface="Arial" charset="0"/>
                      </a:endParaRPr>
                    </a:p>
                  </a:txBody>
                  <a:tcPr horzOverflow="overflow">
                    <a:lnL>
                      <a:noFill/>
                    </a:lnL>
                    <a:lnR>
                      <a:noFill/>
                    </a:lnR>
                    <a:lnT w="12700" cap="flat" cmpd="sng" algn="ctr">
                      <a:solidFill>
                        <a:srgbClr val="9BBB59"/>
                      </a:solidFill>
                      <a:prstDash val="solid"/>
                      <a:round/>
                      <a:headEnd type="none" w="med" len="med"/>
                      <a:tailEnd type="none" w="med" len="med"/>
                    </a:lnT>
                    <a:lnB>
                      <a:noFill/>
                    </a:lnB>
                    <a:lnTlToBr>
                      <a:noFill/>
                    </a:lnTlToBr>
                    <a:lnBlToTr>
                      <a:noFill/>
                    </a:lnBlToTr>
                    <a:solidFill>
                      <a:srgbClr val="9BBB59">
                        <a:alpha val="20000"/>
                      </a:srgbClr>
                    </a:solidFill>
                  </a:tcPr>
                </a:tc>
              </a:tr>
              <a:tr h="97790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smtClean="0">
                          <a:ln>
                            <a:noFill/>
                          </a:ln>
                          <a:solidFill>
                            <a:schemeClr val="tx1"/>
                          </a:solidFill>
                          <a:effectLst/>
                          <a:latin typeface="Tahoma" pitchFamily="34" charset="0"/>
                          <a:ea typeface="MS PGothic" pitchFamily="34" charset="-128"/>
                          <a:cs typeface="Arial" charset="0"/>
                        </a:rPr>
                        <a:t>Intégration </a:t>
                      </a:r>
                      <a:r>
                        <a:rPr kumimoji="0" lang="fr-FR" sz="2400" b="0" i="0" u="none" strike="noStrike" cap="none" normalizeH="0" baseline="0" smtClean="0">
                          <a:ln>
                            <a:noFill/>
                          </a:ln>
                          <a:solidFill>
                            <a:schemeClr val="tx1"/>
                          </a:solidFill>
                          <a:effectLst/>
                          <a:latin typeface="Tahoma" pitchFamily="34" charset="0"/>
                          <a:ea typeface="MS PGothic" pitchFamily="34" charset="-128"/>
                          <a:cs typeface="Arial" charset="0"/>
                        </a:rPr>
                        <a:t>dans le pays d’asile</a:t>
                      </a:r>
                    </a:p>
                    <a:p>
                      <a:pPr marL="0" marR="0" lvl="0" indent="0" algn="l" defTabSz="457200" rtl="0" eaLnBrk="1" fontAlgn="base" latinLnBrk="0" hangingPunct="1">
                        <a:lnSpc>
                          <a:spcPct val="100000"/>
                        </a:lnSpc>
                        <a:spcBef>
                          <a:spcPct val="0"/>
                        </a:spcBef>
                        <a:spcAft>
                          <a:spcPct val="0"/>
                        </a:spcAft>
                        <a:buClrTx/>
                        <a:buSzTx/>
                        <a:buFontTx/>
                        <a:buNone/>
                        <a:tabLst/>
                      </a:pPr>
                      <a:endParaRPr kumimoji="0" lang="fr-FR" sz="2400" b="0" i="0" u="none" strike="noStrike" cap="none" normalizeH="0" baseline="0" smtClean="0">
                        <a:ln>
                          <a:noFill/>
                        </a:ln>
                        <a:solidFill>
                          <a:schemeClr val="tx1"/>
                        </a:solidFill>
                        <a:effectLst/>
                        <a:latin typeface="Calibri" pitchFamily="34" charset="0"/>
                        <a:ea typeface="MS PGothic" pitchFamily="34" charset="-128"/>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smtClean="0">
                          <a:ln>
                            <a:noFill/>
                          </a:ln>
                          <a:solidFill>
                            <a:schemeClr val="tx1"/>
                          </a:solidFill>
                          <a:effectLst/>
                          <a:latin typeface="Tahoma" pitchFamily="34" charset="0"/>
                          <a:ea typeface="MS PGothic" pitchFamily="34" charset="-128"/>
                          <a:cs typeface="Arial" charset="0"/>
                        </a:rPr>
                        <a:t>Intégration </a:t>
                      </a:r>
                      <a:r>
                        <a:rPr kumimoji="0" lang="fr-FR" sz="2400" b="0" i="0" u="none" strike="noStrike" cap="none" normalizeH="0" baseline="0" smtClean="0">
                          <a:ln>
                            <a:noFill/>
                          </a:ln>
                          <a:solidFill>
                            <a:schemeClr val="tx1"/>
                          </a:solidFill>
                          <a:effectLst/>
                          <a:latin typeface="Tahoma" pitchFamily="34" charset="0"/>
                          <a:ea typeface="MS PGothic" pitchFamily="34" charset="-128"/>
                          <a:cs typeface="Arial" charset="0"/>
                        </a:rPr>
                        <a:t>dans la zone où les IDP ont trouvé refuge</a:t>
                      </a:r>
                    </a:p>
                  </a:txBody>
                  <a:tcPr horzOverflow="overflow">
                    <a:lnL>
                      <a:noFill/>
                    </a:lnL>
                    <a:lnR>
                      <a:noFill/>
                    </a:lnR>
                    <a:lnT>
                      <a:noFill/>
                    </a:lnT>
                    <a:lnB>
                      <a:noFill/>
                    </a:lnB>
                    <a:lnTlToBr>
                      <a:noFill/>
                    </a:lnTlToBr>
                    <a:lnBlToTr>
                      <a:noFill/>
                    </a:lnBlToTr>
                    <a:noFill/>
                  </a:tcPr>
                </a:tc>
              </a:tr>
              <a:tr h="97790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smtClean="0">
                          <a:ln>
                            <a:noFill/>
                          </a:ln>
                          <a:solidFill>
                            <a:schemeClr val="tx1"/>
                          </a:solidFill>
                          <a:effectLst/>
                          <a:latin typeface="Tahoma" pitchFamily="34" charset="0"/>
                          <a:ea typeface="MS PGothic" pitchFamily="34" charset="-128"/>
                          <a:cs typeface="Arial" charset="0"/>
                        </a:rPr>
                        <a:t>Réinstallation</a:t>
                      </a:r>
                      <a:r>
                        <a:rPr kumimoji="0" lang="fr-FR" sz="2400" b="0" i="0" u="none" strike="noStrike" cap="none" normalizeH="0" baseline="0" smtClean="0">
                          <a:ln>
                            <a:noFill/>
                          </a:ln>
                          <a:solidFill>
                            <a:schemeClr val="tx1"/>
                          </a:solidFill>
                          <a:effectLst/>
                          <a:latin typeface="Tahoma" pitchFamily="34" charset="0"/>
                          <a:ea typeface="MS PGothic" pitchFamily="34" charset="-128"/>
                          <a:cs typeface="Arial" charset="0"/>
                        </a:rPr>
                        <a:t> dans un pays tiers</a:t>
                      </a:r>
                      <a:endParaRPr kumimoji="0" lang="fr-FR" sz="2400" b="0" i="0" u="none" strike="noStrike" cap="none" normalizeH="0" baseline="0" smtClean="0">
                        <a:ln>
                          <a:noFill/>
                        </a:ln>
                        <a:solidFill>
                          <a:schemeClr val="tx1"/>
                        </a:solidFill>
                        <a:effectLst/>
                        <a:latin typeface="Calibri" pitchFamily="34" charset="0"/>
                        <a:ea typeface="MS PGothic" pitchFamily="34" charset="-128"/>
                        <a:cs typeface="Arial" charset="0"/>
                      </a:endParaRPr>
                    </a:p>
                  </a:txBody>
                  <a:tcPr horzOverflow="overflow">
                    <a:lnL>
                      <a:noFill/>
                    </a:lnL>
                    <a:lnR>
                      <a:noFill/>
                    </a:lnR>
                    <a:lnT>
                      <a:noFill/>
                    </a:lnT>
                    <a:lnB w="12700" cap="flat" cmpd="sng" algn="ctr">
                      <a:solidFill>
                        <a:srgbClr val="9BBB59"/>
                      </a:solidFill>
                      <a:prstDash val="solid"/>
                      <a:round/>
                      <a:headEnd type="none" w="med" len="med"/>
                      <a:tailEnd type="none" w="med" len="med"/>
                    </a:lnB>
                    <a:lnTlToBr>
                      <a:noFill/>
                    </a:lnTlToBr>
                    <a:lnBlToTr>
                      <a:noFill/>
                    </a:lnBlToTr>
                    <a:solidFill>
                      <a:srgbClr val="9BBB59">
                        <a:alpha val="20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smtClean="0">
                          <a:ln>
                            <a:noFill/>
                          </a:ln>
                          <a:solidFill>
                            <a:schemeClr val="tx1"/>
                          </a:solidFill>
                          <a:effectLst/>
                          <a:latin typeface="Tahoma" pitchFamily="34" charset="0"/>
                          <a:ea typeface="MS PGothic" pitchFamily="34" charset="-128"/>
                          <a:cs typeface="Arial" charset="0"/>
                        </a:rPr>
                        <a:t>Installation </a:t>
                      </a:r>
                      <a:r>
                        <a:rPr kumimoji="0" lang="fr-FR" sz="2400" b="0" i="0" u="none" strike="noStrike" cap="none" normalizeH="0" baseline="0" smtClean="0">
                          <a:ln>
                            <a:noFill/>
                          </a:ln>
                          <a:solidFill>
                            <a:schemeClr val="tx1"/>
                          </a:solidFill>
                          <a:effectLst/>
                          <a:latin typeface="Tahoma" pitchFamily="34" charset="0"/>
                          <a:ea typeface="MS PGothic" pitchFamily="34" charset="-128"/>
                          <a:cs typeface="Arial" charset="0"/>
                        </a:rPr>
                        <a:t>dans une autre région du pays</a:t>
                      </a:r>
                    </a:p>
                    <a:p>
                      <a:pPr marL="0" marR="0" lvl="0" indent="0" algn="l" defTabSz="457200" rtl="0" eaLnBrk="1" fontAlgn="base" latinLnBrk="0" hangingPunct="1">
                        <a:lnSpc>
                          <a:spcPct val="100000"/>
                        </a:lnSpc>
                        <a:spcBef>
                          <a:spcPct val="0"/>
                        </a:spcBef>
                        <a:spcAft>
                          <a:spcPct val="0"/>
                        </a:spcAft>
                        <a:buClrTx/>
                        <a:buSzTx/>
                        <a:buFontTx/>
                        <a:buNone/>
                        <a:tabLst/>
                      </a:pPr>
                      <a:endParaRPr kumimoji="0" lang="fr-FR" sz="2400" b="0" i="0" u="none" strike="noStrike" cap="none" normalizeH="0" baseline="0" smtClean="0">
                        <a:ln>
                          <a:noFill/>
                        </a:ln>
                        <a:solidFill>
                          <a:schemeClr val="tx1"/>
                        </a:solidFill>
                        <a:effectLst/>
                        <a:latin typeface="Calibri" pitchFamily="34" charset="0"/>
                        <a:ea typeface="MS PGothic" pitchFamily="34" charset="-128"/>
                        <a:cs typeface="Arial" charset="0"/>
                      </a:endParaRPr>
                    </a:p>
                  </a:txBody>
                  <a:tcPr horzOverflow="overflow">
                    <a:lnL>
                      <a:noFill/>
                    </a:lnL>
                    <a:lnR>
                      <a:noFill/>
                    </a:lnR>
                    <a:lnT>
                      <a:noFill/>
                    </a:lnT>
                    <a:lnB w="12700" cap="flat" cmpd="sng" algn="ctr">
                      <a:solidFill>
                        <a:srgbClr val="9BBB59"/>
                      </a:solidFill>
                      <a:prstDash val="solid"/>
                      <a:round/>
                      <a:headEnd type="none" w="med" len="med"/>
                      <a:tailEnd type="none" w="med" len="med"/>
                    </a:lnB>
                    <a:lnTlToBr>
                      <a:noFill/>
                    </a:lnTlToBr>
                    <a:lnBlToTr>
                      <a:noFill/>
                    </a:lnBlToTr>
                    <a:solidFill>
                      <a:srgbClr val="9BBB59">
                        <a:alpha val="20000"/>
                      </a:srgbClr>
                    </a:solidFill>
                  </a:tcPr>
                </a:tc>
              </a:tr>
            </a:tbl>
          </a:graphicData>
        </a:graphic>
      </p:graphicFrame>
      <p:sp>
        <p:nvSpPr>
          <p:cNvPr id="31746" name="Title 1"/>
          <p:cNvSpPr>
            <a:spLocks noGrp="1"/>
          </p:cNvSpPr>
          <p:nvPr>
            <p:ph type="title"/>
          </p:nvPr>
        </p:nvSpPr>
        <p:spPr>
          <a:xfrm>
            <a:off x="361950" y="228600"/>
            <a:ext cx="8404225" cy="990600"/>
          </a:xfrm>
        </p:spPr>
        <p:txBody>
          <a:bodyPr>
            <a:normAutofit fontScale="90000"/>
          </a:bodyPr>
          <a:lstStyle/>
          <a:p>
            <a:pPr eaLnBrk="1" hangingPunct="1"/>
            <a:r>
              <a:rPr lang="fr-FR" smtClean="0"/>
              <a:t>Solutions durables : Réfugiés et IDP</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16</TotalTime>
  <Words>858</Words>
  <Application>Microsoft Office PowerPoint</Application>
  <PresentationFormat>On-screen Show (4:3)</PresentationFormat>
  <Paragraphs>158</Paragraphs>
  <Slides>19</Slides>
  <Notes>18</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Concourse</vt:lpstr>
      <vt:lpstr>Slide 1</vt:lpstr>
      <vt:lpstr>Objectifs d’apprentissage</vt:lpstr>
      <vt:lpstr>Les trois phases d’un camp </vt:lpstr>
      <vt:lpstr>En quoi consiste la fermeture d’un camp?</vt:lpstr>
      <vt:lpstr>La fermeture soudaine</vt:lpstr>
      <vt:lpstr>La fermeture planifiée</vt:lpstr>
      <vt:lpstr>Planifier la fermeture d’un camp</vt:lpstr>
      <vt:lpstr>Solutions durables</vt:lpstr>
      <vt:lpstr>Solutions durables : Réfugiés et IDP</vt:lpstr>
      <vt:lpstr>Principes directeurs pour les solutions durables </vt:lpstr>
      <vt:lpstr>Préparer la fermeture d’un camp</vt:lpstr>
      <vt:lpstr>Atelier de réflexion </vt:lpstr>
      <vt:lpstr>Analyse de la situation (schéma)</vt:lpstr>
      <vt:lpstr>Stratégie de retrait (nationale)</vt:lpstr>
      <vt:lpstr>Plan d’action (intra-camp)</vt:lpstr>
      <vt:lpstr>Élaborer un plan d’action</vt:lpstr>
      <vt:lpstr>Qui sont les principaux acteurs ?</vt:lpstr>
      <vt:lpstr>Exercice de groupe - Élaborer un plan d’action</vt:lpstr>
      <vt:lpstr>Slide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JEAN Ernst</dc:creator>
  <cp:lastModifiedBy>JEAN Ernst</cp:lastModifiedBy>
  <cp:revision>2</cp:revision>
  <dcterms:created xsi:type="dcterms:W3CDTF">2018-07-31T19:12:57Z</dcterms:created>
  <dcterms:modified xsi:type="dcterms:W3CDTF">2018-07-31T19:29:45Z</dcterms:modified>
</cp:coreProperties>
</file>