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57" r:id="rId3"/>
    <p:sldId id="258" r:id="rId4"/>
    <p:sldId id="259" r:id="rId5"/>
    <p:sldId id="260" r:id="rId6"/>
    <p:sldId id="261" r:id="rId7"/>
    <p:sldId id="262" r:id="rId8"/>
    <p:sldId id="263" r:id="rId9"/>
    <p:sldId id="265" r:id="rId10"/>
    <p:sldId id="267"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1374" y="-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58F93E-A7C2-4ED5-8B75-B7B89829B3ED}" type="datetimeFigureOut">
              <a:rPr lang="en-US" smtClean="0"/>
              <a:t>7/31/2018</a:t>
            </a:fld>
            <a:endParaRPr lang="fr-F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BC2CCC-17EC-4E5D-80C6-2AF04DFA3EF9}" type="slidenum">
              <a:rPr lang="fr-FR" smtClean="0"/>
              <a:t>‹#›</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a:lstStyle/>
          <a:p>
            <a:pPr eaLnBrk="1" hangingPunct="1">
              <a:spcBef>
                <a:spcPct val="0"/>
              </a:spcBef>
            </a:pPr>
            <a:endParaRPr lang="nb-NO" smtClean="0"/>
          </a:p>
        </p:txBody>
      </p:sp>
      <p:sp>
        <p:nvSpPr>
          <p:cNvPr id="17412" name="Slide Number Placeholder 3"/>
          <p:cNvSpPr>
            <a:spLocks noGrp="1"/>
          </p:cNvSpPr>
          <p:nvPr>
            <p:ph type="sldNum" sz="quarter" idx="5"/>
          </p:nvPr>
        </p:nvSpPr>
        <p:spPr bwMode="auto">
          <a:noFill/>
          <a:ln>
            <a:miter lim="800000"/>
            <a:headEnd/>
            <a:tailEnd/>
          </a:ln>
        </p:spPr>
        <p:txBody>
          <a:bodyPr/>
          <a:lstStyle/>
          <a:p>
            <a:fld id="{EAFA41AF-F8C3-48CF-9D0A-D13F7512A104}" type="slidenum">
              <a:rPr lang="en-US"/>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a:lstStyle/>
          <a:p>
            <a:pPr eaLnBrk="1" hangingPunct="1">
              <a:spcBef>
                <a:spcPct val="0"/>
              </a:spcBef>
            </a:pPr>
            <a:endParaRPr lang="fr-FR" smtClean="0"/>
          </a:p>
        </p:txBody>
      </p:sp>
      <p:sp>
        <p:nvSpPr>
          <p:cNvPr id="19460" name="Slide Number Placeholder 3"/>
          <p:cNvSpPr>
            <a:spLocks noGrp="1"/>
          </p:cNvSpPr>
          <p:nvPr>
            <p:ph type="sldNum" sz="quarter" idx="5"/>
          </p:nvPr>
        </p:nvSpPr>
        <p:spPr bwMode="auto">
          <a:noFill/>
          <a:ln>
            <a:miter lim="800000"/>
            <a:headEnd/>
            <a:tailEnd/>
          </a:ln>
        </p:spPr>
        <p:txBody>
          <a:bodyPr/>
          <a:lstStyle/>
          <a:p>
            <a:fld id="{9DCF58D8-8F30-4471-8433-028C00DA66EF}" type="slidenum">
              <a:rPr lang="en-US"/>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p:spPr>
      </p:sp>
      <p:sp>
        <p:nvSpPr>
          <p:cNvPr id="21507" name="Notes Placeholder 2"/>
          <p:cNvSpPr>
            <a:spLocks noGrp="1"/>
          </p:cNvSpPr>
          <p:nvPr>
            <p:ph type="body" idx="1"/>
          </p:nvPr>
        </p:nvSpPr>
        <p:spPr bwMode="auto">
          <a:noFill/>
        </p:spPr>
        <p:txBody>
          <a:bodyPr/>
          <a:lstStyle/>
          <a:p>
            <a:pPr eaLnBrk="1" hangingPunct="1">
              <a:spcBef>
                <a:spcPct val="0"/>
              </a:spcBef>
            </a:pPr>
            <a:endParaRPr lang="fr-FR" smtClean="0"/>
          </a:p>
        </p:txBody>
      </p:sp>
      <p:sp>
        <p:nvSpPr>
          <p:cNvPr id="21508" name="Slide Number Placeholder 3"/>
          <p:cNvSpPr>
            <a:spLocks noGrp="1"/>
          </p:cNvSpPr>
          <p:nvPr>
            <p:ph type="sldNum" sz="quarter" idx="5"/>
          </p:nvPr>
        </p:nvSpPr>
        <p:spPr bwMode="auto">
          <a:noFill/>
          <a:ln>
            <a:miter lim="800000"/>
            <a:headEnd/>
            <a:tailEnd/>
          </a:ln>
        </p:spPr>
        <p:txBody>
          <a:bodyPr/>
          <a:lstStyle/>
          <a:p>
            <a:fld id="{A8F25E99-FFB3-4BFD-81D9-8CE80BCB8089}" type="slidenum">
              <a:rPr lang="en-US"/>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a:lstStyle/>
          <a:p>
            <a:pPr eaLnBrk="1" hangingPunct="1">
              <a:spcBef>
                <a:spcPct val="0"/>
              </a:spcBef>
            </a:pPr>
            <a:r>
              <a:rPr lang="da-DK" b="1" smtClean="0"/>
              <a:t>Exemple concret :  </a:t>
            </a:r>
            <a:endParaRPr lang="da-DK" smtClean="0"/>
          </a:p>
          <a:p>
            <a:pPr eaLnBrk="1" hangingPunct="1">
              <a:spcBef>
                <a:spcPct val="0"/>
              </a:spcBef>
            </a:pPr>
            <a:r>
              <a:rPr lang="da-DK" smtClean="0"/>
              <a:t>À Peshawar, la gestion de trois secteurs (santé, éducation, eau &amp; assainissement) a été confiée aux populations. Les comités sectoriels ont suivi des formations qui leur ont permis de renforcer leurs capacités techniques et de prendre en main la gestion de leurs secteurs respectifs. La population prend en charge les frais (charges mensuelles) de fonctionnement des structures sectorielles. </a:t>
            </a:r>
          </a:p>
          <a:p>
            <a:pPr eaLnBrk="1" hangingPunct="1">
              <a:spcBef>
                <a:spcPct val="0"/>
              </a:spcBef>
            </a:pPr>
            <a:endParaRPr lang="en-US" smtClean="0"/>
          </a:p>
        </p:txBody>
      </p:sp>
      <p:sp>
        <p:nvSpPr>
          <p:cNvPr id="23556" name="Slide Number Placeholder 3"/>
          <p:cNvSpPr>
            <a:spLocks noGrp="1"/>
          </p:cNvSpPr>
          <p:nvPr>
            <p:ph type="sldNum" sz="quarter" idx="5"/>
          </p:nvPr>
        </p:nvSpPr>
        <p:spPr bwMode="auto">
          <a:noFill/>
          <a:ln>
            <a:miter lim="800000"/>
            <a:headEnd/>
            <a:tailEnd/>
          </a:ln>
        </p:spPr>
        <p:txBody>
          <a:bodyPr/>
          <a:lstStyle/>
          <a:p>
            <a:fld id="{3FFEE66D-D87F-45B0-AAB3-14412F9AD8DE}" type="slidenum">
              <a:rPr lang="en-US"/>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TextEdit="1"/>
          </p:cNvSpPr>
          <p:nvPr>
            <p:ph type="sldImg"/>
          </p:nvPr>
        </p:nvSpPr>
        <p:spPr bwMode="auto">
          <a:noFill/>
          <a:ln>
            <a:solidFill>
              <a:srgbClr val="000000"/>
            </a:solidFill>
            <a:miter lim="800000"/>
            <a:headEnd/>
            <a:tailEnd/>
          </a:ln>
        </p:spPr>
      </p:sp>
      <p:sp>
        <p:nvSpPr>
          <p:cNvPr id="44035" name="Rectangle 3"/>
          <p:cNvSpPr>
            <a:spLocks noGrp="1"/>
          </p:cNvSpPr>
          <p:nvPr>
            <p:ph type="body" idx="1"/>
          </p:nvPr>
        </p:nvSpPr>
        <p:spPr bwMode="auto">
          <a:noFill/>
        </p:spPr>
        <p:txBody>
          <a:bodyPr/>
          <a:lstStyle/>
          <a:p>
            <a:endParaRPr lang="fr-FR"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xfrm>
            <a:off x="685800" y="4343400"/>
            <a:ext cx="5486400" cy="4679950"/>
          </a:xfrm>
          <a:noFill/>
        </p:spPr>
        <p:txBody>
          <a:bodyPr/>
          <a:lstStyle/>
          <a:p>
            <a:pPr eaLnBrk="1" hangingPunct="1">
              <a:spcBef>
                <a:spcPct val="0"/>
              </a:spcBef>
            </a:pPr>
            <a:r>
              <a:rPr lang="fr-FR" b="1" smtClean="0"/>
              <a:t>Exemples concrets : </a:t>
            </a:r>
          </a:p>
          <a:p>
            <a:pPr eaLnBrk="1" hangingPunct="1">
              <a:spcBef>
                <a:spcPct val="0"/>
              </a:spcBef>
              <a:buFont typeface="Wingdings" pitchFamily="2" charset="2"/>
              <a:buNone/>
            </a:pPr>
            <a:r>
              <a:rPr lang="fr-FR" smtClean="0"/>
              <a:t>Le Sri Lanka, où World Vision International (WVI) a mené des actions pour favoriser la participation de la population, est un bon exemple de collaboration réussie entre l’Agence Gestionnaire de camp et la population. Un programme visant à promouvoir la participation a permis de mieux comprendre les besoins des populations. Une des réunions organisées dans ce cadre a ainsi permis de découvrir que le problème des pêcheurs n’était pas tant lié à la perte de leurs bateaux et de leurs filets (qu’on leur distribuait par ailleurs) qu’à la perte de repères nautiques provoquée par le tsunami. Cette découverte a permis au WVI de venir en aide aux villageois en menant des projets qu’ils avaient eux-mêmes désignés comme prioritaires.  </a:t>
            </a:r>
          </a:p>
          <a:p>
            <a:pPr eaLnBrk="1" hangingPunct="1">
              <a:spcBef>
                <a:spcPct val="0"/>
              </a:spcBef>
              <a:buFont typeface="Wingdings" pitchFamily="2" charset="2"/>
              <a:buNone/>
            </a:pPr>
            <a:endParaRPr lang="fr-FR" smtClean="0"/>
          </a:p>
          <a:p>
            <a:pPr eaLnBrk="1" hangingPunct="1">
              <a:spcBef>
                <a:spcPct val="0"/>
              </a:spcBef>
              <a:buFont typeface="Wingdings" pitchFamily="2" charset="2"/>
              <a:buNone/>
            </a:pPr>
            <a:r>
              <a:rPr lang="fr-FR" smtClean="0"/>
              <a:t>En Haïti en 2010, tous les partenaires ont décidé, à l’encontre des recommandations de Sphère, que la surface par personne dans les camps serait dans l’immédiat de 30 m² au lieu de 45 m². Il s’agissait d’une solution provisoire pour pouvoir offrir dans l’urgence un abri aux populations et sauver des vies. Néanmoins, cette situation devra évoluer à plus long terme et d’autres solutions devront être trouvées pour garantir le respect de la dignité des personnes. </a:t>
            </a:r>
          </a:p>
        </p:txBody>
      </p:sp>
      <p:sp>
        <p:nvSpPr>
          <p:cNvPr id="26628" name="Slide Number Placeholder 3"/>
          <p:cNvSpPr>
            <a:spLocks noGrp="1"/>
          </p:cNvSpPr>
          <p:nvPr>
            <p:ph type="sldNum" sz="quarter" idx="5"/>
          </p:nvPr>
        </p:nvSpPr>
        <p:spPr bwMode="auto">
          <a:noFill/>
          <a:ln>
            <a:miter lim="800000"/>
            <a:headEnd/>
            <a:tailEnd/>
          </a:ln>
        </p:spPr>
        <p:txBody>
          <a:bodyPr/>
          <a:lstStyle/>
          <a:p>
            <a:fld id="{5864C917-41F7-47A6-B9E8-F980F3C97F25}" type="slidenum">
              <a:rPr lang="en-US"/>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bwMode="auto">
          <a:noFill/>
          <a:ln>
            <a:miter lim="800000"/>
            <a:headEnd/>
            <a:tailEnd/>
          </a:ln>
        </p:spPr>
        <p:txBody>
          <a:bodyPr/>
          <a:lstStyle/>
          <a:p>
            <a:fld id="{3EB46ABE-0667-4D7A-9966-0393CB8689D4}" type="slidenum">
              <a:rPr lang="en-US"/>
              <a:pPr/>
              <a:t>8</a:t>
            </a:fld>
            <a:endParaRPr lang="en-US"/>
          </a:p>
        </p:txBody>
      </p:sp>
      <p:sp>
        <p:nvSpPr>
          <p:cNvPr id="2867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8676" name="Rectangle 3"/>
          <p:cNvSpPr>
            <a:spLocks noGrp="1" noChangeArrowheads="1"/>
          </p:cNvSpPr>
          <p:nvPr>
            <p:ph type="body" idx="1"/>
          </p:nvPr>
        </p:nvSpPr>
        <p:spPr bwMode="auto">
          <a:noFill/>
        </p:spPr>
        <p:txBody>
          <a:bodyPr/>
          <a:lstStyle/>
          <a:p>
            <a:pPr marL="228600" indent="-228600" eaLnBrk="1" hangingPunct="1">
              <a:lnSpc>
                <a:spcPct val="90000"/>
              </a:lnSpc>
              <a:spcBef>
                <a:spcPct val="0"/>
              </a:spcBef>
            </a:pPr>
            <a:r>
              <a:rPr lang="fr-FR" smtClean="0"/>
              <a:t>La participation de la population touchée est un processus planifié permettant aux individus et aux groupes concernés de donner leur avis, de faire connaître leurs besoins et d’entreprendre des actions collectives. Cela signifie que les membres de la communauté participent aux discussions et à la prise de décisions tout au long du cycle de vie du camp. </a:t>
            </a:r>
          </a:p>
          <a:p>
            <a:pPr marL="228600" indent="-228600" eaLnBrk="1" hangingPunct="1">
              <a:lnSpc>
                <a:spcPct val="90000"/>
              </a:lnSpc>
              <a:spcBef>
                <a:spcPct val="0"/>
              </a:spcBef>
            </a:pPr>
            <a:endParaRPr lang="fr-FR" sz="1000" smtClean="0"/>
          </a:p>
          <a:p>
            <a:pPr marL="228600" indent="-228600" eaLnBrk="1" hangingPunct="1">
              <a:lnSpc>
                <a:spcPct val="90000"/>
              </a:lnSpc>
              <a:spcBef>
                <a:spcPct val="0"/>
              </a:spcBef>
            </a:pPr>
            <a:r>
              <a:rPr lang="fr-FR" sz="1000" b="1" smtClean="0"/>
              <a:t>Exemple concret :</a:t>
            </a:r>
            <a:r>
              <a:rPr lang="fr-FR" sz="1000" smtClean="0"/>
              <a:t> un bon exemple de méthode originale pour impliquer les populations dans la gouvernance des sites est fourni par le Pérou. Après le séisme de 2007, la décision a été prise de promouvoir la participation des populations au développement d’un programme de construction d’abris via les soupes populaires. Les débats sur le développement et la mise en œuvre du programme étaient organisés lors de ces repas. </a:t>
            </a:r>
          </a:p>
          <a:p>
            <a:pPr marL="228600" indent="-228600" eaLnBrk="1" hangingPunct="1">
              <a:lnSpc>
                <a:spcPct val="90000"/>
              </a:lnSpc>
              <a:spcBef>
                <a:spcPct val="0"/>
              </a:spcBef>
            </a:pPr>
            <a:endParaRPr lang="fr-FR" sz="1000" smtClean="0"/>
          </a:p>
          <a:p>
            <a:pPr marL="228600" indent="-228600" eaLnBrk="1" hangingPunct="1">
              <a:lnSpc>
                <a:spcPct val="90000"/>
              </a:lnSpc>
              <a:spcBef>
                <a:spcPct val="0"/>
              </a:spcBef>
            </a:pPr>
            <a:r>
              <a:rPr lang="fr-FR" sz="1000" smtClean="0"/>
              <a:t>Un exemple d’échec lié à l’absence d’implication des populations dans l’entretien et la maintenance des camps est donné par l’Azerbaïdjan en 1992. Une étude a montré que les résidents, qui n’étaient pas impliqués dans l’entretien et la maintenance du centre collectif qui les hébergeait, avaient créé un marché noir en vendant leurs chambres à d’autres IDP avant de quitter les lieux.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a:lstStyle/>
          <a:p>
            <a:pPr eaLnBrk="1" hangingPunct="1">
              <a:spcBef>
                <a:spcPct val="0"/>
              </a:spcBef>
            </a:pPr>
            <a:r>
              <a:rPr lang="en-US" smtClean="0"/>
              <a:t>Ces outils ont été développés et utilisés au niveau intra-camp. </a:t>
            </a:r>
          </a:p>
        </p:txBody>
      </p:sp>
      <p:sp>
        <p:nvSpPr>
          <p:cNvPr id="32772" name="Slide Number Placeholder 3"/>
          <p:cNvSpPr>
            <a:spLocks noGrp="1"/>
          </p:cNvSpPr>
          <p:nvPr>
            <p:ph type="sldNum" sz="quarter" idx="5"/>
          </p:nvPr>
        </p:nvSpPr>
        <p:spPr bwMode="auto">
          <a:noFill/>
          <a:ln>
            <a:miter lim="800000"/>
            <a:headEnd/>
            <a:tailEnd/>
          </a:ln>
        </p:spPr>
        <p:txBody>
          <a:bodyPr/>
          <a:lstStyle/>
          <a:p>
            <a:fld id="{68CEF431-B7D5-4F1B-B3C0-096D200BFF1E}" type="slidenum">
              <a:rPr lang="en-US"/>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a:lstStyle/>
          <a:p>
            <a:pPr eaLnBrk="1" hangingPunct="1">
              <a:spcBef>
                <a:spcPct val="0"/>
              </a:spcBef>
            </a:pPr>
            <a:endParaRPr lang="fr-FR" smtClean="0"/>
          </a:p>
        </p:txBody>
      </p:sp>
      <p:sp>
        <p:nvSpPr>
          <p:cNvPr id="36868" name="Slide Number Placeholder 3"/>
          <p:cNvSpPr>
            <a:spLocks noGrp="1"/>
          </p:cNvSpPr>
          <p:nvPr>
            <p:ph type="sldNum" sz="quarter" idx="5"/>
          </p:nvPr>
        </p:nvSpPr>
        <p:spPr bwMode="auto">
          <a:noFill/>
          <a:ln>
            <a:miter lim="800000"/>
            <a:headEnd/>
            <a:tailEnd/>
          </a:ln>
        </p:spPr>
        <p:txBody>
          <a:bodyPr/>
          <a:lstStyle/>
          <a:p>
            <a:fld id="{A69509FD-91D9-4671-9E56-51676AEE7FC5}" type="slidenum">
              <a:rPr lang="en-US"/>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87CA95D0-E2E5-45B2-91BA-7CCD29D98643}" type="datetimeFigureOut">
              <a:rPr lang="en-US" smtClean="0"/>
              <a:t>7/31/2018</a:t>
            </a:fld>
            <a:endParaRPr lang="fr-F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fr-F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D57A3B-57BA-42AA-BB0E-1002FDBCDEEC}" type="slidenum">
              <a:rPr lang="fr-FR" smtClean="0"/>
              <a:t>‹#›</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7CA95D0-E2E5-45B2-91BA-7CCD29D98643}" type="datetimeFigureOut">
              <a:rPr lang="en-US" smtClean="0"/>
              <a:t>7/31/2018</a:t>
            </a:fld>
            <a:endParaRPr lang="fr-FR"/>
          </a:p>
        </p:txBody>
      </p:sp>
      <p:sp>
        <p:nvSpPr>
          <p:cNvPr id="5" name="Footer Placeholder 4"/>
          <p:cNvSpPr>
            <a:spLocks noGrp="1"/>
          </p:cNvSpPr>
          <p:nvPr>
            <p:ph type="ftr" sz="quarter" idx="11"/>
          </p:nvPr>
        </p:nvSpPr>
        <p:spPr/>
        <p:txBody>
          <a:bodyPr/>
          <a:lstStyle>
            <a:extLst/>
          </a:lstStyle>
          <a:p>
            <a:endParaRPr lang="fr-FR"/>
          </a:p>
        </p:txBody>
      </p:sp>
      <p:sp>
        <p:nvSpPr>
          <p:cNvPr id="6" name="Slide Number Placeholder 5"/>
          <p:cNvSpPr>
            <a:spLocks noGrp="1"/>
          </p:cNvSpPr>
          <p:nvPr>
            <p:ph type="sldNum" sz="quarter" idx="12"/>
          </p:nvPr>
        </p:nvSpPr>
        <p:spPr/>
        <p:txBody>
          <a:bodyPr/>
          <a:lstStyle>
            <a:extLst/>
          </a:lstStyle>
          <a:p>
            <a:fld id="{6CD57A3B-57BA-42AA-BB0E-1002FDBCDEEC}" type="slidenum">
              <a:rPr lang="fr-FR" smtClean="0"/>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7CA95D0-E2E5-45B2-91BA-7CCD29D98643}" type="datetimeFigureOut">
              <a:rPr lang="en-US" smtClean="0"/>
              <a:t>7/31/2018</a:t>
            </a:fld>
            <a:endParaRPr lang="fr-FR"/>
          </a:p>
        </p:txBody>
      </p:sp>
      <p:sp>
        <p:nvSpPr>
          <p:cNvPr id="5" name="Footer Placeholder 4"/>
          <p:cNvSpPr>
            <a:spLocks noGrp="1"/>
          </p:cNvSpPr>
          <p:nvPr>
            <p:ph type="ftr" sz="quarter" idx="11"/>
          </p:nvPr>
        </p:nvSpPr>
        <p:spPr/>
        <p:txBody>
          <a:bodyPr/>
          <a:lstStyle>
            <a:extLst/>
          </a:lstStyle>
          <a:p>
            <a:endParaRPr lang="fr-FR"/>
          </a:p>
        </p:txBody>
      </p:sp>
      <p:sp>
        <p:nvSpPr>
          <p:cNvPr id="6" name="Slide Number Placeholder 5"/>
          <p:cNvSpPr>
            <a:spLocks noGrp="1"/>
          </p:cNvSpPr>
          <p:nvPr>
            <p:ph type="sldNum" sz="quarter" idx="12"/>
          </p:nvPr>
        </p:nvSpPr>
        <p:spPr/>
        <p:txBody>
          <a:bodyPr/>
          <a:lstStyle>
            <a:extLst/>
          </a:lstStyle>
          <a:p>
            <a:fld id="{6CD57A3B-57BA-42AA-BB0E-1002FDBCDEEC}" type="slidenum">
              <a:rPr lang="fr-FR" smtClean="0"/>
              <a:t>‹#›</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GB"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fr-F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fr-F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2F531D24-CDF2-46D4-9AC8-496091AA3AD3}"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7CA95D0-E2E5-45B2-91BA-7CCD29D98643}" type="datetimeFigureOut">
              <a:rPr lang="en-US" smtClean="0"/>
              <a:t>7/31/2018</a:t>
            </a:fld>
            <a:endParaRPr lang="fr-FR"/>
          </a:p>
        </p:txBody>
      </p:sp>
      <p:sp>
        <p:nvSpPr>
          <p:cNvPr id="5" name="Footer Placeholder 4"/>
          <p:cNvSpPr>
            <a:spLocks noGrp="1"/>
          </p:cNvSpPr>
          <p:nvPr>
            <p:ph type="ftr" sz="quarter" idx="11"/>
          </p:nvPr>
        </p:nvSpPr>
        <p:spPr/>
        <p:txBody>
          <a:bodyPr/>
          <a:lstStyle>
            <a:extLst/>
          </a:lstStyle>
          <a:p>
            <a:endParaRPr lang="fr-FR"/>
          </a:p>
        </p:txBody>
      </p:sp>
      <p:sp>
        <p:nvSpPr>
          <p:cNvPr id="6" name="Slide Number Placeholder 5"/>
          <p:cNvSpPr>
            <a:spLocks noGrp="1"/>
          </p:cNvSpPr>
          <p:nvPr>
            <p:ph type="sldNum" sz="quarter" idx="12"/>
          </p:nvPr>
        </p:nvSpPr>
        <p:spPr/>
        <p:txBody>
          <a:bodyPr/>
          <a:lstStyle>
            <a:extLst/>
          </a:lstStyle>
          <a:p>
            <a:fld id="{6CD57A3B-57BA-42AA-BB0E-1002FDBCDEEC}" type="slidenum">
              <a:rPr lang="fr-FR" smtClean="0"/>
              <a:t>‹#›</a:t>
            </a:fld>
            <a:endParaRPr lang="fr-F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87CA95D0-E2E5-45B2-91BA-7CCD29D98643}" type="datetimeFigureOut">
              <a:rPr lang="en-US" smtClean="0"/>
              <a:t>7/31/2018</a:t>
            </a:fld>
            <a:endParaRPr lang="fr-FR"/>
          </a:p>
        </p:txBody>
      </p:sp>
      <p:sp>
        <p:nvSpPr>
          <p:cNvPr id="5" name="Footer Placeholder 4"/>
          <p:cNvSpPr>
            <a:spLocks noGrp="1"/>
          </p:cNvSpPr>
          <p:nvPr>
            <p:ph type="ftr" sz="quarter" idx="11"/>
          </p:nvPr>
        </p:nvSpPr>
        <p:spPr/>
        <p:txBody>
          <a:bodyPr/>
          <a:lstStyle>
            <a:extLst/>
          </a:lstStyle>
          <a:p>
            <a:endParaRPr lang="fr-FR"/>
          </a:p>
        </p:txBody>
      </p:sp>
      <p:sp>
        <p:nvSpPr>
          <p:cNvPr id="6" name="Slide Number Placeholder 5"/>
          <p:cNvSpPr>
            <a:spLocks noGrp="1"/>
          </p:cNvSpPr>
          <p:nvPr>
            <p:ph type="sldNum" sz="quarter" idx="12"/>
          </p:nvPr>
        </p:nvSpPr>
        <p:spPr/>
        <p:txBody>
          <a:bodyPr/>
          <a:lstStyle>
            <a:extLst/>
          </a:lstStyle>
          <a:p>
            <a:fld id="{6CD57A3B-57BA-42AA-BB0E-1002FDBCDEEC}" type="slidenum">
              <a:rPr lang="fr-FR" smtClean="0"/>
              <a:t>‹#›</a:t>
            </a:fld>
            <a:endParaRPr lang="fr-F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7CA95D0-E2E5-45B2-91BA-7CCD29D98643}" type="datetimeFigureOut">
              <a:rPr lang="en-US" smtClean="0"/>
              <a:t>7/31/2018</a:t>
            </a:fld>
            <a:endParaRPr lang="fr-FR"/>
          </a:p>
        </p:txBody>
      </p:sp>
      <p:sp>
        <p:nvSpPr>
          <p:cNvPr id="6" name="Footer Placeholder 5"/>
          <p:cNvSpPr>
            <a:spLocks noGrp="1"/>
          </p:cNvSpPr>
          <p:nvPr>
            <p:ph type="ftr" sz="quarter" idx="11"/>
          </p:nvPr>
        </p:nvSpPr>
        <p:spPr/>
        <p:txBody>
          <a:bodyPr/>
          <a:lstStyle>
            <a:extLst/>
          </a:lstStyle>
          <a:p>
            <a:endParaRPr lang="fr-FR"/>
          </a:p>
        </p:txBody>
      </p:sp>
      <p:sp>
        <p:nvSpPr>
          <p:cNvPr id="7" name="Slide Number Placeholder 6"/>
          <p:cNvSpPr>
            <a:spLocks noGrp="1"/>
          </p:cNvSpPr>
          <p:nvPr>
            <p:ph type="sldNum" sz="quarter" idx="12"/>
          </p:nvPr>
        </p:nvSpPr>
        <p:spPr/>
        <p:txBody>
          <a:bodyPr/>
          <a:lstStyle>
            <a:extLst/>
          </a:lstStyle>
          <a:p>
            <a:fld id="{6CD57A3B-57BA-42AA-BB0E-1002FDBCDEEC}" type="slidenum">
              <a:rPr lang="fr-FR" smtClean="0"/>
              <a:t>‹#›</a:t>
            </a:fld>
            <a:endParaRPr lang="fr-FR"/>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87CA95D0-E2E5-45B2-91BA-7CCD29D98643}" type="datetimeFigureOut">
              <a:rPr lang="en-US" smtClean="0"/>
              <a:t>7/31/2018</a:t>
            </a:fld>
            <a:endParaRPr lang="fr-FR"/>
          </a:p>
        </p:txBody>
      </p:sp>
      <p:sp>
        <p:nvSpPr>
          <p:cNvPr id="8" name="Footer Placeholder 7"/>
          <p:cNvSpPr>
            <a:spLocks noGrp="1"/>
          </p:cNvSpPr>
          <p:nvPr>
            <p:ph type="ftr" sz="quarter" idx="11"/>
          </p:nvPr>
        </p:nvSpPr>
        <p:spPr/>
        <p:txBody>
          <a:bodyPr/>
          <a:lstStyle>
            <a:extLst/>
          </a:lstStyle>
          <a:p>
            <a:endParaRPr lang="fr-FR"/>
          </a:p>
        </p:txBody>
      </p:sp>
      <p:sp>
        <p:nvSpPr>
          <p:cNvPr id="9" name="Slide Number Placeholder 8"/>
          <p:cNvSpPr>
            <a:spLocks noGrp="1"/>
          </p:cNvSpPr>
          <p:nvPr>
            <p:ph type="sldNum" sz="quarter" idx="12"/>
          </p:nvPr>
        </p:nvSpPr>
        <p:spPr/>
        <p:txBody>
          <a:bodyPr/>
          <a:lstStyle>
            <a:extLst/>
          </a:lstStyle>
          <a:p>
            <a:fld id="{6CD57A3B-57BA-42AA-BB0E-1002FDBCDEEC}" type="slidenum">
              <a:rPr lang="fr-FR" smtClean="0"/>
              <a:t>‹#›</a:t>
            </a:fld>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87CA95D0-E2E5-45B2-91BA-7CCD29D98643}" type="datetimeFigureOut">
              <a:rPr lang="en-US" smtClean="0"/>
              <a:t>7/31/2018</a:t>
            </a:fld>
            <a:endParaRPr lang="fr-FR"/>
          </a:p>
        </p:txBody>
      </p:sp>
      <p:sp>
        <p:nvSpPr>
          <p:cNvPr id="4" name="Footer Placeholder 3"/>
          <p:cNvSpPr>
            <a:spLocks noGrp="1"/>
          </p:cNvSpPr>
          <p:nvPr>
            <p:ph type="ftr" sz="quarter" idx="11"/>
          </p:nvPr>
        </p:nvSpPr>
        <p:spPr/>
        <p:txBody>
          <a:bodyPr/>
          <a:lstStyle>
            <a:extLst/>
          </a:lstStyle>
          <a:p>
            <a:endParaRPr lang="fr-FR"/>
          </a:p>
        </p:txBody>
      </p:sp>
      <p:sp>
        <p:nvSpPr>
          <p:cNvPr id="5" name="Slide Number Placeholder 4"/>
          <p:cNvSpPr>
            <a:spLocks noGrp="1"/>
          </p:cNvSpPr>
          <p:nvPr>
            <p:ph type="sldNum" sz="quarter" idx="12"/>
          </p:nvPr>
        </p:nvSpPr>
        <p:spPr/>
        <p:txBody>
          <a:bodyPr/>
          <a:lstStyle>
            <a:extLst/>
          </a:lstStyle>
          <a:p>
            <a:fld id="{6CD57A3B-57BA-42AA-BB0E-1002FDBCDEEC}" type="slidenum">
              <a:rPr lang="fr-FR" smtClean="0"/>
              <a:t>‹#›</a:t>
            </a:fld>
            <a:endParaRPr lang="fr-F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87CA95D0-E2E5-45B2-91BA-7CCD29D98643}" type="datetimeFigureOut">
              <a:rPr lang="en-US" smtClean="0"/>
              <a:t>7/31/2018</a:t>
            </a:fld>
            <a:endParaRPr lang="fr-FR"/>
          </a:p>
        </p:txBody>
      </p:sp>
      <p:sp>
        <p:nvSpPr>
          <p:cNvPr id="3" name="Footer Placeholder 2"/>
          <p:cNvSpPr>
            <a:spLocks noGrp="1"/>
          </p:cNvSpPr>
          <p:nvPr>
            <p:ph type="ftr" sz="quarter" idx="11"/>
          </p:nvPr>
        </p:nvSpPr>
        <p:spPr/>
        <p:txBody>
          <a:bodyPr/>
          <a:lstStyle>
            <a:extLst/>
          </a:lstStyle>
          <a:p>
            <a:endParaRPr lang="fr-FR"/>
          </a:p>
        </p:txBody>
      </p:sp>
      <p:sp>
        <p:nvSpPr>
          <p:cNvPr id="4" name="Slide Number Placeholder 3"/>
          <p:cNvSpPr>
            <a:spLocks noGrp="1"/>
          </p:cNvSpPr>
          <p:nvPr>
            <p:ph type="sldNum" sz="quarter" idx="12"/>
          </p:nvPr>
        </p:nvSpPr>
        <p:spPr/>
        <p:txBody>
          <a:bodyPr/>
          <a:lstStyle>
            <a:extLst/>
          </a:lstStyle>
          <a:p>
            <a:fld id="{6CD57A3B-57BA-42AA-BB0E-1002FDBCDEEC}" type="slidenum">
              <a:rPr lang="fr-FR" smtClean="0"/>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87CA95D0-E2E5-45B2-91BA-7CCD29D98643}" type="datetimeFigureOut">
              <a:rPr lang="en-US" smtClean="0"/>
              <a:t>7/31/2018</a:t>
            </a:fld>
            <a:endParaRPr lang="fr-FR"/>
          </a:p>
        </p:txBody>
      </p:sp>
      <p:sp>
        <p:nvSpPr>
          <p:cNvPr id="6" name="Footer Placeholder 5"/>
          <p:cNvSpPr>
            <a:spLocks noGrp="1"/>
          </p:cNvSpPr>
          <p:nvPr>
            <p:ph type="ftr" sz="quarter" idx="11"/>
          </p:nvPr>
        </p:nvSpPr>
        <p:spPr/>
        <p:txBody>
          <a:bodyPr/>
          <a:lstStyle>
            <a:extLst/>
          </a:lstStyle>
          <a:p>
            <a:endParaRPr lang="fr-FR"/>
          </a:p>
        </p:txBody>
      </p:sp>
      <p:sp>
        <p:nvSpPr>
          <p:cNvPr id="7" name="Slide Number Placeholder 6"/>
          <p:cNvSpPr>
            <a:spLocks noGrp="1"/>
          </p:cNvSpPr>
          <p:nvPr>
            <p:ph type="sldNum" sz="quarter" idx="12"/>
          </p:nvPr>
        </p:nvSpPr>
        <p:spPr/>
        <p:txBody>
          <a:bodyPr/>
          <a:lstStyle>
            <a:extLst/>
          </a:lstStyle>
          <a:p>
            <a:fld id="{6CD57A3B-57BA-42AA-BB0E-1002FDBCDEEC}" type="slidenum">
              <a:rPr lang="fr-FR" smtClean="0"/>
              <a:t>‹#›</a:t>
            </a:fld>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87CA95D0-E2E5-45B2-91BA-7CCD29D98643}" type="datetimeFigureOut">
              <a:rPr lang="en-US" smtClean="0"/>
              <a:t>7/31/2018</a:t>
            </a:fld>
            <a:endParaRPr lang="fr-F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fr-F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6CD57A3B-57BA-42AA-BB0E-1002FDBCDEEC}" type="slidenum">
              <a:rPr lang="fr-FR" smtClean="0"/>
              <a:t>‹#›</a:t>
            </a:fld>
            <a:endParaRPr lang="fr-F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4">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87CA95D0-E2E5-45B2-91BA-7CCD29D98643}" type="datetimeFigureOut">
              <a:rPr lang="en-US" smtClean="0"/>
              <a:t>7/31/2018</a:t>
            </a:fld>
            <a:endParaRPr lang="fr-F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fr-F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6CD57A3B-57BA-42AA-BB0E-1002FDBCDEEC}" type="slidenum">
              <a:rPr lang="fr-FR" smtClean="0"/>
              <a:t>‹#›</a:t>
            </a:fld>
            <a:endParaRPr lang="fr-F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14400" y="2286000"/>
            <a:ext cx="7010400" cy="2123658"/>
          </a:xfrm>
          <a:prstGeom prst="rect">
            <a:avLst/>
          </a:prstGeom>
        </p:spPr>
        <p:txBody>
          <a:bodyPr wrap="square">
            <a:spAutoFit/>
          </a:bodyPr>
          <a:lstStyle/>
          <a:p>
            <a:pPr algn="ctr"/>
            <a:r>
              <a:rPr lang="fr-FR" sz="4400" b="1" cap="none" dirty="0" smtClean="0">
                <a:latin typeface="Arial Narrow" pitchFamily="34" charset="0"/>
              </a:rPr>
              <a:t>Module IV</a:t>
            </a:r>
          </a:p>
          <a:p>
            <a:pPr algn="ctr"/>
            <a:endParaRPr lang="fr-FR" sz="4400" cap="none" dirty="0" smtClean="0">
              <a:latin typeface="Arial Narrow" pitchFamily="34" charset="0"/>
            </a:endParaRPr>
          </a:p>
          <a:p>
            <a:r>
              <a:rPr lang="fr-FR" sz="4400" cap="none" dirty="0" smtClean="0">
                <a:latin typeface="Arial Narrow" pitchFamily="34" charset="0"/>
              </a:rPr>
              <a:t>ENTRETIEN ET MAINTENANCE</a:t>
            </a:r>
            <a:endParaRPr lang="fr-FR" sz="4400" dirty="0">
              <a:latin typeface="Arial Narrow"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612775" y="228600"/>
            <a:ext cx="8153400" cy="990600"/>
          </a:xfrm>
        </p:spPr>
        <p:txBody>
          <a:bodyPr>
            <a:normAutofit/>
          </a:bodyPr>
          <a:lstStyle/>
          <a:p>
            <a:pPr algn="ctr" eaLnBrk="1" hangingPunct="1"/>
            <a:r>
              <a:rPr lang="fr-FR" sz="4400" dirty="0" smtClean="0">
                <a:latin typeface="Arial Narrow" pitchFamily="34" charset="0"/>
              </a:rPr>
              <a:t>Références </a:t>
            </a:r>
          </a:p>
        </p:txBody>
      </p:sp>
      <p:sp>
        <p:nvSpPr>
          <p:cNvPr id="35843" name="Content Placeholder 2"/>
          <p:cNvSpPr>
            <a:spLocks noGrp="1"/>
          </p:cNvSpPr>
          <p:nvPr>
            <p:ph sz="quarter" idx="1"/>
          </p:nvPr>
        </p:nvSpPr>
        <p:spPr>
          <a:xfrm>
            <a:off x="612775" y="1600200"/>
            <a:ext cx="8153400" cy="4495800"/>
          </a:xfrm>
        </p:spPr>
        <p:txBody>
          <a:bodyPr>
            <a:normAutofit/>
          </a:bodyPr>
          <a:lstStyle/>
          <a:p>
            <a:pPr algn="just" eaLnBrk="1" hangingPunct="1">
              <a:lnSpc>
                <a:spcPct val="90000"/>
              </a:lnSpc>
              <a:spcAft>
                <a:spcPct val="35000"/>
              </a:spcAft>
              <a:buSzPct val="100000"/>
            </a:pPr>
            <a:r>
              <a:rPr lang="fr-FR" sz="2600" dirty="0" smtClean="0">
                <a:latin typeface="Arial Narrow" pitchFamily="34" charset="0"/>
              </a:rPr>
              <a:t>Outil de l’UNHCR pour l'évaluation participative dans les opérations : </a:t>
            </a:r>
            <a:r>
              <a:rPr lang="fr-FR" sz="2600" dirty="0" smtClean="0">
                <a:solidFill>
                  <a:srgbClr val="49721E"/>
                </a:solidFill>
                <a:latin typeface="Arial Narrow" pitchFamily="34" charset="0"/>
              </a:rPr>
              <a:t>www.unhcr.org</a:t>
            </a:r>
          </a:p>
          <a:p>
            <a:pPr algn="just" eaLnBrk="1" hangingPunct="1">
              <a:lnSpc>
                <a:spcPct val="90000"/>
              </a:lnSpc>
              <a:spcAft>
                <a:spcPct val="35000"/>
              </a:spcAft>
              <a:buSzPct val="100000"/>
            </a:pPr>
            <a:r>
              <a:rPr lang="fr-FR" sz="2600" dirty="0" smtClean="0">
                <a:latin typeface="Arial Narrow" pitchFamily="34" charset="0"/>
              </a:rPr>
              <a:t>Sphère : </a:t>
            </a:r>
            <a:r>
              <a:rPr lang="fr-FR" sz="2600" dirty="0" smtClean="0">
                <a:solidFill>
                  <a:srgbClr val="49721E"/>
                </a:solidFill>
                <a:latin typeface="Arial Narrow" pitchFamily="34" charset="0"/>
              </a:rPr>
              <a:t>www.sphereproject.org</a:t>
            </a:r>
          </a:p>
          <a:p>
            <a:pPr algn="just" eaLnBrk="1" hangingPunct="1">
              <a:lnSpc>
                <a:spcPct val="90000"/>
              </a:lnSpc>
              <a:spcAft>
                <a:spcPct val="35000"/>
              </a:spcAft>
              <a:buSzPct val="100000"/>
            </a:pPr>
            <a:r>
              <a:rPr lang="fr-FR" sz="2600" dirty="0" smtClean="0">
                <a:latin typeface="Arial Narrow" pitchFamily="34" charset="0"/>
              </a:rPr>
              <a:t>HAP-I (Partenariat International pour la </a:t>
            </a:r>
            <a:r>
              <a:rPr lang="fr-FR" sz="2600" dirty="0" err="1" smtClean="0">
                <a:latin typeface="Arial Narrow" pitchFamily="34" charset="0"/>
              </a:rPr>
              <a:t>Redevabilité</a:t>
            </a:r>
            <a:r>
              <a:rPr lang="fr-FR" sz="2600" dirty="0" smtClean="0">
                <a:latin typeface="Arial Narrow" pitchFamily="34" charset="0"/>
              </a:rPr>
              <a:t> Humanitaire) :  </a:t>
            </a:r>
            <a:r>
              <a:rPr lang="fr-FR" sz="2600" dirty="0" smtClean="0">
                <a:solidFill>
                  <a:srgbClr val="49721E"/>
                </a:solidFill>
                <a:latin typeface="Arial Narrow" pitchFamily="34" charset="0"/>
              </a:rPr>
              <a:t>www.hapinternational.org</a:t>
            </a:r>
          </a:p>
          <a:p>
            <a:pPr algn="just" eaLnBrk="1" hangingPunct="1">
              <a:lnSpc>
                <a:spcPct val="90000"/>
              </a:lnSpc>
              <a:spcAft>
                <a:spcPct val="35000"/>
              </a:spcAft>
              <a:buSzPct val="100000"/>
            </a:pPr>
            <a:r>
              <a:rPr lang="fr-FR" sz="2600" dirty="0" smtClean="0">
                <a:latin typeface="Arial Narrow" pitchFamily="34" charset="0"/>
              </a:rPr>
              <a:t>One World Trust : </a:t>
            </a:r>
            <a:r>
              <a:rPr lang="fr-FR" sz="2600" dirty="0" smtClean="0">
                <a:solidFill>
                  <a:srgbClr val="49721E"/>
                </a:solidFill>
                <a:latin typeface="Arial Narrow" pitchFamily="34" charset="0"/>
              </a:rPr>
              <a:t>www.oneworldtrust.org </a:t>
            </a:r>
          </a:p>
          <a:p>
            <a:pPr algn="just" eaLnBrk="1" hangingPunct="1">
              <a:lnSpc>
                <a:spcPct val="90000"/>
              </a:lnSpc>
              <a:spcAft>
                <a:spcPct val="35000"/>
              </a:spcAft>
              <a:buSzPct val="100000"/>
            </a:pPr>
            <a:r>
              <a:rPr lang="fr-FR" sz="2600" dirty="0" smtClean="0">
                <a:latin typeface="Arial Narrow" pitchFamily="34" charset="0"/>
              </a:rPr>
              <a:t>Rapport de la TEC (Coalition d’évaluation du tsunami) :</a:t>
            </a:r>
            <a:r>
              <a:rPr lang="fr-FR" sz="2600" dirty="0" smtClean="0">
                <a:solidFill>
                  <a:srgbClr val="0000FF"/>
                </a:solidFill>
                <a:latin typeface="Arial Narrow" pitchFamily="34" charset="0"/>
              </a:rPr>
              <a:t> </a:t>
            </a:r>
            <a:r>
              <a:rPr lang="fr-FR" sz="2600" dirty="0" smtClean="0">
                <a:solidFill>
                  <a:srgbClr val="49721E"/>
                </a:solidFill>
                <a:latin typeface="Arial Narrow" pitchFamily="34" charset="0"/>
              </a:rPr>
              <a:t>www.tsunami-evaluation.org</a:t>
            </a:r>
          </a:p>
          <a:p>
            <a:pPr algn="just" eaLnBrk="1" hangingPunct="1">
              <a:lnSpc>
                <a:spcPct val="90000"/>
              </a:lnSpc>
              <a:spcAft>
                <a:spcPct val="35000"/>
              </a:spcAft>
              <a:buSzPct val="100000"/>
            </a:pPr>
            <a:r>
              <a:rPr lang="fr-FR" sz="2600" dirty="0" smtClean="0">
                <a:latin typeface="Arial Narrow" pitchFamily="34" charset="0"/>
              </a:rPr>
              <a:t>Démarche de qualité BOND pour les ONG : </a:t>
            </a:r>
            <a:r>
              <a:rPr lang="fr-FR" sz="2600" dirty="0" smtClean="0">
                <a:solidFill>
                  <a:srgbClr val="49721E"/>
                </a:solidFill>
                <a:latin typeface="Arial Narrow" pitchFamily="34" charset="0"/>
              </a:rPr>
              <a:t>www.bond.org.uk</a:t>
            </a:r>
          </a:p>
          <a:p>
            <a:pPr eaLnBrk="1" hangingPunct="1">
              <a:lnSpc>
                <a:spcPct val="90000"/>
              </a:lnSpc>
            </a:pPr>
            <a:endParaRPr lang="fr-FR" sz="26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612775" y="228600"/>
            <a:ext cx="8153400" cy="990600"/>
          </a:xfrm>
        </p:spPr>
        <p:txBody>
          <a:bodyPr>
            <a:normAutofit/>
          </a:bodyPr>
          <a:lstStyle/>
          <a:p>
            <a:pPr algn="ctr" eaLnBrk="1" hangingPunct="1"/>
            <a:r>
              <a:rPr lang="fr-FR" sz="4400" dirty="0" smtClean="0">
                <a:latin typeface="Arial Narrow" pitchFamily="34" charset="0"/>
              </a:rPr>
              <a:t>Objectifs d’apprentissage</a:t>
            </a:r>
          </a:p>
        </p:txBody>
      </p:sp>
      <p:sp>
        <p:nvSpPr>
          <p:cNvPr id="3" name="Content Placeholder 2"/>
          <p:cNvSpPr>
            <a:spLocks noGrp="1"/>
          </p:cNvSpPr>
          <p:nvPr>
            <p:ph sz="quarter" idx="1"/>
          </p:nvPr>
        </p:nvSpPr>
        <p:spPr>
          <a:xfrm>
            <a:off x="457200" y="1781175"/>
            <a:ext cx="8229600" cy="4230688"/>
          </a:xfrm>
        </p:spPr>
        <p:txBody>
          <a:bodyPr>
            <a:normAutofit fontScale="92500"/>
          </a:bodyPr>
          <a:lstStyle/>
          <a:p>
            <a:pPr eaLnBrk="1" hangingPunct="1">
              <a:spcBef>
                <a:spcPts val="2400"/>
              </a:spcBef>
              <a:buSzPct val="100000"/>
              <a:buFont typeface="Wingdings" pitchFamily="2" charset="2"/>
              <a:buChar char="§"/>
            </a:pPr>
            <a:endParaRPr lang="fr-FR" sz="2200" dirty="0" smtClean="0">
              <a:latin typeface="Arial Narrow" pitchFamily="34" charset="0"/>
            </a:endParaRPr>
          </a:p>
          <a:p>
            <a:pPr algn="just" eaLnBrk="1" hangingPunct="1">
              <a:spcBef>
                <a:spcPts val="2400"/>
              </a:spcBef>
              <a:buSzPct val="100000"/>
              <a:buFont typeface="Wingdings" pitchFamily="2" charset="2"/>
              <a:buChar char="§"/>
            </a:pPr>
            <a:r>
              <a:rPr lang="fr-FR" sz="2400" dirty="0" smtClean="0">
                <a:latin typeface="Arial Narrow" pitchFamily="34" charset="0"/>
              </a:rPr>
              <a:t>Comprendre </a:t>
            </a:r>
            <a:r>
              <a:rPr lang="fr-FR" sz="2400" dirty="0" smtClean="0">
                <a:latin typeface="Arial Narrow" pitchFamily="34" charset="0"/>
              </a:rPr>
              <a:t>les activités qui relèvent de la phase d’entretien et de maintenance du site.</a:t>
            </a:r>
          </a:p>
          <a:p>
            <a:pPr algn="just" eaLnBrk="1" hangingPunct="1">
              <a:spcBef>
                <a:spcPts val="2400"/>
              </a:spcBef>
              <a:buSzPct val="100000"/>
              <a:buFont typeface="Wingdings" pitchFamily="2" charset="2"/>
              <a:buChar char="§"/>
            </a:pPr>
            <a:r>
              <a:rPr lang="fr-FR" sz="2400" dirty="0" smtClean="0">
                <a:latin typeface="Arial Narrow" pitchFamily="34" charset="0"/>
              </a:rPr>
              <a:t>Comprendre les rôles des principaux acteurs et des partenaires du CCCM.</a:t>
            </a:r>
            <a:endParaRPr lang="fr-FR" sz="2400" b="1" i="1" dirty="0" smtClean="0">
              <a:latin typeface="Arial Narrow" pitchFamily="34" charset="0"/>
            </a:endParaRPr>
          </a:p>
          <a:p>
            <a:pPr algn="just" eaLnBrk="1" hangingPunct="1">
              <a:spcBef>
                <a:spcPts val="2400"/>
              </a:spcBef>
              <a:buSzPct val="100000"/>
              <a:buFont typeface="Wingdings" pitchFamily="2" charset="2"/>
              <a:buChar char="§"/>
            </a:pPr>
            <a:r>
              <a:rPr lang="fr-FR" sz="2400" dirty="0" smtClean="0">
                <a:latin typeface="Arial Narrow" pitchFamily="34" charset="0"/>
              </a:rPr>
              <a:t>Proposer des systèmes de gouvernance efficaces et représentatifs qui favorisent la participation des résidents à l’entretien et à la maintenance du camp ou du centre collectif. </a:t>
            </a:r>
            <a:endParaRPr lang="fr-FR" sz="2400" b="1" i="1" dirty="0" smtClean="0">
              <a:latin typeface="Arial Narrow" pitchFamily="34" charset="0"/>
            </a:endParaRPr>
          </a:p>
          <a:p>
            <a:pPr algn="just" eaLnBrk="1" hangingPunct="1">
              <a:spcBef>
                <a:spcPts val="2400"/>
              </a:spcBef>
              <a:buSzPct val="100000"/>
              <a:buNone/>
            </a:pPr>
            <a:r>
              <a:rPr lang="fr-FR" sz="2400" dirty="0" smtClean="0">
                <a:latin typeface="Arial Narrow" pitchFamily="34" charset="0"/>
              </a:rPr>
              <a:t>.</a:t>
            </a:r>
            <a:endParaRPr lang="fr-FR" sz="2400" b="1" i="1" dirty="0" smtClean="0">
              <a:latin typeface="Arial Narrow" pitchFamily="34" charset="0"/>
            </a:endParaRPr>
          </a:p>
          <a:p>
            <a:pPr eaLnBrk="1" hangingPunct="1">
              <a:buFont typeface="Arial" charset="0"/>
              <a:buNone/>
            </a:pPr>
            <a:endParaRPr lang="fr-FR" sz="25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612775" y="228600"/>
            <a:ext cx="8153400" cy="990600"/>
          </a:xfrm>
        </p:spPr>
        <p:txBody>
          <a:bodyPr>
            <a:noAutofit/>
          </a:bodyPr>
          <a:lstStyle/>
          <a:p>
            <a:pPr algn="ctr" eaLnBrk="1" hangingPunct="1"/>
            <a:r>
              <a:rPr lang="fr-FR" sz="4000" dirty="0" smtClean="0">
                <a:latin typeface="Arial Narrow" pitchFamily="34" charset="0"/>
              </a:rPr>
              <a:t>En quoi consistent l’entretien et la maintenance ?</a:t>
            </a:r>
          </a:p>
        </p:txBody>
      </p:sp>
      <p:sp>
        <p:nvSpPr>
          <p:cNvPr id="18435" name="Rectangle 5"/>
          <p:cNvSpPr>
            <a:spLocks noChangeArrowheads="1"/>
          </p:cNvSpPr>
          <p:nvPr/>
        </p:nvSpPr>
        <p:spPr bwMode="auto">
          <a:xfrm>
            <a:off x="228600" y="1778000"/>
            <a:ext cx="8915400" cy="4622800"/>
          </a:xfrm>
          <a:prstGeom prst="rect">
            <a:avLst/>
          </a:prstGeom>
          <a:noFill/>
          <a:ln w="9525">
            <a:noFill/>
            <a:miter lim="800000"/>
            <a:headEnd/>
            <a:tailEnd/>
          </a:ln>
        </p:spPr>
        <p:txBody>
          <a:bodyPr/>
          <a:lstStyle/>
          <a:p>
            <a:pPr marL="533400" indent="-533400">
              <a:lnSpc>
                <a:spcPct val="80000"/>
              </a:lnSpc>
              <a:spcBef>
                <a:spcPct val="20000"/>
              </a:spcBef>
              <a:spcAft>
                <a:spcPts val="1200"/>
              </a:spcAft>
            </a:pPr>
            <a:endParaRPr lang="en-US" sz="1000" b="1">
              <a:solidFill>
                <a:srgbClr val="FF0000"/>
              </a:solidFill>
            </a:endParaRPr>
          </a:p>
          <a:p>
            <a:pPr marL="533400" indent="-533400">
              <a:lnSpc>
                <a:spcPct val="80000"/>
              </a:lnSpc>
              <a:spcBef>
                <a:spcPct val="20000"/>
              </a:spcBef>
              <a:spcAft>
                <a:spcPts val="1200"/>
              </a:spcAft>
              <a:buFontTx/>
              <a:buChar char="•"/>
            </a:pPr>
            <a:endParaRPr lang="en-US" sz="2400"/>
          </a:p>
        </p:txBody>
      </p:sp>
      <p:pic>
        <p:nvPicPr>
          <p:cNvPr id="18436" name="Picture 2" descr="C:\Users\Hadley\Pictures\photos from camp management NRC\IMG_0106.jpg"/>
          <p:cNvPicPr>
            <a:picLocks noChangeAspect="1" noChangeArrowheads="1"/>
          </p:cNvPicPr>
          <p:nvPr/>
        </p:nvPicPr>
        <p:blipFill>
          <a:blip r:embed="rId3" cstate="print"/>
          <a:srcRect/>
          <a:stretch>
            <a:fillRect/>
          </a:stretch>
        </p:blipFill>
        <p:spPr bwMode="auto">
          <a:xfrm>
            <a:off x="822325" y="1614488"/>
            <a:ext cx="3440113" cy="2579687"/>
          </a:xfrm>
          <a:prstGeom prst="rect">
            <a:avLst/>
          </a:prstGeom>
          <a:noFill/>
          <a:ln w="9525">
            <a:solidFill>
              <a:srgbClr val="00FFFE"/>
            </a:solidFill>
            <a:miter lim="800000"/>
            <a:headEnd/>
            <a:tailEnd/>
          </a:ln>
        </p:spPr>
      </p:pic>
      <p:pic>
        <p:nvPicPr>
          <p:cNvPr id="18437" name="Picture 4" descr="C:\Users\Hadley\Pictures\photos from camp management NRC\all camp management\constructing a new septic tank.JPG"/>
          <p:cNvPicPr>
            <a:picLocks noChangeAspect="1" noChangeArrowheads="1"/>
          </p:cNvPicPr>
          <p:nvPr/>
        </p:nvPicPr>
        <p:blipFill>
          <a:blip r:embed="rId4"/>
          <a:srcRect/>
          <a:stretch>
            <a:fillRect/>
          </a:stretch>
        </p:blipFill>
        <p:spPr bwMode="auto">
          <a:xfrm>
            <a:off x="4887913" y="1614488"/>
            <a:ext cx="3406775" cy="2555875"/>
          </a:xfrm>
          <a:prstGeom prst="rect">
            <a:avLst/>
          </a:prstGeom>
          <a:noFill/>
          <a:ln w="9525">
            <a:solidFill>
              <a:srgbClr val="8EFF5A"/>
            </a:solidFill>
            <a:miter lim="800000"/>
            <a:headEnd/>
            <a:tailEnd/>
          </a:ln>
        </p:spPr>
      </p:pic>
      <p:pic>
        <p:nvPicPr>
          <p:cNvPr id="18438" name="Picture 7" descr="C:\Users\Hadley\Pictures\photos from camp management NRC\all camp management\IMG_1163_2.jpg"/>
          <p:cNvPicPr>
            <a:picLocks noChangeAspect="1" noChangeArrowheads="1"/>
          </p:cNvPicPr>
          <p:nvPr/>
        </p:nvPicPr>
        <p:blipFill>
          <a:blip r:embed="rId5" cstate="print"/>
          <a:srcRect/>
          <a:stretch>
            <a:fillRect/>
          </a:stretch>
        </p:blipFill>
        <p:spPr bwMode="auto">
          <a:xfrm rot="528575">
            <a:off x="4652963" y="3846513"/>
            <a:ext cx="3506787" cy="2628900"/>
          </a:xfrm>
          <a:prstGeom prst="rect">
            <a:avLst/>
          </a:prstGeom>
          <a:noFill/>
          <a:ln w="9525">
            <a:solidFill>
              <a:srgbClr val="94C33C"/>
            </a:solidFill>
            <a:miter lim="800000"/>
            <a:headEnd/>
            <a:tailEnd/>
          </a:ln>
        </p:spPr>
      </p:pic>
      <p:pic>
        <p:nvPicPr>
          <p:cNvPr id="18439" name="Picture 6" descr="C:\Users\Hadley\Pictures\photos from camp management NRC\all camp management\DSCN3078.JPG"/>
          <p:cNvPicPr>
            <a:picLocks noChangeAspect="1" noChangeArrowheads="1"/>
          </p:cNvPicPr>
          <p:nvPr/>
        </p:nvPicPr>
        <p:blipFill>
          <a:blip r:embed="rId6"/>
          <a:srcRect/>
          <a:stretch>
            <a:fillRect/>
          </a:stretch>
        </p:blipFill>
        <p:spPr bwMode="auto">
          <a:xfrm rot="-474194">
            <a:off x="808038" y="3849688"/>
            <a:ext cx="3917950" cy="2630487"/>
          </a:xfrm>
          <a:prstGeom prst="rect">
            <a:avLst/>
          </a:prstGeom>
          <a:noFill/>
          <a:ln w="9525">
            <a:solidFill>
              <a:srgbClr val="417B4A"/>
            </a:solid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612775" y="228600"/>
            <a:ext cx="8153400" cy="990600"/>
          </a:xfrm>
        </p:spPr>
        <p:txBody>
          <a:bodyPr>
            <a:normAutofit/>
          </a:bodyPr>
          <a:lstStyle/>
          <a:p>
            <a:pPr algn="ctr" eaLnBrk="1" hangingPunct="1"/>
            <a:r>
              <a:rPr lang="fr-FR" sz="4400" dirty="0" smtClean="0">
                <a:latin typeface="Arial Narrow" pitchFamily="34" charset="0"/>
              </a:rPr>
              <a:t>Qui en est responsable?</a:t>
            </a:r>
          </a:p>
        </p:txBody>
      </p:sp>
      <p:sp>
        <p:nvSpPr>
          <p:cNvPr id="20483" name="Content Placeholder 2"/>
          <p:cNvSpPr>
            <a:spLocks noGrp="1"/>
          </p:cNvSpPr>
          <p:nvPr>
            <p:ph sz="quarter" idx="1"/>
          </p:nvPr>
        </p:nvSpPr>
        <p:spPr>
          <a:xfrm>
            <a:off x="257175" y="1600200"/>
            <a:ext cx="3783013" cy="5041900"/>
          </a:xfrm>
        </p:spPr>
        <p:txBody>
          <a:bodyPr>
            <a:normAutofit/>
          </a:bodyPr>
          <a:lstStyle/>
          <a:p>
            <a:pPr eaLnBrk="1" hangingPunct="1">
              <a:buFont typeface="Arial" charset="0"/>
              <a:buNone/>
            </a:pPr>
            <a:r>
              <a:rPr lang="fr-FR" sz="2400" dirty="0" smtClean="0"/>
              <a:t>	</a:t>
            </a:r>
          </a:p>
          <a:p>
            <a:pPr algn="just" eaLnBrk="1" hangingPunct="1">
              <a:buFont typeface="Arial" charset="0"/>
              <a:buNone/>
            </a:pPr>
            <a:r>
              <a:rPr lang="fr-FR" sz="2400" dirty="0" smtClean="0"/>
              <a:t>	</a:t>
            </a:r>
            <a:r>
              <a:rPr lang="fr-FR" sz="2800" dirty="0" smtClean="0">
                <a:latin typeface="Arial Narrow" pitchFamily="34" charset="0"/>
              </a:rPr>
              <a:t>L’Administration de camp a pour mission de faire respecter les droits des populations déplacées. </a:t>
            </a:r>
          </a:p>
          <a:p>
            <a:pPr algn="just" eaLnBrk="1" hangingPunct="1">
              <a:buFont typeface="Arial" charset="0"/>
              <a:buNone/>
            </a:pPr>
            <a:endParaRPr lang="fr-FR" sz="2800" dirty="0" smtClean="0">
              <a:latin typeface="Arial Narrow" pitchFamily="34" charset="0"/>
            </a:endParaRPr>
          </a:p>
          <a:p>
            <a:pPr algn="just" eaLnBrk="1" hangingPunct="1">
              <a:buFont typeface="Arial" charset="0"/>
              <a:buNone/>
            </a:pPr>
            <a:r>
              <a:rPr lang="fr-FR" sz="2800" dirty="0" smtClean="0">
                <a:latin typeface="Arial Narrow" pitchFamily="34" charset="0"/>
              </a:rPr>
              <a:t>	Elle bénéficie du soutien du Coordinateur de camp et du Gestionnaire de camp. </a:t>
            </a:r>
          </a:p>
          <a:p>
            <a:pPr eaLnBrk="1" hangingPunct="1">
              <a:buFont typeface="Arial" charset="0"/>
              <a:buNone/>
            </a:pPr>
            <a:endParaRPr lang="fr-FR" sz="2400" dirty="0" smtClean="0"/>
          </a:p>
        </p:txBody>
      </p:sp>
      <p:pic>
        <p:nvPicPr>
          <p:cNvPr id="20484" name="Picture 2"/>
          <p:cNvPicPr>
            <a:picLocks noChangeAspect="1" noChangeArrowheads="1"/>
          </p:cNvPicPr>
          <p:nvPr/>
        </p:nvPicPr>
        <p:blipFill>
          <a:blip r:embed="rId3"/>
          <a:srcRect/>
          <a:stretch>
            <a:fillRect/>
          </a:stretch>
        </p:blipFill>
        <p:spPr bwMode="auto">
          <a:xfrm>
            <a:off x="4471988" y="1600200"/>
            <a:ext cx="4476750" cy="4283075"/>
          </a:xfrm>
          <a:prstGeom prst="rect">
            <a:avLst/>
          </a:prstGeom>
          <a:noFill/>
          <a:ln w="9525">
            <a:noFill/>
            <a:miter lim="800000"/>
            <a:headEnd/>
            <a:tailEnd/>
          </a:ln>
        </p:spPr>
      </p:pic>
      <p:sp>
        <p:nvSpPr>
          <p:cNvPr id="20485" name="TextBox 5"/>
          <p:cNvSpPr txBox="1">
            <a:spLocks noChangeArrowheads="1"/>
          </p:cNvSpPr>
          <p:nvPr/>
        </p:nvSpPr>
        <p:spPr bwMode="auto">
          <a:xfrm>
            <a:off x="7256463" y="5681663"/>
            <a:ext cx="1766887" cy="246062"/>
          </a:xfrm>
          <a:prstGeom prst="rect">
            <a:avLst/>
          </a:prstGeom>
          <a:noFill/>
          <a:ln w="9525">
            <a:noFill/>
            <a:miter lim="800000"/>
            <a:headEnd/>
            <a:tailEnd/>
          </a:ln>
        </p:spPr>
        <p:txBody>
          <a:bodyPr>
            <a:spAutoFit/>
          </a:bodyPr>
          <a:lstStyle/>
          <a:p>
            <a:pPr algn="r"/>
            <a:r>
              <a:rPr lang="en-US" sz="1000">
                <a:latin typeface="Calibri" pitchFamily="-112" charset="0"/>
              </a:rPr>
              <a:t> </a:t>
            </a:r>
            <a:r>
              <a:rPr lang="en-US" sz="1000">
                <a:solidFill>
                  <a:srgbClr val="FF0000"/>
                </a:solidFill>
                <a:latin typeface="Calibri" pitchFamily="-112" charset="0"/>
              </a:rPr>
              <a:t>© www.hr.ubc.ca</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normAutofit/>
          </a:bodyPr>
          <a:lstStyle/>
          <a:p>
            <a:pPr algn="ctr" eaLnBrk="1" hangingPunct="1"/>
            <a:r>
              <a:rPr lang="fr-FR" sz="4400" dirty="0" smtClean="0">
                <a:latin typeface="Arial Narrow" pitchFamily="34" charset="0"/>
              </a:rPr>
              <a:t>Quel rôle joue la population ?</a:t>
            </a:r>
          </a:p>
        </p:txBody>
      </p:sp>
      <p:sp>
        <p:nvSpPr>
          <p:cNvPr id="22531" name="Content Placeholder 8"/>
          <p:cNvSpPr>
            <a:spLocks noGrp="1"/>
          </p:cNvSpPr>
          <p:nvPr>
            <p:ph sz="quarter" idx="1"/>
          </p:nvPr>
        </p:nvSpPr>
        <p:spPr>
          <a:xfrm>
            <a:off x="471488" y="1589088"/>
            <a:ext cx="8153400" cy="1725612"/>
          </a:xfrm>
        </p:spPr>
        <p:txBody>
          <a:bodyPr>
            <a:normAutofit/>
          </a:bodyPr>
          <a:lstStyle/>
          <a:p>
            <a:pPr algn="ctr" eaLnBrk="1" hangingPunct="1">
              <a:buFont typeface="Arial" charset="0"/>
              <a:buNone/>
            </a:pPr>
            <a:r>
              <a:rPr lang="fr-FR" dirty="0" smtClean="0">
                <a:latin typeface="Arial Narrow" pitchFamily="34" charset="0"/>
              </a:rPr>
              <a:t>Il est essentiel, pour </a:t>
            </a:r>
            <a:r>
              <a:rPr lang="fr-FR" b="1" dirty="0" smtClean="0">
                <a:solidFill>
                  <a:srgbClr val="6BAB1E"/>
                </a:solidFill>
                <a:latin typeface="Arial Narrow" pitchFamily="34" charset="0"/>
              </a:rPr>
              <a:t>réduire le degré de vulnérabilité et de dépendance </a:t>
            </a:r>
            <a:r>
              <a:rPr lang="fr-FR" dirty="0" smtClean="0">
                <a:latin typeface="Arial Narrow" pitchFamily="34" charset="0"/>
              </a:rPr>
              <a:t>de la </a:t>
            </a:r>
            <a:r>
              <a:rPr lang="fr-FR" b="1" dirty="0" smtClean="0">
                <a:solidFill>
                  <a:srgbClr val="6BAB1E"/>
                </a:solidFill>
                <a:latin typeface="Arial Narrow" pitchFamily="34" charset="0"/>
              </a:rPr>
              <a:t>population</a:t>
            </a:r>
            <a:r>
              <a:rPr lang="fr-FR" dirty="0" smtClean="0">
                <a:latin typeface="Arial Narrow" pitchFamily="34" charset="0"/>
              </a:rPr>
              <a:t>, qu’elle</a:t>
            </a:r>
            <a:r>
              <a:rPr lang="fr-FR" b="1" dirty="0" smtClean="0">
                <a:solidFill>
                  <a:srgbClr val="6BAB1E"/>
                </a:solidFill>
                <a:latin typeface="Arial Narrow" pitchFamily="34" charset="0"/>
              </a:rPr>
              <a:t> participe </a:t>
            </a:r>
            <a:r>
              <a:rPr lang="fr-FR" dirty="0" smtClean="0">
                <a:latin typeface="Arial Narrow" pitchFamily="34" charset="0"/>
              </a:rPr>
              <a:t>à la </a:t>
            </a:r>
            <a:r>
              <a:rPr lang="fr-FR" b="1" dirty="0" smtClean="0">
                <a:solidFill>
                  <a:srgbClr val="6EAA2E"/>
                </a:solidFill>
                <a:latin typeface="Arial Narrow" pitchFamily="34" charset="0"/>
              </a:rPr>
              <a:t>gestion </a:t>
            </a:r>
            <a:r>
              <a:rPr lang="fr-FR" dirty="0" smtClean="0">
                <a:latin typeface="Arial Narrow" pitchFamily="34" charset="0"/>
              </a:rPr>
              <a:t>du site.</a:t>
            </a:r>
            <a:r>
              <a:rPr lang="en-US" dirty="0" smtClean="0">
                <a:latin typeface="Arial Narrow" pitchFamily="34" charset="0"/>
              </a:rPr>
              <a:t> </a:t>
            </a:r>
          </a:p>
        </p:txBody>
      </p:sp>
      <p:pic>
        <p:nvPicPr>
          <p:cNvPr id="22532" name="Picture 3"/>
          <p:cNvPicPr>
            <a:picLocks noChangeAspect="1" noChangeArrowheads="1"/>
          </p:cNvPicPr>
          <p:nvPr/>
        </p:nvPicPr>
        <p:blipFill>
          <a:blip r:embed="rId3"/>
          <a:srcRect/>
          <a:stretch>
            <a:fillRect/>
          </a:stretch>
        </p:blipFill>
        <p:spPr bwMode="auto">
          <a:xfrm>
            <a:off x="0" y="3314700"/>
            <a:ext cx="9144000" cy="3543300"/>
          </a:xfrm>
          <a:prstGeom prst="rect">
            <a:avLst/>
          </a:prstGeom>
          <a:noFill/>
          <a:ln w="9525">
            <a:noFill/>
            <a:miter lim="800000"/>
            <a:headEnd/>
            <a:tailEnd/>
          </a:ln>
        </p:spPr>
      </p:pic>
      <p:sp>
        <p:nvSpPr>
          <p:cNvPr id="22533" name="TextBox 10"/>
          <p:cNvSpPr txBox="1">
            <a:spLocks noChangeArrowheads="1"/>
          </p:cNvSpPr>
          <p:nvPr/>
        </p:nvSpPr>
        <p:spPr bwMode="auto">
          <a:xfrm>
            <a:off x="6900863" y="6678613"/>
            <a:ext cx="2346325" cy="230187"/>
          </a:xfrm>
          <a:prstGeom prst="rect">
            <a:avLst/>
          </a:prstGeom>
          <a:noFill/>
          <a:ln w="9525">
            <a:noFill/>
            <a:miter lim="800000"/>
            <a:headEnd/>
            <a:tailEnd/>
          </a:ln>
        </p:spPr>
        <p:txBody>
          <a:bodyPr>
            <a:spAutoFit/>
          </a:bodyPr>
          <a:lstStyle/>
          <a:p>
            <a:pPr algn="r"/>
            <a:r>
              <a:rPr lang="en-US" sz="900">
                <a:solidFill>
                  <a:schemeClr val="bg1"/>
                </a:solidFill>
                <a:latin typeface="Calibri" pitchFamily="-112" charset="0"/>
              </a:rPr>
              <a:t>© UNHCR</a:t>
            </a:r>
            <a:r>
              <a:rPr lang="en-US" sz="900">
                <a:latin typeface="Calibri" pitchFamily="-112" charset="0"/>
              </a:rPr>
              <a: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612775" y="228600"/>
            <a:ext cx="8153400" cy="990600"/>
          </a:xfrm>
        </p:spPr>
        <p:txBody>
          <a:bodyPr>
            <a:normAutofit/>
          </a:bodyPr>
          <a:lstStyle/>
          <a:p>
            <a:pPr algn="ctr" eaLnBrk="1" hangingPunct="1"/>
            <a:r>
              <a:rPr lang="fr-FR" sz="4400" dirty="0" smtClean="0">
                <a:latin typeface="Arial Narrow" pitchFamily="34" charset="0"/>
              </a:rPr>
              <a:t>Exercice de groupe – 10 min</a:t>
            </a:r>
          </a:p>
        </p:txBody>
      </p:sp>
      <p:sp>
        <p:nvSpPr>
          <p:cNvPr id="24579" name="Content Placeholder 2"/>
          <p:cNvSpPr>
            <a:spLocks noGrp="1"/>
          </p:cNvSpPr>
          <p:nvPr>
            <p:ph sz="quarter" idx="1"/>
          </p:nvPr>
        </p:nvSpPr>
        <p:spPr>
          <a:xfrm>
            <a:off x="612775" y="1600200"/>
            <a:ext cx="8153400" cy="4495800"/>
          </a:xfrm>
        </p:spPr>
        <p:txBody>
          <a:bodyPr>
            <a:normAutofit/>
          </a:bodyPr>
          <a:lstStyle/>
          <a:p>
            <a:pPr eaLnBrk="1" hangingPunct="1">
              <a:lnSpc>
                <a:spcPct val="90000"/>
              </a:lnSpc>
              <a:spcBef>
                <a:spcPts val="1800"/>
              </a:spcBef>
            </a:pPr>
            <a:endParaRPr lang="en-US" sz="100" dirty="0" smtClean="0"/>
          </a:p>
          <a:p>
            <a:pPr eaLnBrk="1" hangingPunct="1">
              <a:lnSpc>
                <a:spcPct val="90000"/>
              </a:lnSpc>
              <a:spcBef>
                <a:spcPts val="1800"/>
              </a:spcBef>
              <a:buSzPct val="100000"/>
            </a:pPr>
            <a:endParaRPr lang="fr-FR" sz="2800" dirty="0" smtClean="0">
              <a:latin typeface="Arial Narrow" pitchFamily="34" charset="0"/>
            </a:endParaRPr>
          </a:p>
          <a:p>
            <a:pPr algn="just" eaLnBrk="1" hangingPunct="1">
              <a:lnSpc>
                <a:spcPct val="90000"/>
              </a:lnSpc>
              <a:spcBef>
                <a:spcPts val="1800"/>
              </a:spcBef>
              <a:buSzPct val="100000"/>
              <a:buFont typeface="Wingdings" pitchFamily="2" charset="2"/>
              <a:buChar char="§"/>
            </a:pPr>
            <a:r>
              <a:rPr lang="fr-FR" sz="2800" dirty="0" smtClean="0">
                <a:latin typeface="Arial Narrow" pitchFamily="34" charset="0"/>
              </a:rPr>
              <a:t>4 </a:t>
            </a:r>
            <a:r>
              <a:rPr lang="fr-FR" sz="2800" dirty="0" smtClean="0">
                <a:latin typeface="Arial Narrow" pitchFamily="34" charset="0"/>
              </a:rPr>
              <a:t>groupes – AC, CC, GC et population du camp</a:t>
            </a:r>
          </a:p>
          <a:p>
            <a:pPr algn="just" eaLnBrk="1" hangingPunct="1">
              <a:lnSpc>
                <a:spcPct val="90000"/>
              </a:lnSpc>
              <a:spcBef>
                <a:spcPts val="1800"/>
              </a:spcBef>
              <a:buSzPct val="100000"/>
              <a:buFont typeface="Wingdings" pitchFamily="2" charset="2"/>
              <a:buChar char="§"/>
            </a:pPr>
            <a:r>
              <a:rPr lang="fr-FR" sz="2800" dirty="0" smtClean="0">
                <a:latin typeface="Arial Narrow" pitchFamily="34" charset="0"/>
              </a:rPr>
              <a:t>Quelles sont les activités et les responsabilités en matière d’entretien et de maintenance  qui sont associées à votre fonction ? </a:t>
            </a:r>
          </a:p>
          <a:p>
            <a:pPr algn="just" eaLnBrk="1" hangingPunct="1">
              <a:lnSpc>
                <a:spcPct val="90000"/>
              </a:lnSpc>
              <a:spcBef>
                <a:spcPts val="1800"/>
              </a:spcBef>
              <a:buSzPct val="100000"/>
              <a:buFont typeface="Wingdings" pitchFamily="2" charset="2"/>
              <a:buChar char="§"/>
            </a:pPr>
            <a:r>
              <a:rPr lang="fr-FR" sz="2800" dirty="0" smtClean="0">
                <a:latin typeface="Arial Narrow" pitchFamily="34" charset="0"/>
              </a:rPr>
              <a:t>Notez vos réponses au tableau.</a:t>
            </a:r>
          </a:p>
          <a:p>
            <a:pPr algn="just" eaLnBrk="1" hangingPunct="1">
              <a:lnSpc>
                <a:spcPct val="90000"/>
              </a:lnSpc>
              <a:spcBef>
                <a:spcPts val="1800"/>
              </a:spcBef>
              <a:buSzPct val="100000"/>
              <a:buFont typeface="Wingdings" pitchFamily="2" charset="2"/>
              <a:buChar char="§"/>
            </a:pPr>
            <a:r>
              <a:rPr lang="fr-FR" sz="2800" dirty="0" smtClean="0">
                <a:latin typeface="Arial Narrow" pitchFamily="34" charset="0"/>
              </a:rPr>
              <a:t>Vous récapitulerez vos travaux en séance plénière.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noAutofit/>
          </a:bodyPr>
          <a:lstStyle/>
          <a:p>
            <a:pPr algn="ctr" eaLnBrk="1" hangingPunct="1"/>
            <a:r>
              <a:rPr lang="fr-FR" sz="4400" dirty="0" smtClean="0">
                <a:latin typeface="Arial Narrow" pitchFamily="34" charset="0"/>
              </a:rPr>
              <a:t>La responsabilité est liée à la participation</a:t>
            </a:r>
          </a:p>
        </p:txBody>
      </p:sp>
      <p:sp>
        <p:nvSpPr>
          <p:cNvPr id="25603" name="Content Placeholder 2"/>
          <p:cNvSpPr>
            <a:spLocks noGrp="1"/>
          </p:cNvSpPr>
          <p:nvPr>
            <p:ph sz="quarter" idx="1"/>
          </p:nvPr>
        </p:nvSpPr>
        <p:spPr>
          <a:xfrm>
            <a:off x="244475" y="2200275"/>
            <a:ext cx="3929063" cy="3941763"/>
          </a:xfrm>
        </p:spPr>
        <p:txBody>
          <a:bodyPr>
            <a:normAutofit/>
          </a:bodyPr>
          <a:lstStyle/>
          <a:p>
            <a:pPr algn="just" eaLnBrk="1" hangingPunct="1">
              <a:buSzPct val="100000"/>
            </a:pPr>
            <a:r>
              <a:rPr lang="fr-FR" sz="2800" dirty="0" smtClean="0">
                <a:latin typeface="Arial Narrow" pitchFamily="34" charset="0"/>
              </a:rPr>
              <a:t>Respect des standards</a:t>
            </a:r>
          </a:p>
          <a:p>
            <a:pPr algn="just" eaLnBrk="1" hangingPunct="1">
              <a:buSzPct val="100000"/>
              <a:buFont typeface="Arial" charset="0"/>
              <a:buNone/>
            </a:pPr>
            <a:endParaRPr lang="fr-FR" sz="2800" dirty="0" smtClean="0">
              <a:latin typeface="Arial Narrow" pitchFamily="34" charset="0"/>
            </a:endParaRPr>
          </a:p>
          <a:p>
            <a:pPr algn="just" eaLnBrk="1" hangingPunct="1">
              <a:buSzPct val="100000"/>
            </a:pPr>
            <a:r>
              <a:rPr lang="fr-FR" sz="2800" dirty="0" smtClean="0">
                <a:latin typeface="Arial Narrow" pitchFamily="34" charset="0"/>
              </a:rPr>
              <a:t>Communication ouverte (mécanismes de rapports et de consultation)</a:t>
            </a:r>
          </a:p>
          <a:p>
            <a:pPr algn="just" eaLnBrk="1" hangingPunct="1">
              <a:buSzPct val="100000"/>
            </a:pPr>
            <a:endParaRPr lang="fr-FR" sz="2800" dirty="0" smtClean="0">
              <a:latin typeface="Arial Narrow" pitchFamily="34" charset="0"/>
            </a:endParaRPr>
          </a:p>
          <a:p>
            <a:pPr algn="just" eaLnBrk="1" hangingPunct="1">
              <a:buSzPct val="100000"/>
            </a:pPr>
            <a:r>
              <a:rPr lang="fr-FR" sz="2800" dirty="0" smtClean="0">
                <a:latin typeface="Arial Narrow" pitchFamily="34" charset="0"/>
              </a:rPr>
              <a:t>Gouvernance efficace</a:t>
            </a:r>
          </a:p>
        </p:txBody>
      </p:sp>
      <p:pic>
        <p:nvPicPr>
          <p:cNvPr id="25604" name="Picture 2" descr="D:\Emma\Pictures\photos from camp management NRC\all camp management\A dug well with wall and apron and rope and bucket.JPG"/>
          <p:cNvPicPr>
            <a:picLocks noGrp="1" noChangeAspect="1" noChangeArrowheads="1"/>
          </p:cNvPicPr>
          <p:nvPr>
            <p:ph sz="quarter" idx="2"/>
          </p:nvPr>
        </p:nvPicPr>
        <p:blipFill>
          <a:blip r:embed="rId3"/>
          <a:srcRect/>
          <a:stretch>
            <a:fillRect/>
          </a:stretch>
        </p:blipFill>
        <p:spPr>
          <a:xfrm>
            <a:off x="4500563" y="1497013"/>
            <a:ext cx="4643437" cy="3482975"/>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fr-FR" smtClean="0"/>
              <a:t>Une gouvernance efficace</a:t>
            </a:r>
          </a:p>
        </p:txBody>
      </p:sp>
      <p:sp>
        <p:nvSpPr>
          <p:cNvPr id="27651" name="Rectangle 3"/>
          <p:cNvSpPr>
            <a:spLocks noGrp="1" noChangeArrowheads="1"/>
          </p:cNvSpPr>
          <p:nvPr>
            <p:ph type="body" sz="half" idx="1"/>
          </p:nvPr>
        </p:nvSpPr>
        <p:spPr>
          <a:xfrm>
            <a:off x="457200" y="1965325"/>
            <a:ext cx="4475163" cy="4416425"/>
          </a:xfrm>
        </p:spPr>
        <p:txBody>
          <a:bodyPr/>
          <a:lstStyle/>
          <a:p>
            <a:pPr marL="514350" indent="-514350" eaLnBrk="1" hangingPunct="1">
              <a:buFont typeface="Arial" charset="0"/>
              <a:buNone/>
            </a:pPr>
            <a:endParaRPr lang="fr-FR" sz="3000" smtClean="0"/>
          </a:p>
          <a:p>
            <a:pPr marL="514350" indent="-514350" eaLnBrk="1" hangingPunct="1">
              <a:buFontTx/>
              <a:buNone/>
            </a:pPr>
            <a:endParaRPr lang="fr-FR" sz="2400" smtClean="0"/>
          </a:p>
          <a:p>
            <a:pPr marL="514350" indent="-514350" eaLnBrk="1" hangingPunct="1">
              <a:buFontTx/>
              <a:buNone/>
            </a:pPr>
            <a:endParaRPr lang="fr-FR" sz="2400" smtClean="0"/>
          </a:p>
        </p:txBody>
      </p:sp>
      <p:sp>
        <p:nvSpPr>
          <p:cNvPr id="27652" name="TextBox 4"/>
          <p:cNvSpPr txBox="1">
            <a:spLocks noChangeArrowheads="1"/>
          </p:cNvSpPr>
          <p:nvPr/>
        </p:nvSpPr>
        <p:spPr bwMode="auto">
          <a:xfrm>
            <a:off x="457200" y="1778000"/>
            <a:ext cx="4308475" cy="4362450"/>
          </a:xfrm>
          <a:prstGeom prst="rect">
            <a:avLst/>
          </a:prstGeom>
          <a:noFill/>
          <a:ln w="9525">
            <a:noFill/>
            <a:miter lim="800000"/>
            <a:headEnd/>
            <a:tailEnd/>
          </a:ln>
        </p:spPr>
        <p:txBody>
          <a:bodyPr>
            <a:spAutoFit/>
          </a:bodyPr>
          <a:lstStyle/>
          <a:p>
            <a:r>
              <a:rPr lang="fr-FR" sz="2800">
                <a:latin typeface="Calibri" pitchFamily="-112" charset="0"/>
              </a:rPr>
              <a:t>Quelles sont les structures favorisant une gouvernance efficace et la participation de la communauté ?  </a:t>
            </a:r>
          </a:p>
          <a:p>
            <a:endParaRPr lang="fr-FR" sz="2800">
              <a:latin typeface="Calibri" pitchFamily="-112" charset="0"/>
            </a:endParaRPr>
          </a:p>
          <a:p>
            <a:r>
              <a:rPr lang="fr-FR" sz="2800">
                <a:latin typeface="Calibri" pitchFamily="-112" charset="0"/>
              </a:rPr>
              <a:t>Comment les partenaires du CCCM peuvent-ils agir pour développer et soutenir ces structures dans une zone d’installation collective ? </a:t>
            </a:r>
          </a:p>
        </p:txBody>
      </p:sp>
      <p:pic>
        <p:nvPicPr>
          <p:cNvPr id="27653" name="Picture 6" descr="muslimhands020406 (8).JPG"/>
          <p:cNvPicPr>
            <a:picLocks noChangeAspect="1"/>
          </p:cNvPicPr>
          <p:nvPr/>
        </p:nvPicPr>
        <p:blipFill>
          <a:blip r:embed="rId3"/>
          <a:srcRect/>
          <a:stretch>
            <a:fillRect/>
          </a:stretch>
        </p:blipFill>
        <p:spPr bwMode="auto">
          <a:xfrm>
            <a:off x="4932363" y="1778000"/>
            <a:ext cx="3967162" cy="35036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612775" y="228600"/>
            <a:ext cx="8153400" cy="990600"/>
          </a:xfrm>
        </p:spPr>
        <p:txBody>
          <a:bodyPr>
            <a:noAutofit/>
          </a:bodyPr>
          <a:lstStyle/>
          <a:p>
            <a:pPr algn="ctr" eaLnBrk="1" hangingPunct="1"/>
            <a:r>
              <a:rPr lang="fr-FR" sz="4400" dirty="0" smtClean="0">
                <a:latin typeface="Arial Narrow" pitchFamily="34" charset="0"/>
              </a:rPr>
              <a:t>Exemples d’outils au niveau intra-camp</a:t>
            </a:r>
          </a:p>
        </p:txBody>
      </p:sp>
      <p:sp>
        <p:nvSpPr>
          <p:cNvPr id="31747" name="Content Placeholder 2"/>
          <p:cNvSpPr>
            <a:spLocks noGrp="1"/>
          </p:cNvSpPr>
          <p:nvPr>
            <p:ph sz="quarter" idx="1"/>
          </p:nvPr>
        </p:nvSpPr>
        <p:spPr>
          <a:xfrm>
            <a:off x="539750" y="1768475"/>
            <a:ext cx="8531225" cy="4495800"/>
          </a:xfrm>
        </p:spPr>
        <p:txBody>
          <a:bodyPr>
            <a:normAutofit/>
          </a:bodyPr>
          <a:lstStyle/>
          <a:p>
            <a:pPr eaLnBrk="1" hangingPunct="1">
              <a:spcBef>
                <a:spcPts val="1800"/>
              </a:spcBef>
              <a:buSzPct val="100000"/>
            </a:pPr>
            <a:r>
              <a:rPr lang="fr-FR" sz="3200" i="1" dirty="0" smtClean="0">
                <a:latin typeface="Arial Narrow" pitchFamily="34" charset="0"/>
              </a:rPr>
              <a:t>Quel est votre degré de responsabilité ?  </a:t>
            </a:r>
            <a:endParaRPr lang="fr-FR" sz="3200" dirty="0" smtClean="0">
              <a:latin typeface="Arial Narrow" pitchFamily="34" charset="0"/>
            </a:endParaRPr>
          </a:p>
          <a:p>
            <a:pPr eaLnBrk="1" hangingPunct="1">
              <a:spcBef>
                <a:spcPts val="1800"/>
              </a:spcBef>
              <a:buSzPct val="100000"/>
            </a:pPr>
            <a:r>
              <a:rPr lang="fr-FR" sz="3200" i="1" dirty="0" smtClean="0">
                <a:latin typeface="Arial Narrow" pitchFamily="34" charset="0"/>
              </a:rPr>
              <a:t>Comment mettre en place et gérer des comités?</a:t>
            </a:r>
            <a:endParaRPr lang="fr-FR" sz="3200" dirty="0" smtClean="0">
              <a:latin typeface="Arial Narrow" pitchFamily="34" charset="0"/>
            </a:endParaRPr>
          </a:p>
          <a:p>
            <a:pPr eaLnBrk="1" hangingPunct="1">
              <a:spcBef>
                <a:spcPts val="1800"/>
              </a:spcBef>
              <a:buSzPct val="100000"/>
            </a:pPr>
            <a:r>
              <a:rPr lang="fr-FR" sz="3200" i="1" dirty="0" smtClean="0">
                <a:latin typeface="Arial Narrow" pitchFamily="34" charset="0"/>
              </a:rPr>
              <a:t>Comment mettre en place et gérer des groupes de discussion thématiques ?</a:t>
            </a:r>
          </a:p>
          <a:p>
            <a:pPr eaLnBrk="1" hangingPunct="1">
              <a:spcBef>
                <a:spcPts val="1800"/>
              </a:spcBef>
              <a:buSzPct val="100000"/>
            </a:pPr>
            <a:r>
              <a:rPr lang="fr-FR" sz="3200" i="1" dirty="0" smtClean="0">
                <a:latin typeface="Arial Narrow" pitchFamily="34" charset="0"/>
              </a:rPr>
              <a:t>Comment mettre en place un mécanisme de plainte et de réponse ?</a:t>
            </a:r>
          </a:p>
          <a:p>
            <a:pPr eaLnBrk="1" hangingPunct="1">
              <a:spcBef>
                <a:spcPts val="1800"/>
              </a:spcBef>
              <a:buSzPct val="100000"/>
            </a:pPr>
            <a:r>
              <a:rPr lang="fr-FR" sz="3200" i="1" dirty="0" smtClean="0">
                <a:latin typeface="Arial Narrow" pitchFamily="34" charset="0"/>
              </a:rPr>
              <a:t>Comment impliquer les bénéficiaires?</a:t>
            </a:r>
            <a:endParaRPr lang="fr-FR" sz="3200" dirty="0" smtClean="0">
              <a:latin typeface="Arial Narrow" pitchFamily="34" charset="0"/>
            </a:endParaRPr>
          </a:p>
          <a:p>
            <a:pPr eaLnBrk="1" hangingPunct="1"/>
            <a:endParaRPr lang="fr-FR"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489</TotalTime>
  <Words>826</Words>
  <Application>Microsoft Office PowerPoint</Application>
  <PresentationFormat>On-screen Show (4:3)</PresentationFormat>
  <Paragraphs>70</Paragraphs>
  <Slides>10</Slides>
  <Notes>9</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Concourse</vt:lpstr>
      <vt:lpstr>Slide 1</vt:lpstr>
      <vt:lpstr>Objectifs d’apprentissage</vt:lpstr>
      <vt:lpstr>En quoi consistent l’entretien et la maintenance ?</vt:lpstr>
      <vt:lpstr>Qui en est responsable?</vt:lpstr>
      <vt:lpstr>Quel rôle joue la population ?</vt:lpstr>
      <vt:lpstr>Exercice de groupe – 10 min</vt:lpstr>
      <vt:lpstr>La responsabilité est liée à la participation</vt:lpstr>
      <vt:lpstr>Une gouvernance efficace</vt:lpstr>
      <vt:lpstr>Exemples d’outils au niveau intra-camp</vt:lpstr>
      <vt:lpstr>Références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JEAN Ernst</dc:creator>
  <cp:lastModifiedBy>JEAN Ernst</cp:lastModifiedBy>
  <cp:revision>24</cp:revision>
  <dcterms:created xsi:type="dcterms:W3CDTF">2018-07-31T10:18:07Z</dcterms:created>
  <dcterms:modified xsi:type="dcterms:W3CDTF">2018-07-31T18:28:08Z</dcterms:modified>
</cp:coreProperties>
</file>