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72" r:id="rId2"/>
    <p:sldId id="273" r:id="rId3"/>
    <p:sldId id="275" r:id="rId4"/>
    <p:sldId id="276" r:id="rId5"/>
    <p:sldId id="277" r:id="rId6"/>
    <p:sldId id="278" r:id="rId7"/>
    <p:sldId id="279" r:id="rId8"/>
    <p:sldId id="280" r:id="rId9"/>
    <p:sldId id="281" r:id="rId10"/>
    <p:sldId id="282" r:id="rId11"/>
    <p:sldId id="283" r:id="rId12"/>
    <p:sldId id="284" r:id="rId13"/>
    <p:sldId id="285" r:id="rId14"/>
    <p:sldId id="286" r:id="rId15"/>
    <p:sldId id="287" r:id="rId16"/>
    <p:sldId id="28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1086" y="3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DBA1A1-95C2-6547-88C3-875DAF19E166}" type="doc">
      <dgm:prSet loTypeId="urn:microsoft.com/office/officeart/2005/8/layout/arrow2" loCatId="process" qsTypeId="urn:microsoft.com/office/officeart/2005/8/quickstyle/simple4" qsCatId="simple" csTypeId="urn:microsoft.com/office/officeart/2005/8/colors/accent3_2" csCatId="accent3" phldr="1"/>
      <dgm:spPr/>
    </dgm:pt>
    <dgm:pt modelId="{3BE192F7-85B3-1E49-83E3-8224A88340B0}">
      <dgm:prSet phldrT="[Text]" custT="1"/>
      <dgm:spPr/>
      <dgm:t>
        <a:bodyPr/>
        <a:lstStyle/>
        <a:p>
          <a:r>
            <a:rPr lang="en-US" sz="2000" dirty="0" smtClean="0">
              <a:latin typeface="Arial Narrow" pitchFamily="34" charset="0"/>
            </a:rPr>
            <a:t>Information</a:t>
          </a:r>
          <a:endParaRPr lang="en-US" sz="2000" dirty="0">
            <a:latin typeface="Arial Narrow" pitchFamily="34" charset="0"/>
          </a:endParaRPr>
        </a:p>
      </dgm:t>
    </dgm:pt>
    <dgm:pt modelId="{A44A2A41-0943-F440-B1FF-8A653DA5BACD}" type="parTrans" cxnId="{035727F8-4E40-D14F-B33C-F42331EA755D}">
      <dgm:prSet/>
      <dgm:spPr/>
      <dgm:t>
        <a:bodyPr/>
        <a:lstStyle/>
        <a:p>
          <a:endParaRPr lang="en-US"/>
        </a:p>
      </dgm:t>
    </dgm:pt>
    <dgm:pt modelId="{612B2D24-3D40-FF49-AB45-7942C7BFB75C}" type="sibTrans" cxnId="{035727F8-4E40-D14F-B33C-F42331EA755D}">
      <dgm:prSet/>
      <dgm:spPr/>
      <dgm:t>
        <a:bodyPr/>
        <a:lstStyle/>
        <a:p>
          <a:endParaRPr lang="en-US"/>
        </a:p>
      </dgm:t>
    </dgm:pt>
    <dgm:pt modelId="{1603CE20-C251-0A49-BC0B-C82A159B3F10}">
      <dgm:prSet phldrT="[Text]" custT="1"/>
      <dgm:spPr/>
      <dgm:t>
        <a:bodyPr/>
        <a:lstStyle/>
        <a:p>
          <a:r>
            <a:rPr lang="en-US" sz="2000" dirty="0" smtClean="0">
              <a:latin typeface="Arial Narrow" pitchFamily="34" charset="0"/>
            </a:rPr>
            <a:t>Consultation</a:t>
          </a:r>
          <a:endParaRPr lang="en-US" sz="2000" dirty="0">
            <a:latin typeface="Arial Narrow" pitchFamily="34" charset="0"/>
          </a:endParaRPr>
        </a:p>
      </dgm:t>
    </dgm:pt>
    <dgm:pt modelId="{8C79C2F9-8AEF-434F-A968-1FD6E422A842}" type="parTrans" cxnId="{42D9F56C-E97D-1A4F-8CE3-80B20772922A}">
      <dgm:prSet/>
      <dgm:spPr/>
      <dgm:t>
        <a:bodyPr/>
        <a:lstStyle/>
        <a:p>
          <a:endParaRPr lang="en-US"/>
        </a:p>
      </dgm:t>
    </dgm:pt>
    <dgm:pt modelId="{4A0C243D-9936-094C-865C-FC11A1508147}" type="sibTrans" cxnId="{42D9F56C-E97D-1A4F-8CE3-80B20772922A}">
      <dgm:prSet/>
      <dgm:spPr/>
      <dgm:t>
        <a:bodyPr/>
        <a:lstStyle/>
        <a:p>
          <a:endParaRPr lang="en-US"/>
        </a:p>
      </dgm:t>
    </dgm:pt>
    <dgm:pt modelId="{773F0BE0-7B71-154A-B187-4F7D1DD68081}">
      <dgm:prSet phldrT="[Text]" custT="1"/>
      <dgm:spPr/>
      <dgm:t>
        <a:bodyPr/>
        <a:lstStyle/>
        <a:p>
          <a:r>
            <a:rPr lang="en-US" sz="2000" b="1" dirty="0" err="1" smtClean="0">
              <a:latin typeface="Arial Narrow" pitchFamily="34" charset="0"/>
            </a:rPr>
            <a:t>Autonomisation</a:t>
          </a:r>
          <a:endParaRPr lang="en-US" sz="2000" b="1" dirty="0">
            <a:latin typeface="Arial Narrow" pitchFamily="34" charset="0"/>
          </a:endParaRPr>
        </a:p>
      </dgm:t>
    </dgm:pt>
    <dgm:pt modelId="{502CCE6B-92E1-C74D-8EC5-5A63F73C266F}" type="parTrans" cxnId="{06EDCA69-9D6A-8441-9BF5-0BAAFA43B9AB}">
      <dgm:prSet/>
      <dgm:spPr/>
      <dgm:t>
        <a:bodyPr/>
        <a:lstStyle/>
        <a:p>
          <a:endParaRPr lang="en-US"/>
        </a:p>
      </dgm:t>
    </dgm:pt>
    <dgm:pt modelId="{BD26D969-C90E-8E49-980C-BDF791E34BE3}" type="sibTrans" cxnId="{06EDCA69-9D6A-8441-9BF5-0BAAFA43B9AB}">
      <dgm:prSet/>
      <dgm:spPr/>
      <dgm:t>
        <a:bodyPr/>
        <a:lstStyle/>
        <a:p>
          <a:endParaRPr lang="en-US"/>
        </a:p>
      </dgm:t>
    </dgm:pt>
    <dgm:pt modelId="{34E8DE0B-78C9-4847-8CAD-2DB781BBF00C}">
      <dgm:prSet phldrT="[Text]" custT="1"/>
      <dgm:spPr/>
      <dgm:t>
        <a:bodyPr/>
        <a:lstStyle/>
        <a:p>
          <a:r>
            <a:rPr lang="en-US" sz="2000" dirty="0" smtClean="0">
              <a:latin typeface="Arial Narrow" pitchFamily="34" charset="0"/>
            </a:rPr>
            <a:t>Implication</a:t>
          </a:r>
          <a:endParaRPr lang="en-US" sz="2000" dirty="0">
            <a:latin typeface="Arial Narrow" pitchFamily="34" charset="0"/>
          </a:endParaRPr>
        </a:p>
      </dgm:t>
    </dgm:pt>
    <dgm:pt modelId="{1F647AD8-3EC6-B643-B28A-D80203B41FD6}" type="parTrans" cxnId="{10A339D8-D9FF-014D-AF22-AB93C46D8BD5}">
      <dgm:prSet/>
      <dgm:spPr/>
      <dgm:t>
        <a:bodyPr/>
        <a:lstStyle/>
        <a:p>
          <a:endParaRPr lang="en-US"/>
        </a:p>
      </dgm:t>
    </dgm:pt>
    <dgm:pt modelId="{73C5EF2A-1E85-BD4E-9645-7C16ADFC0932}" type="sibTrans" cxnId="{10A339D8-D9FF-014D-AF22-AB93C46D8BD5}">
      <dgm:prSet/>
      <dgm:spPr/>
      <dgm:t>
        <a:bodyPr/>
        <a:lstStyle/>
        <a:p>
          <a:endParaRPr lang="en-US"/>
        </a:p>
      </dgm:t>
    </dgm:pt>
    <dgm:pt modelId="{175FEC6D-F9EA-894D-8F99-9A2EA0C30CF4}">
      <dgm:prSet phldrT="[Text]" custT="1"/>
      <dgm:spPr/>
      <dgm:t>
        <a:bodyPr/>
        <a:lstStyle/>
        <a:p>
          <a:r>
            <a:rPr lang="en-US" sz="2000" dirty="0" err="1" smtClean="0">
              <a:latin typeface="Arial Narrow" pitchFamily="34" charset="0"/>
            </a:rPr>
            <a:t>Partenariat</a:t>
          </a:r>
          <a:endParaRPr lang="en-US" sz="2000" dirty="0">
            <a:latin typeface="Arial Narrow" pitchFamily="34" charset="0"/>
          </a:endParaRPr>
        </a:p>
      </dgm:t>
    </dgm:pt>
    <dgm:pt modelId="{AEFBE93D-9931-A042-B28A-270CA0D90F08}" type="parTrans" cxnId="{88BAB1B4-B556-E741-B745-7EFEA280B1C6}">
      <dgm:prSet/>
      <dgm:spPr/>
      <dgm:t>
        <a:bodyPr/>
        <a:lstStyle/>
        <a:p>
          <a:endParaRPr lang="en-US"/>
        </a:p>
      </dgm:t>
    </dgm:pt>
    <dgm:pt modelId="{A6993A3E-0B5E-A94E-8E80-7D0B5D6DCFF8}" type="sibTrans" cxnId="{88BAB1B4-B556-E741-B745-7EFEA280B1C6}">
      <dgm:prSet/>
      <dgm:spPr/>
      <dgm:t>
        <a:bodyPr/>
        <a:lstStyle/>
        <a:p>
          <a:endParaRPr lang="en-US"/>
        </a:p>
      </dgm:t>
    </dgm:pt>
    <dgm:pt modelId="{327A5356-009A-3847-8B5A-A58498720B4D}" type="pres">
      <dgm:prSet presAssocID="{47DBA1A1-95C2-6547-88C3-875DAF19E166}" presName="arrowDiagram" presStyleCnt="0">
        <dgm:presLayoutVars>
          <dgm:chMax val="5"/>
          <dgm:dir/>
          <dgm:resizeHandles val="exact"/>
        </dgm:presLayoutVars>
      </dgm:prSet>
      <dgm:spPr/>
    </dgm:pt>
    <dgm:pt modelId="{A14DAE83-56AD-E14C-BD38-B45D8828AFF7}" type="pres">
      <dgm:prSet presAssocID="{47DBA1A1-95C2-6547-88C3-875DAF19E166}" presName="arrow" presStyleLbl="bgShp" presStyleIdx="0" presStyleCnt="1" custScaleX="100070" custLinFactNeighborX="-243"/>
      <dgm:spPr/>
    </dgm:pt>
    <dgm:pt modelId="{9E45FAC4-1728-6C45-8D39-7E1BA5267080}" type="pres">
      <dgm:prSet presAssocID="{47DBA1A1-95C2-6547-88C3-875DAF19E166}" presName="arrowDiagram5" presStyleCnt="0"/>
      <dgm:spPr/>
    </dgm:pt>
    <dgm:pt modelId="{5FEF5A2C-8ECB-F14E-A28A-5F41EF966202}" type="pres">
      <dgm:prSet presAssocID="{3BE192F7-85B3-1E49-83E3-8224A88340B0}" presName="bullet5a" presStyleLbl="node1" presStyleIdx="0" presStyleCnt="5"/>
      <dgm:spPr/>
    </dgm:pt>
    <dgm:pt modelId="{36D1E9BF-635C-3B4D-872C-80448AC1EE1D}" type="pres">
      <dgm:prSet presAssocID="{3BE192F7-85B3-1E49-83E3-8224A88340B0}" presName="textBox5a" presStyleLbl="revTx" presStyleIdx="0" presStyleCnt="5" custScaleX="215238" custScaleY="51317" custLinFactNeighborX="55317" custLinFactNeighborY="-9744">
        <dgm:presLayoutVars>
          <dgm:bulletEnabled val="1"/>
        </dgm:presLayoutVars>
      </dgm:prSet>
      <dgm:spPr/>
      <dgm:t>
        <a:bodyPr/>
        <a:lstStyle/>
        <a:p>
          <a:endParaRPr lang="en-US"/>
        </a:p>
      </dgm:t>
    </dgm:pt>
    <dgm:pt modelId="{3A9638AE-6952-9B4D-AB9D-610115BB013B}" type="pres">
      <dgm:prSet presAssocID="{1603CE20-C251-0A49-BC0B-C82A159B3F10}" presName="bullet5b" presStyleLbl="node1" presStyleIdx="1" presStyleCnt="5"/>
      <dgm:spPr/>
    </dgm:pt>
    <dgm:pt modelId="{4C26C467-C14E-434C-AF46-351E5A00276C}" type="pres">
      <dgm:prSet presAssocID="{1603CE20-C251-0A49-BC0B-C82A159B3F10}" presName="textBox5b" presStyleLbl="revTx" presStyleIdx="1" presStyleCnt="5" custScaleX="151588" custScaleY="88908" custLinFactNeighborX="30230" custLinFactNeighborY="9963">
        <dgm:presLayoutVars>
          <dgm:bulletEnabled val="1"/>
        </dgm:presLayoutVars>
      </dgm:prSet>
      <dgm:spPr/>
      <dgm:t>
        <a:bodyPr/>
        <a:lstStyle/>
        <a:p>
          <a:endParaRPr lang="en-US"/>
        </a:p>
      </dgm:t>
    </dgm:pt>
    <dgm:pt modelId="{7AAAC0EB-92E5-814D-8626-12DD6B5F9994}" type="pres">
      <dgm:prSet presAssocID="{34E8DE0B-78C9-4847-8CAD-2DB781BBF00C}" presName="bullet5c" presStyleLbl="node1" presStyleIdx="2" presStyleCnt="5"/>
      <dgm:spPr/>
    </dgm:pt>
    <dgm:pt modelId="{17C20B14-4F65-654C-9ED7-643F420846D6}" type="pres">
      <dgm:prSet presAssocID="{34E8DE0B-78C9-4847-8CAD-2DB781BBF00C}" presName="textBox5c" presStyleLbl="revTx" presStyleIdx="2" presStyleCnt="5" custScaleX="120091" custScaleY="85188" custLinFactNeighborX="11234" custLinFactNeighborY="11032">
        <dgm:presLayoutVars>
          <dgm:bulletEnabled val="1"/>
        </dgm:presLayoutVars>
      </dgm:prSet>
      <dgm:spPr/>
      <dgm:t>
        <a:bodyPr/>
        <a:lstStyle/>
        <a:p>
          <a:endParaRPr lang="en-US"/>
        </a:p>
      </dgm:t>
    </dgm:pt>
    <dgm:pt modelId="{A60CF180-6C7C-294F-BEF1-83F185B4E445}" type="pres">
      <dgm:prSet presAssocID="{175FEC6D-F9EA-894D-8F99-9A2EA0C30CF4}" presName="bullet5d" presStyleLbl="node1" presStyleIdx="3" presStyleCnt="5"/>
      <dgm:spPr/>
    </dgm:pt>
    <dgm:pt modelId="{7B2DB671-66F9-3B4B-BC2F-9332862D402B}" type="pres">
      <dgm:prSet presAssocID="{175FEC6D-F9EA-894D-8F99-9A2EA0C30CF4}" presName="textBox5d" presStyleLbl="revTx" presStyleIdx="3" presStyleCnt="5" custScaleY="70059" custLinFactNeighborY="0">
        <dgm:presLayoutVars>
          <dgm:bulletEnabled val="1"/>
        </dgm:presLayoutVars>
      </dgm:prSet>
      <dgm:spPr/>
      <dgm:t>
        <a:bodyPr/>
        <a:lstStyle/>
        <a:p>
          <a:endParaRPr lang="en-US"/>
        </a:p>
      </dgm:t>
    </dgm:pt>
    <dgm:pt modelId="{EBF33E2A-D7F9-864B-AFE0-3E80584C212B}" type="pres">
      <dgm:prSet presAssocID="{773F0BE0-7B71-154A-B187-4F7D1DD68081}" presName="bullet5e" presStyleLbl="node1" presStyleIdx="4" presStyleCnt="5"/>
      <dgm:spPr/>
    </dgm:pt>
    <dgm:pt modelId="{9AFDCEC1-104A-FF46-855B-8257FD2A5042}" type="pres">
      <dgm:prSet presAssocID="{773F0BE0-7B71-154A-B187-4F7D1DD68081}" presName="textBox5e" presStyleLbl="revTx" presStyleIdx="4" presStyleCnt="5" custScaleX="157211" custLinFactNeighborX="45241" custLinFactNeighborY="0">
        <dgm:presLayoutVars>
          <dgm:bulletEnabled val="1"/>
        </dgm:presLayoutVars>
      </dgm:prSet>
      <dgm:spPr/>
      <dgm:t>
        <a:bodyPr/>
        <a:lstStyle/>
        <a:p>
          <a:endParaRPr lang="en-US"/>
        </a:p>
      </dgm:t>
    </dgm:pt>
  </dgm:ptLst>
  <dgm:cxnLst>
    <dgm:cxn modelId="{42D9F56C-E97D-1A4F-8CE3-80B20772922A}" srcId="{47DBA1A1-95C2-6547-88C3-875DAF19E166}" destId="{1603CE20-C251-0A49-BC0B-C82A159B3F10}" srcOrd="1" destOrd="0" parTransId="{8C79C2F9-8AEF-434F-A968-1FD6E422A842}" sibTransId="{4A0C243D-9936-094C-865C-FC11A1508147}"/>
    <dgm:cxn modelId="{F07DF9E5-73FD-46D7-BC57-4D9644AD29A4}" type="presOf" srcId="{3BE192F7-85B3-1E49-83E3-8224A88340B0}" destId="{36D1E9BF-635C-3B4D-872C-80448AC1EE1D}" srcOrd="0" destOrd="0" presId="urn:microsoft.com/office/officeart/2005/8/layout/arrow2"/>
    <dgm:cxn modelId="{63A7CEDF-624A-40BE-B944-5D484BA78DA8}" type="presOf" srcId="{34E8DE0B-78C9-4847-8CAD-2DB781BBF00C}" destId="{17C20B14-4F65-654C-9ED7-643F420846D6}" srcOrd="0" destOrd="0" presId="urn:microsoft.com/office/officeart/2005/8/layout/arrow2"/>
    <dgm:cxn modelId="{88BAB1B4-B556-E741-B745-7EFEA280B1C6}" srcId="{47DBA1A1-95C2-6547-88C3-875DAF19E166}" destId="{175FEC6D-F9EA-894D-8F99-9A2EA0C30CF4}" srcOrd="3" destOrd="0" parTransId="{AEFBE93D-9931-A042-B28A-270CA0D90F08}" sibTransId="{A6993A3E-0B5E-A94E-8E80-7D0B5D6DCFF8}"/>
    <dgm:cxn modelId="{10A339D8-D9FF-014D-AF22-AB93C46D8BD5}" srcId="{47DBA1A1-95C2-6547-88C3-875DAF19E166}" destId="{34E8DE0B-78C9-4847-8CAD-2DB781BBF00C}" srcOrd="2" destOrd="0" parTransId="{1F647AD8-3EC6-B643-B28A-D80203B41FD6}" sibTransId="{73C5EF2A-1E85-BD4E-9645-7C16ADFC0932}"/>
    <dgm:cxn modelId="{71BAFC30-DD56-4D91-B53E-18C8225AA731}" type="presOf" srcId="{773F0BE0-7B71-154A-B187-4F7D1DD68081}" destId="{9AFDCEC1-104A-FF46-855B-8257FD2A5042}" srcOrd="0" destOrd="0" presId="urn:microsoft.com/office/officeart/2005/8/layout/arrow2"/>
    <dgm:cxn modelId="{035727F8-4E40-D14F-B33C-F42331EA755D}" srcId="{47DBA1A1-95C2-6547-88C3-875DAF19E166}" destId="{3BE192F7-85B3-1E49-83E3-8224A88340B0}" srcOrd="0" destOrd="0" parTransId="{A44A2A41-0943-F440-B1FF-8A653DA5BACD}" sibTransId="{612B2D24-3D40-FF49-AB45-7942C7BFB75C}"/>
    <dgm:cxn modelId="{6A58D193-D254-4E96-B016-4B191410380F}" type="presOf" srcId="{175FEC6D-F9EA-894D-8F99-9A2EA0C30CF4}" destId="{7B2DB671-66F9-3B4B-BC2F-9332862D402B}" srcOrd="0" destOrd="0" presId="urn:microsoft.com/office/officeart/2005/8/layout/arrow2"/>
    <dgm:cxn modelId="{06EDCA69-9D6A-8441-9BF5-0BAAFA43B9AB}" srcId="{47DBA1A1-95C2-6547-88C3-875DAF19E166}" destId="{773F0BE0-7B71-154A-B187-4F7D1DD68081}" srcOrd="4" destOrd="0" parTransId="{502CCE6B-92E1-C74D-8EC5-5A63F73C266F}" sibTransId="{BD26D969-C90E-8E49-980C-BDF791E34BE3}"/>
    <dgm:cxn modelId="{3891BCB1-1724-49BA-9C39-52C8FB0CDD99}" type="presOf" srcId="{47DBA1A1-95C2-6547-88C3-875DAF19E166}" destId="{327A5356-009A-3847-8B5A-A58498720B4D}" srcOrd="0" destOrd="0" presId="urn:microsoft.com/office/officeart/2005/8/layout/arrow2"/>
    <dgm:cxn modelId="{4B726980-D9A7-4B07-AA25-BAC3909BA90C}" type="presOf" srcId="{1603CE20-C251-0A49-BC0B-C82A159B3F10}" destId="{4C26C467-C14E-434C-AF46-351E5A00276C}" srcOrd="0" destOrd="0" presId="urn:microsoft.com/office/officeart/2005/8/layout/arrow2"/>
    <dgm:cxn modelId="{E4DAE7DE-8F9E-4BB4-991D-DA96015E637D}" type="presParOf" srcId="{327A5356-009A-3847-8B5A-A58498720B4D}" destId="{A14DAE83-56AD-E14C-BD38-B45D8828AFF7}" srcOrd="0" destOrd="0" presId="urn:microsoft.com/office/officeart/2005/8/layout/arrow2"/>
    <dgm:cxn modelId="{5F206CB2-6E58-439C-8B4A-8301AAAEFB3C}" type="presParOf" srcId="{327A5356-009A-3847-8B5A-A58498720B4D}" destId="{9E45FAC4-1728-6C45-8D39-7E1BA5267080}" srcOrd="1" destOrd="0" presId="urn:microsoft.com/office/officeart/2005/8/layout/arrow2"/>
    <dgm:cxn modelId="{088F805E-58EF-49A6-A419-439597E418BE}" type="presParOf" srcId="{9E45FAC4-1728-6C45-8D39-7E1BA5267080}" destId="{5FEF5A2C-8ECB-F14E-A28A-5F41EF966202}" srcOrd="0" destOrd="0" presId="urn:microsoft.com/office/officeart/2005/8/layout/arrow2"/>
    <dgm:cxn modelId="{F4035E8F-A988-44A3-BDE3-3BAD92D2E01E}" type="presParOf" srcId="{9E45FAC4-1728-6C45-8D39-7E1BA5267080}" destId="{36D1E9BF-635C-3B4D-872C-80448AC1EE1D}" srcOrd="1" destOrd="0" presId="urn:microsoft.com/office/officeart/2005/8/layout/arrow2"/>
    <dgm:cxn modelId="{3FEFB964-B32B-41E9-AD4E-3742A69EC431}" type="presParOf" srcId="{9E45FAC4-1728-6C45-8D39-7E1BA5267080}" destId="{3A9638AE-6952-9B4D-AB9D-610115BB013B}" srcOrd="2" destOrd="0" presId="urn:microsoft.com/office/officeart/2005/8/layout/arrow2"/>
    <dgm:cxn modelId="{85CFE583-D87B-40E0-A1D3-C355FC723BE1}" type="presParOf" srcId="{9E45FAC4-1728-6C45-8D39-7E1BA5267080}" destId="{4C26C467-C14E-434C-AF46-351E5A00276C}" srcOrd="3" destOrd="0" presId="urn:microsoft.com/office/officeart/2005/8/layout/arrow2"/>
    <dgm:cxn modelId="{EBC5FC50-B055-4600-97B4-E60FEAAB227F}" type="presParOf" srcId="{9E45FAC4-1728-6C45-8D39-7E1BA5267080}" destId="{7AAAC0EB-92E5-814D-8626-12DD6B5F9994}" srcOrd="4" destOrd="0" presId="urn:microsoft.com/office/officeart/2005/8/layout/arrow2"/>
    <dgm:cxn modelId="{EC659175-E1DE-4758-9434-1C0D7FE552E5}" type="presParOf" srcId="{9E45FAC4-1728-6C45-8D39-7E1BA5267080}" destId="{17C20B14-4F65-654C-9ED7-643F420846D6}" srcOrd="5" destOrd="0" presId="urn:microsoft.com/office/officeart/2005/8/layout/arrow2"/>
    <dgm:cxn modelId="{391FDAE1-757C-410E-928D-2933A6F6110A}" type="presParOf" srcId="{9E45FAC4-1728-6C45-8D39-7E1BA5267080}" destId="{A60CF180-6C7C-294F-BEF1-83F185B4E445}" srcOrd="6" destOrd="0" presId="urn:microsoft.com/office/officeart/2005/8/layout/arrow2"/>
    <dgm:cxn modelId="{B3383593-4F23-475E-981C-E99A1E4FBC39}" type="presParOf" srcId="{9E45FAC4-1728-6C45-8D39-7E1BA5267080}" destId="{7B2DB671-66F9-3B4B-BC2F-9332862D402B}" srcOrd="7" destOrd="0" presId="urn:microsoft.com/office/officeart/2005/8/layout/arrow2"/>
    <dgm:cxn modelId="{9F4389ED-033C-4846-970A-8D4E11DD756D}" type="presParOf" srcId="{9E45FAC4-1728-6C45-8D39-7E1BA5267080}" destId="{EBF33E2A-D7F9-864B-AFE0-3E80584C212B}" srcOrd="8" destOrd="0" presId="urn:microsoft.com/office/officeart/2005/8/layout/arrow2"/>
    <dgm:cxn modelId="{9D05E20C-7A63-4D48-A798-0A8F0E50020F}" type="presParOf" srcId="{9E45FAC4-1728-6C45-8D39-7E1BA5267080}" destId="{9AFDCEC1-104A-FF46-855B-8257FD2A5042}" srcOrd="9" destOrd="0" presId="urn:microsoft.com/office/officeart/2005/8/layout/arrow2"/>
  </dgm:cxnLst>
  <dgm:bg/>
  <dgm:whole/>
</dgm:dataModel>
</file>

<file path=ppt/diagrams/data2.xml><?xml version="1.0" encoding="utf-8"?>
<dgm:dataModel xmlns:dgm="http://schemas.openxmlformats.org/drawingml/2006/diagram" xmlns:a="http://schemas.openxmlformats.org/drawingml/2006/main">
  <dgm:ptLst>
    <dgm:pt modelId="{17B70953-9C6F-47BB-A995-EDB1A0EF00CA}" type="doc">
      <dgm:prSet loTypeId="urn:microsoft.com/office/officeart/2005/8/layout/vProcess5" loCatId="process" qsTypeId="urn:microsoft.com/office/officeart/2005/8/quickstyle/simple4" qsCatId="simple" csTypeId="urn:microsoft.com/office/officeart/2005/8/colors/accent1_2#1" csCatId="accent1" phldr="1"/>
      <dgm:spPr/>
      <dgm:t>
        <a:bodyPr/>
        <a:lstStyle/>
        <a:p>
          <a:endParaRPr lang="en-US"/>
        </a:p>
      </dgm:t>
    </dgm:pt>
    <dgm:pt modelId="{90564158-4605-429B-AC5B-BDE37960B094}">
      <dgm:prSet phldrT="[Text]" custT="1"/>
      <dgm:spPr>
        <a:noFill/>
        <a:ln w="57150" cap="flat" cmpd="sng" algn="ctr">
          <a:solidFill>
            <a:srgbClr val="417B4A"/>
          </a:solidFill>
          <a:prstDash val="solid"/>
          <a:round/>
          <a:headEnd type="none" w="med" len="med"/>
          <a:tailEnd type="none" w="med" len="med"/>
        </a:ln>
      </dgm:spPr>
      <dgm:t>
        <a:bodyPr/>
        <a:lstStyle/>
        <a:p>
          <a:r>
            <a:rPr lang="en-US" sz="4000" b="0" dirty="0" smtClean="0">
              <a:solidFill>
                <a:srgbClr val="000000"/>
              </a:solidFill>
              <a:latin typeface="Arial Narrow" pitchFamily="34" charset="0"/>
            </a:rPr>
            <a:t>Le cadre </a:t>
          </a:r>
          <a:r>
            <a:rPr lang="en-US" sz="4000" b="0" dirty="0" err="1" smtClean="0">
              <a:solidFill>
                <a:srgbClr val="000000"/>
              </a:solidFill>
              <a:latin typeface="Arial Narrow" pitchFamily="34" charset="0"/>
            </a:rPr>
            <a:t>juridique</a:t>
          </a:r>
          <a:endParaRPr lang="en-US" sz="4000" b="0" dirty="0">
            <a:solidFill>
              <a:srgbClr val="000000"/>
            </a:solidFill>
            <a:latin typeface="Arial Narrow" pitchFamily="34" charset="0"/>
          </a:endParaRPr>
        </a:p>
      </dgm:t>
    </dgm:pt>
    <dgm:pt modelId="{015425FF-E7C4-4AF5-B216-850EA170F401}" type="parTrans" cxnId="{DDE2B074-0401-4F80-9CD6-7CC6BBF2A2AF}">
      <dgm:prSet/>
      <dgm:spPr/>
      <dgm:t>
        <a:bodyPr/>
        <a:lstStyle/>
        <a:p>
          <a:endParaRPr lang="en-US"/>
        </a:p>
      </dgm:t>
    </dgm:pt>
    <dgm:pt modelId="{FED01E6B-5FDE-40D0-83B7-9DBCADBDE094}" type="sibTrans" cxnId="{DDE2B074-0401-4F80-9CD6-7CC6BBF2A2AF}">
      <dgm:prSet/>
      <dgm:spPr/>
      <dgm:t>
        <a:bodyPr/>
        <a:lstStyle/>
        <a:p>
          <a:endParaRPr lang="en-US" dirty="0"/>
        </a:p>
      </dgm:t>
    </dgm:pt>
    <dgm:pt modelId="{E1A40E5C-6219-4EF7-A92B-1C2E432C369F}">
      <dgm:prSet phldrT="[Text]" custT="1"/>
      <dgm:spPr>
        <a:noFill/>
        <a:ln w="57150" cap="flat" cmpd="sng" algn="ctr">
          <a:solidFill>
            <a:srgbClr val="8EFF5A"/>
          </a:solidFill>
          <a:prstDash val="solid"/>
          <a:round/>
          <a:headEnd type="none" w="med" len="med"/>
          <a:tailEnd type="none" w="med" len="med"/>
        </a:ln>
      </dgm:spPr>
      <dgm:t>
        <a:bodyPr/>
        <a:lstStyle/>
        <a:p>
          <a:pPr algn="just"/>
          <a:r>
            <a:rPr lang="en-US" sz="3200" b="0" dirty="0" smtClean="0">
              <a:solidFill>
                <a:srgbClr val="000000"/>
              </a:solidFill>
              <a:latin typeface="Arial Narrow" pitchFamily="34" charset="0"/>
            </a:rPr>
            <a:t>Les </a:t>
          </a:r>
          <a:r>
            <a:rPr lang="en-US" sz="3200" b="0" dirty="0" err="1" smtClean="0">
              <a:solidFill>
                <a:srgbClr val="000000"/>
              </a:solidFill>
              <a:latin typeface="Arial Narrow" pitchFamily="34" charset="0"/>
            </a:rPr>
            <a:t>principes</a:t>
          </a:r>
          <a:r>
            <a:rPr lang="en-US" sz="3200" b="0" dirty="0" smtClean="0">
              <a:solidFill>
                <a:srgbClr val="000000"/>
              </a:solidFill>
              <a:latin typeface="Arial Narrow" pitchFamily="34" charset="0"/>
            </a:rPr>
            <a:t> </a:t>
          </a:r>
          <a:r>
            <a:rPr lang="en-US" sz="3200" b="0" dirty="0" err="1" smtClean="0">
              <a:solidFill>
                <a:srgbClr val="000000"/>
              </a:solidFill>
              <a:latin typeface="Arial Narrow" pitchFamily="34" charset="0"/>
            </a:rPr>
            <a:t>directeurs</a:t>
          </a:r>
          <a:r>
            <a:rPr lang="en-US" sz="3200" b="0" dirty="0" smtClean="0">
              <a:solidFill>
                <a:srgbClr val="000000"/>
              </a:solidFill>
              <a:latin typeface="Arial Narrow" pitchFamily="34" charset="0"/>
            </a:rPr>
            <a:t> </a:t>
          </a:r>
          <a:r>
            <a:rPr lang="en-US" sz="3200" b="0" dirty="0" err="1" smtClean="0">
              <a:solidFill>
                <a:srgbClr val="000000"/>
              </a:solidFill>
              <a:latin typeface="Arial Narrow" pitchFamily="34" charset="0"/>
            </a:rPr>
            <a:t>sur</a:t>
          </a:r>
          <a:r>
            <a:rPr lang="en-US" sz="3200" b="0" dirty="0" smtClean="0">
              <a:solidFill>
                <a:srgbClr val="000000"/>
              </a:solidFill>
              <a:latin typeface="Arial Narrow" pitchFamily="34" charset="0"/>
            </a:rPr>
            <a:t> le </a:t>
          </a:r>
          <a:r>
            <a:rPr lang="en-US" sz="3200" b="0" dirty="0" err="1" smtClean="0">
              <a:solidFill>
                <a:srgbClr val="000000"/>
              </a:solidFill>
              <a:latin typeface="Arial Narrow" pitchFamily="34" charset="0"/>
            </a:rPr>
            <a:t>déplacement</a:t>
          </a:r>
          <a:r>
            <a:rPr lang="en-US" sz="3200" b="0" dirty="0" smtClean="0">
              <a:solidFill>
                <a:srgbClr val="000000"/>
              </a:solidFill>
              <a:latin typeface="Arial Narrow" pitchFamily="34" charset="0"/>
            </a:rPr>
            <a:t> interne</a:t>
          </a:r>
          <a:endParaRPr lang="en-US" sz="3200" b="0" dirty="0">
            <a:solidFill>
              <a:srgbClr val="000000"/>
            </a:solidFill>
            <a:latin typeface="Arial Narrow" pitchFamily="34" charset="0"/>
          </a:endParaRPr>
        </a:p>
      </dgm:t>
    </dgm:pt>
    <dgm:pt modelId="{C47918B1-E7BF-48CE-8C83-F52007312122}" type="parTrans" cxnId="{2714E82A-2B69-48B2-826F-E105EBE10155}">
      <dgm:prSet/>
      <dgm:spPr/>
      <dgm:t>
        <a:bodyPr/>
        <a:lstStyle/>
        <a:p>
          <a:endParaRPr lang="en-US"/>
        </a:p>
      </dgm:t>
    </dgm:pt>
    <dgm:pt modelId="{84F2A88B-AC3D-4996-8340-C2781682A530}" type="sibTrans" cxnId="{2714E82A-2B69-48B2-826F-E105EBE10155}">
      <dgm:prSet/>
      <dgm:spPr/>
      <dgm:t>
        <a:bodyPr/>
        <a:lstStyle/>
        <a:p>
          <a:endParaRPr lang="en-US" dirty="0"/>
        </a:p>
      </dgm:t>
    </dgm:pt>
    <dgm:pt modelId="{F3264C92-6E30-4E69-997C-6718AB892EF9}">
      <dgm:prSet phldrT="[Text]" custT="1"/>
      <dgm:spPr>
        <a:noFill/>
        <a:ln w="57150" cap="flat" cmpd="sng" algn="ctr">
          <a:solidFill>
            <a:srgbClr val="00FFFE"/>
          </a:solidFill>
          <a:prstDash val="solid"/>
          <a:round/>
          <a:headEnd type="none" w="med" len="med"/>
          <a:tailEnd type="none" w="med" len="med"/>
        </a:ln>
      </dgm:spPr>
      <dgm:t>
        <a:bodyPr/>
        <a:lstStyle/>
        <a:p>
          <a:r>
            <a:rPr lang="en-US" sz="4000" b="0" dirty="0" smtClean="0">
              <a:solidFill>
                <a:srgbClr val="000000"/>
              </a:solidFill>
              <a:latin typeface="Arial Narrow" pitchFamily="34" charset="0"/>
            </a:rPr>
            <a:t>Les solutions durables</a:t>
          </a:r>
          <a:endParaRPr lang="en-US" sz="4000" b="0" dirty="0">
            <a:solidFill>
              <a:srgbClr val="000000"/>
            </a:solidFill>
            <a:latin typeface="Arial Narrow" pitchFamily="34" charset="0"/>
          </a:endParaRPr>
        </a:p>
      </dgm:t>
    </dgm:pt>
    <dgm:pt modelId="{2B375604-05AE-43DD-8C1A-5C48D3BDABAA}" type="sibTrans" cxnId="{DB13814E-12F0-4951-9BD5-751A3D25F2EA}">
      <dgm:prSet/>
      <dgm:spPr/>
      <dgm:t>
        <a:bodyPr/>
        <a:lstStyle/>
        <a:p>
          <a:endParaRPr lang="en-US"/>
        </a:p>
      </dgm:t>
    </dgm:pt>
    <dgm:pt modelId="{BFEA4ED9-D8D6-4AFB-B71B-4BDB11FA0D41}" type="parTrans" cxnId="{DB13814E-12F0-4951-9BD5-751A3D25F2EA}">
      <dgm:prSet/>
      <dgm:spPr/>
      <dgm:t>
        <a:bodyPr/>
        <a:lstStyle/>
        <a:p>
          <a:endParaRPr lang="en-US"/>
        </a:p>
      </dgm:t>
    </dgm:pt>
    <dgm:pt modelId="{BA5846E4-93EB-4ACF-9E26-8135BCD1609B}" type="pres">
      <dgm:prSet presAssocID="{17B70953-9C6F-47BB-A995-EDB1A0EF00CA}" presName="outerComposite" presStyleCnt="0">
        <dgm:presLayoutVars>
          <dgm:chMax val="5"/>
          <dgm:dir/>
          <dgm:resizeHandles val="exact"/>
        </dgm:presLayoutVars>
      </dgm:prSet>
      <dgm:spPr/>
      <dgm:t>
        <a:bodyPr/>
        <a:lstStyle/>
        <a:p>
          <a:endParaRPr lang="en-US"/>
        </a:p>
      </dgm:t>
    </dgm:pt>
    <dgm:pt modelId="{693D3EC7-DCE0-424D-807C-B40EA86DEBA1}" type="pres">
      <dgm:prSet presAssocID="{17B70953-9C6F-47BB-A995-EDB1A0EF00CA}" presName="dummyMaxCanvas" presStyleCnt="0">
        <dgm:presLayoutVars/>
      </dgm:prSet>
      <dgm:spPr/>
    </dgm:pt>
    <dgm:pt modelId="{4F152652-E34F-4CD4-8850-0AC0EF6CBDF0}" type="pres">
      <dgm:prSet presAssocID="{17B70953-9C6F-47BB-A995-EDB1A0EF00CA}" presName="ThreeNodes_1" presStyleLbl="node1" presStyleIdx="0" presStyleCnt="3">
        <dgm:presLayoutVars>
          <dgm:bulletEnabled val="1"/>
        </dgm:presLayoutVars>
      </dgm:prSet>
      <dgm:spPr/>
      <dgm:t>
        <a:bodyPr/>
        <a:lstStyle/>
        <a:p>
          <a:endParaRPr lang="en-US"/>
        </a:p>
      </dgm:t>
    </dgm:pt>
    <dgm:pt modelId="{36CD3BA6-271D-406E-A61D-5EF010B7C33A}" type="pres">
      <dgm:prSet presAssocID="{17B70953-9C6F-47BB-A995-EDB1A0EF00CA}" presName="ThreeNodes_2" presStyleLbl="node1" presStyleIdx="1" presStyleCnt="3" custScaleX="110608">
        <dgm:presLayoutVars>
          <dgm:bulletEnabled val="1"/>
        </dgm:presLayoutVars>
      </dgm:prSet>
      <dgm:spPr/>
      <dgm:t>
        <a:bodyPr/>
        <a:lstStyle/>
        <a:p>
          <a:endParaRPr lang="en-US"/>
        </a:p>
      </dgm:t>
    </dgm:pt>
    <dgm:pt modelId="{FB6C77D3-7D49-4F38-9B92-B8AF1B35F27E}" type="pres">
      <dgm:prSet presAssocID="{17B70953-9C6F-47BB-A995-EDB1A0EF00CA}" presName="ThreeNodes_3" presStyleLbl="node1" presStyleIdx="2" presStyleCnt="3" custLinFactNeighborX="0" custLinFactNeighborY="0">
        <dgm:presLayoutVars>
          <dgm:bulletEnabled val="1"/>
        </dgm:presLayoutVars>
      </dgm:prSet>
      <dgm:spPr/>
      <dgm:t>
        <a:bodyPr/>
        <a:lstStyle/>
        <a:p>
          <a:endParaRPr lang="en-US"/>
        </a:p>
      </dgm:t>
    </dgm:pt>
    <dgm:pt modelId="{24C14D6A-A04F-46B2-9728-38BACBDEE998}" type="pres">
      <dgm:prSet presAssocID="{17B70953-9C6F-47BB-A995-EDB1A0EF00CA}" presName="ThreeConn_1-2" presStyleLbl="fgAccFollowNode1" presStyleIdx="0" presStyleCnt="2">
        <dgm:presLayoutVars>
          <dgm:bulletEnabled val="1"/>
        </dgm:presLayoutVars>
      </dgm:prSet>
      <dgm:spPr/>
      <dgm:t>
        <a:bodyPr/>
        <a:lstStyle/>
        <a:p>
          <a:endParaRPr lang="en-US"/>
        </a:p>
      </dgm:t>
    </dgm:pt>
    <dgm:pt modelId="{489B7753-9DBC-4299-8DA6-BE56BF8FFF97}" type="pres">
      <dgm:prSet presAssocID="{17B70953-9C6F-47BB-A995-EDB1A0EF00CA}" presName="ThreeConn_2-3" presStyleLbl="fgAccFollowNode1" presStyleIdx="1" presStyleCnt="2">
        <dgm:presLayoutVars>
          <dgm:bulletEnabled val="1"/>
        </dgm:presLayoutVars>
      </dgm:prSet>
      <dgm:spPr/>
      <dgm:t>
        <a:bodyPr/>
        <a:lstStyle/>
        <a:p>
          <a:endParaRPr lang="en-US"/>
        </a:p>
      </dgm:t>
    </dgm:pt>
    <dgm:pt modelId="{E2397051-BD7E-4C00-8AD8-5F0A6C42CCC9}" type="pres">
      <dgm:prSet presAssocID="{17B70953-9C6F-47BB-A995-EDB1A0EF00CA}" presName="ThreeNodes_1_text" presStyleLbl="node1" presStyleIdx="2" presStyleCnt="3">
        <dgm:presLayoutVars>
          <dgm:bulletEnabled val="1"/>
        </dgm:presLayoutVars>
      </dgm:prSet>
      <dgm:spPr/>
      <dgm:t>
        <a:bodyPr/>
        <a:lstStyle/>
        <a:p>
          <a:endParaRPr lang="en-US"/>
        </a:p>
      </dgm:t>
    </dgm:pt>
    <dgm:pt modelId="{6C0EBC6A-FD4B-4A71-9EB7-14A068A247D9}" type="pres">
      <dgm:prSet presAssocID="{17B70953-9C6F-47BB-A995-EDB1A0EF00CA}" presName="ThreeNodes_2_text" presStyleLbl="node1" presStyleIdx="2" presStyleCnt="3">
        <dgm:presLayoutVars>
          <dgm:bulletEnabled val="1"/>
        </dgm:presLayoutVars>
      </dgm:prSet>
      <dgm:spPr/>
      <dgm:t>
        <a:bodyPr/>
        <a:lstStyle/>
        <a:p>
          <a:endParaRPr lang="en-US"/>
        </a:p>
      </dgm:t>
    </dgm:pt>
    <dgm:pt modelId="{82112868-E72E-4780-8A90-CA3F22902642}" type="pres">
      <dgm:prSet presAssocID="{17B70953-9C6F-47BB-A995-EDB1A0EF00CA}" presName="ThreeNodes_3_text" presStyleLbl="node1" presStyleIdx="2" presStyleCnt="3">
        <dgm:presLayoutVars>
          <dgm:bulletEnabled val="1"/>
        </dgm:presLayoutVars>
      </dgm:prSet>
      <dgm:spPr/>
      <dgm:t>
        <a:bodyPr/>
        <a:lstStyle/>
        <a:p>
          <a:endParaRPr lang="en-US"/>
        </a:p>
      </dgm:t>
    </dgm:pt>
  </dgm:ptLst>
  <dgm:cxnLst>
    <dgm:cxn modelId="{87444CA5-6E3F-4173-A2B5-A177EFC35407}" type="presOf" srcId="{E1A40E5C-6219-4EF7-A92B-1C2E432C369F}" destId="{36CD3BA6-271D-406E-A61D-5EF010B7C33A}" srcOrd="0" destOrd="0" presId="urn:microsoft.com/office/officeart/2005/8/layout/vProcess5"/>
    <dgm:cxn modelId="{E147B5B3-C540-4304-8D4A-25CD3BA5678A}" type="presOf" srcId="{E1A40E5C-6219-4EF7-A92B-1C2E432C369F}" destId="{6C0EBC6A-FD4B-4A71-9EB7-14A068A247D9}" srcOrd="1" destOrd="0" presId="urn:microsoft.com/office/officeart/2005/8/layout/vProcess5"/>
    <dgm:cxn modelId="{51545C21-33ED-44C3-B2A6-1ED796904424}" type="presOf" srcId="{84F2A88B-AC3D-4996-8340-C2781682A530}" destId="{489B7753-9DBC-4299-8DA6-BE56BF8FFF97}" srcOrd="0" destOrd="0" presId="urn:microsoft.com/office/officeart/2005/8/layout/vProcess5"/>
    <dgm:cxn modelId="{2756129A-4CA2-4CD8-AFBF-F5CC7A6FA4D2}" type="presOf" srcId="{17B70953-9C6F-47BB-A995-EDB1A0EF00CA}" destId="{BA5846E4-93EB-4ACF-9E26-8135BCD1609B}" srcOrd="0" destOrd="0" presId="urn:microsoft.com/office/officeart/2005/8/layout/vProcess5"/>
    <dgm:cxn modelId="{F51562B6-3CE1-4450-85B0-59694CF56FC6}" type="presOf" srcId="{90564158-4605-429B-AC5B-BDE37960B094}" destId="{4F152652-E34F-4CD4-8850-0AC0EF6CBDF0}" srcOrd="0" destOrd="0" presId="urn:microsoft.com/office/officeart/2005/8/layout/vProcess5"/>
    <dgm:cxn modelId="{3C514FA3-E3FE-48E6-AA6E-F00024C1D7E1}" type="presOf" srcId="{90564158-4605-429B-AC5B-BDE37960B094}" destId="{E2397051-BD7E-4C00-8AD8-5F0A6C42CCC9}" srcOrd="1" destOrd="0" presId="urn:microsoft.com/office/officeart/2005/8/layout/vProcess5"/>
    <dgm:cxn modelId="{593CF25D-1D83-454A-807D-5842A99ABA04}" type="presOf" srcId="{FED01E6B-5FDE-40D0-83B7-9DBCADBDE094}" destId="{24C14D6A-A04F-46B2-9728-38BACBDEE998}" srcOrd="0" destOrd="0" presId="urn:microsoft.com/office/officeart/2005/8/layout/vProcess5"/>
    <dgm:cxn modelId="{2714E82A-2B69-48B2-826F-E105EBE10155}" srcId="{17B70953-9C6F-47BB-A995-EDB1A0EF00CA}" destId="{E1A40E5C-6219-4EF7-A92B-1C2E432C369F}" srcOrd="1" destOrd="0" parTransId="{C47918B1-E7BF-48CE-8C83-F52007312122}" sibTransId="{84F2A88B-AC3D-4996-8340-C2781682A530}"/>
    <dgm:cxn modelId="{DB13814E-12F0-4951-9BD5-751A3D25F2EA}" srcId="{17B70953-9C6F-47BB-A995-EDB1A0EF00CA}" destId="{F3264C92-6E30-4E69-997C-6718AB892EF9}" srcOrd="2" destOrd="0" parTransId="{BFEA4ED9-D8D6-4AFB-B71B-4BDB11FA0D41}" sibTransId="{2B375604-05AE-43DD-8C1A-5C48D3BDABAA}"/>
    <dgm:cxn modelId="{3FBE4E06-2813-4D9B-B0C7-41FE71E88936}" type="presOf" srcId="{F3264C92-6E30-4E69-997C-6718AB892EF9}" destId="{FB6C77D3-7D49-4F38-9B92-B8AF1B35F27E}" srcOrd="0" destOrd="0" presId="urn:microsoft.com/office/officeart/2005/8/layout/vProcess5"/>
    <dgm:cxn modelId="{DDE2B074-0401-4F80-9CD6-7CC6BBF2A2AF}" srcId="{17B70953-9C6F-47BB-A995-EDB1A0EF00CA}" destId="{90564158-4605-429B-AC5B-BDE37960B094}" srcOrd="0" destOrd="0" parTransId="{015425FF-E7C4-4AF5-B216-850EA170F401}" sibTransId="{FED01E6B-5FDE-40D0-83B7-9DBCADBDE094}"/>
    <dgm:cxn modelId="{001E30FA-557D-44BF-8345-644CAF428AD6}" type="presOf" srcId="{F3264C92-6E30-4E69-997C-6718AB892EF9}" destId="{82112868-E72E-4780-8A90-CA3F22902642}" srcOrd="1" destOrd="0" presId="urn:microsoft.com/office/officeart/2005/8/layout/vProcess5"/>
    <dgm:cxn modelId="{DF07268C-726B-4D50-AF24-3E2EB1907249}" type="presParOf" srcId="{BA5846E4-93EB-4ACF-9E26-8135BCD1609B}" destId="{693D3EC7-DCE0-424D-807C-B40EA86DEBA1}" srcOrd="0" destOrd="0" presId="urn:microsoft.com/office/officeart/2005/8/layout/vProcess5"/>
    <dgm:cxn modelId="{EFFD22B3-F30E-4968-8431-E6894CB23BA6}" type="presParOf" srcId="{BA5846E4-93EB-4ACF-9E26-8135BCD1609B}" destId="{4F152652-E34F-4CD4-8850-0AC0EF6CBDF0}" srcOrd="1" destOrd="0" presId="urn:microsoft.com/office/officeart/2005/8/layout/vProcess5"/>
    <dgm:cxn modelId="{3D24D88E-905D-40BD-94BE-543121C374CB}" type="presParOf" srcId="{BA5846E4-93EB-4ACF-9E26-8135BCD1609B}" destId="{36CD3BA6-271D-406E-A61D-5EF010B7C33A}" srcOrd="2" destOrd="0" presId="urn:microsoft.com/office/officeart/2005/8/layout/vProcess5"/>
    <dgm:cxn modelId="{9D138BB7-7B29-4205-BC31-5A3EF7966FE1}" type="presParOf" srcId="{BA5846E4-93EB-4ACF-9E26-8135BCD1609B}" destId="{FB6C77D3-7D49-4F38-9B92-B8AF1B35F27E}" srcOrd="3" destOrd="0" presId="urn:microsoft.com/office/officeart/2005/8/layout/vProcess5"/>
    <dgm:cxn modelId="{C95D6A95-0079-408E-9FC6-43FF94023DFE}" type="presParOf" srcId="{BA5846E4-93EB-4ACF-9E26-8135BCD1609B}" destId="{24C14D6A-A04F-46B2-9728-38BACBDEE998}" srcOrd="4" destOrd="0" presId="urn:microsoft.com/office/officeart/2005/8/layout/vProcess5"/>
    <dgm:cxn modelId="{1C6E9BC2-9FE2-4C30-914F-10ECF678F4DE}" type="presParOf" srcId="{BA5846E4-93EB-4ACF-9E26-8135BCD1609B}" destId="{489B7753-9DBC-4299-8DA6-BE56BF8FFF97}" srcOrd="5" destOrd="0" presId="urn:microsoft.com/office/officeart/2005/8/layout/vProcess5"/>
    <dgm:cxn modelId="{0AF6D25B-762C-4808-8FE8-920BB3A1EAD7}" type="presParOf" srcId="{BA5846E4-93EB-4ACF-9E26-8135BCD1609B}" destId="{E2397051-BD7E-4C00-8AD8-5F0A6C42CCC9}" srcOrd="6" destOrd="0" presId="urn:microsoft.com/office/officeart/2005/8/layout/vProcess5"/>
    <dgm:cxn modelId="{89F6942B-32B6-40C1-82DC-09ECC9E5CD23}" type="presParOf" srcId="{BA5846E4-93EB-4ACF-9E26-8135BCD1609B}" destId="{6C0EBC6A-FD4B-4A71-9EB7-14A068A247D9}" srcOrd="7" destOrd="0" presId="urn:microsoft.com/office/officeart/2005/8/layout/vProcess5"/>
    <dgm:cxn modelId="{4E581AFD-ADDF-48D5-A888-553B5B912DEB}" type="presParOf" srcId="{BA5846E4-93EB-4ACF-9E26-8135BCD1609B}" destId="{82112868-E72E-4780-8A90-CA3F22902642}" srcOrd="8" destOrd="0" presId="urn:microsoft.com/office/officeart/2005/8/layout/vProcess5"/>
  </dgm:cxnLst>
  <dgm:bg/>
  <dgm:whole/>
</dgm:dataModel>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FBD743-CABE-4D66-AFE0-71ED1997DF0B}" type="datetimeFigureOut">
              <a:rPr lang="en-US" smtClean="0"/>
              <a:t>5/13/2018</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D11A76-D208-4CCF-9221-73D741E6241C}" type="slidenum">
              <a:rPr lang="fr-FR" smtClean="0"/>
              <a:t>‹#›</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E27F78-B4B4-4221-AD11-26EC8E8B9E54}" type="slidenum">
              <a:rPr lang="en-US">
                <a:cs typeface="Arial" charset="0"/>
              </a:rPr>
              <a:pPr fontAlgn="base">
                <a:spcBef>
                  <a:spcPct val="0"/>
                </a:spcBef>
                <a:spcAft>
                  <a:spcPct val="0"/>
                </a:spcAft>
                <a:defRPr/>
              </a:pPr>
              <a:t>2</a:t>
            </a:fld>
            <a:endParaRPr lang="en-US" dirty="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mtClean="0"/>
              <a:t>Le droit relatif aux droits de l’homme impose des devoirs aux États : ils ont l’obligation de faire respecter, de respecter et de veiller à la réalisation des droits de leurs citoyens. </a:t>
            </a:r>
          </a:p>
          <a:p>
            <a:endParaRPr lang="fr-FR" smtClean="0"/>
          </a:p>
          <a:p>
            <a:r>
              <a:rPr lang="fr-FR" smtClean="0"/>
              <a:t>Les conventions de Genève imposent des devoirs aux acteurs non-étatiques. Les groupes d’opposition armés sont liés par le droit international humanitaire, en particulier en vertu de l’Article 3 commun aux conventions de Genève. Ceux qui remplissent certaines conditions minimales concernant la capacité militaire et la capacité à appliquer le droit international humanitaire sont aussi liés par le Protocole additionnel II. Comme les déplacements internes se produisent souvent en période de conflit, les conventions de Genève et leurs protocoles additionnels constituent une source importante pour les Principes directeurs.</a:t>
            </a:r>
          </a:p>
          <a:p>
            <a:endParaRPr lang="fr-FR" smtClean="0"/>
          </a:p>
          <a:p>
            <a:r>
              <a:rPr lang="fr-FR" smtClean="0"/>
              <a:t>Le droit des réfugiés prévoit une protection internationale pour les personnes qui se trouvent hors du pays dont elles ont la nationalité et n’est donc pas directement applicable aux IDP. Le droit des réfugiés octroie aux réfugiés certains droits, comme le droit à des papiers d’identité, le droit de demander l’asile et d’autres droits semblables à ceux des citoyens du pays dans lequel ils demandent l’asile mais il ne s’applique pas aux IDP. Les réfugiés ont également des obligations, à savoir, celles de respecter les lois du pays qui les accueille.</a:t>
            </a:r>
          </a:p>
        </p:txBody>
      </p:sp>
      <p:sp>
        <p:nvSpPr>
          <p:cNvPr id="409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9D3A467-800E-4053-90A5-9E7C0929078D}" type="slidenum">
              <a:rPr lang="en-US">
                <a:cs typeface="Arial" charset="0"/>
              </a:rPr>
              <a:pPr fontAlgn="base">
                <a:spcBef>
                  <a:spcPct val="0"/>
                </a:spcBef>
                <a:spcAft>
                  <a:spcPct val="0"/>
                </a:spcAft>
                <a:defRPr/>
              </a:pPr>
              <a:t>11</a:t>
            </a:fld>
            <a:endParaRPr lang="en-US" dirty="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66E413D-6BB8-42F7-A22E-2BF4592A054B}" type="slidenum">
              <a:rPr lang="en-US"/>
              <a:pPr>
                <a:defRPr/>
              </a:pPr>
              <a:t>12</a:t>
            </a:fld>
            <a:endParaRPr lang="en-US" dirty="0"/>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fr-FR" smtClean="0"/>
              <a:t>La différence principale entre les réfugiés et les IDP est que les réfugiés ont franchi une frontière internationale, alors que les IDP restent dans leur pays. Les IDP ne peuvent demander l’asile s’ils ont fui une catastrophe naturelle.</a:t>
            </a:r>
          </a:p>
          <a:p>
            <a:endParaRPr lang="fr-FR" smtClean="0"/>
          </a:p>
          <a:p>
            <a:r>
              <a:rPr lang="fr-FR" smtClean="0"/>
              <a:t>L’Union Africaine considère les personnes qui franchissent une frontière internationale suite à des catastrophes naturelles comme des réfugiés.</a:t>
            </a:r>
          </a:p>
          <a:p>
            <a:endParaRPr lang="fr-FR" smtClean="0"/>
          </a:p>
          <a:p>
            <a:r>
              <a:rPr lang="fr-FR" smtClean="0"/>
              <a:t>Un IDP peut être citoyen d’un pays donné ou un résident habituel de ce pays. </a:t>
            </a:r>
          </a:p>
          <a:p>
            <a:endParaRPr lang="fr-FR" smtClean="0"/>
          </a:p>
          <a:p>
            <a:r>
              <a:rPr lang="fr-FR" smtClean="0"/>
              <a:t>Définition d’un IDP :  « personnes ou groupes de personnes qui ont été forcés ou contraints à fuir ou à quitter leur foyer ou leur lieu de résidence habituel, notamment en raison d’un conflit armé, de situations de violence généralisée, de violations des droits de l’homme ou de catastrophes naturelles ou provoquées par l’homme ou pour en éviter les effets, et qui n’ont pas franchi les frontières internationalement reconnues d’un État ».</a:t>
            </a: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b="1" smtClean="0"/>
              <a:t>Exemple concret : </a:t>
            </a:r>
            <a:endParaRPr lang="fr-FR" smtClean="0"/>
          </a:p>
          <a:p>
            <a:r>
              <a:rPr lang="fr-FR" smtClean="0"/>
              <a:t>L’Ouganda a adopté une législation sur le déplacement interne qui se fonde scrupuleusement sur les Principes directeurs sur le déplacement interne. Les stratégies de protection de l’intervention humanitaire, qui pouvaient désormais s’appuyer sur la législation nationale, ont été renforcées. </a:t>
            </a:r>
          </a:p>
          <a:p>
            <a:endParaRPr lang="fr-FR" smtClean="0"/>
          </a:p>
          <a:p>
            <a:r>
              <a:rPr lang="fr-FR" smtClean="0"/>
              <a:t>En périodes de conflit, les IDP sont encore protégés par les législations nationales, les droits de l’homme et le droit international humanitaire. </a:t>
            </a:r>
          </a:p>
        </p:txBody>
      </p:sp>
      <p:sp>
        <p:nvSpPr>
          <p:cNvPr id="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F886C9A-BA7C-443C-9FD1-9A6DFCABD5FE}" type="slidenum">
              <a:rPr lang="en-US">
                <a:cs typeface="Arial" charset="0"/>
              </a:rPr>
              <a:pPr fontAlgn="base">
                <a:spcBef>
                  <a:spcPct val="0"/>
                </a:spcBef>
                <a:spcAft>
                  <a:spcPct val="0"/>
                </a:spcAft>
                <a:defRPr/>
              </a:pPr>
              <a:t>13</a:t>
            </a:fld>
            <a:endParaRPr lang="en-US" dirty="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532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0B30EC-8360-40E1-9B3A-A4B78CA898F0}" type="slidenum">
              <a:rPr lang="en-US">
                <a:cs typeface="Arial" charset="0"/>
              </a:rPr>
              <a:pPr fontAlgn="base">
                <a:spcBef>
                  <a:spcPct val="0"/>
                </a:spcBef>
                <a:spcAft>
                  <a:spcPct val="0"/>
                </a:spcAft>
                <a:defRPr/>
              </a:pPr>
              <a:t>14</a:t>
            </a:fld>
            <a:endParaRPr lang="en-US" dirty="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fr-FR" smtClean="0"/>
          </a:p>
        </p:txBody>
      </p:sp>
      <p:sp>
        <p:nvSpPr>
          <p:cNvPr id="4" name="Slide Number Placeholder 3"/>
          <p:cNvSpPr>
            <a:spLocks noGrp="1"/>
          </p:cNvSpPr>
          <p:nvPr>
            <p:ph type="sldNum" sz="quarter" idx="5"/>
          </p:nvPr>
        </p:nvSpPr>
        <p:spPr/>
        <p:txBody>
          <a:bodyPr/>
          <a:lstStyle/>
          <a:p>
            <a:pPr>
              <a:defRPr/>
            </a:pPr>
            <a:fld id="{E20D4CF0-5C01-4C04-BFF2-7DB7DD34C284}" type="slidenum">
              <a:rPr lang="en-US" smtClean="0"/>
              <a:pPr>
                <a:defRPr/>
              </a:pPr>
              <a:t>15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57C02F-E933-4B60-8050-CD20A4236810}" type="slidenum">
              <a:rPr lang="en-US">
                <a:cs typeface="Arial" charset="0"/>
              </a:rPr>
              <a:pPr fontAlgn="base">
                <a:spcBef>
                  <a:spcPct val="0"/>
                </a:spcBef>
                <a:spcAft>
                  <a:spcPct val="0"/>
                </a:spcAft>
                <a:defRPr/>
              </a:pPr>
              <a:t>3</a:t>
            </a:fld>
            <a:endParaRPr lang="en-US" dirty="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b="1" dirty="0" smtClean="0"/>
              <a:t>Qui peut violer les droits de l’homme ? </a:t>
            </a:r>
            <a:r>
              <a:rPr lang="fr-FR" dirty="0" smtClean="0"/>
              <a:t>Certains participants citeront peut-être des droits auxquels on peut ou non déroger. L’idée est qu’en « état d’urgence », un État peut outrepasser certains droits comme le droit à la liberté de mouvement ou encore le droit de réunion pour renforcer la sécurité. Cela est possible même si le pays n’a pas ratifié de convention car c’est une règle du droit coutumier international. Cependant, il est impossible de déroger à de nombreux droits, tels que la protection de la privation arbitraire de la vie, le droit de ne pas être soumis à la torture et à d’autres mauvais traitements, le droit de ne pas être soumis à l’esclavage, à l’emprisonnement pour endettement, à des peines rétroactives et à la non-reconnaissance des droits, le droit à la liberté de pensée, de conscience et de religion. N’entrez dans les détails que si le point est évoqué par l’un des participants.  </a:t>
            </a:r>
          </a:p>
          <a:p>
            <a:endParaRPr lang="fr-FR" b="1" dirty="0" smtClean="0"/>
          </a:p>
          <a:p>
            <a:r>
              <a:rPr lang="fr-FR" b="1" dirty="0" smtClean="0"/>
              <a:t>Exemple concret :</a:t>
            </a:r>
            <a:r>
              <a:rPr lang="fr-FR" dirty="0" smtClean="0"/>
              <a:t> </a:t>
            </a:r>
          </a:p>
          <a:p>
            <a:r>
              <a:rPr lang="fr-FR" dirty="0" smtClean="0"/>
              <a:t>Après le passage de l’ouragan </a:t>
            </a:r>
            <a:r>
              <a:rPr lang="fr-FR" dirty="0" err="1" smtClean="0"/>
              <a:t>Katrina</a:t>
            </a:r>
            <a:r>
              <a:rPr lang="fr-FR" dirty="0" smtClean="0"/>
              <a:t>, le gouvernement des États-Unis a ordonné l’évacuation de force de tous les habitants de la Nouvelle-Orléans. Cette décision pourrait être perçue comme une violation des droits de la population. Cependant, les gouvernements ont le droit de « violer » les droits de l’homme s’ils le jugent nécessaire pour préserver la sécurité de la population. L’instauration d’un couvre-feu en est un autre exemple. Les gouvernements doivent pouvoir justifier et expliquer ces violations et garantir qu’elles ne dureront que le temps nécessaire. </a:t>
            </a:r>
          </a:p>
        </p:txBody>
      </p:sp>
      <p:sp>
        <p:nvSpPr>
          <p:cNvPr id="286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13DE72-B968-4A34-8DE2-2442FBCFC56D}" type="slidenum">
              <a:rPr lang="en-US">
                <a:cs typeface="Arial" charset="0"/>
              </a:rPr>
              <a:pPr fontAlgn="base">
                <a:spcBef>
                  <a:spcPct val="0"/>
                </a:spcBef>
                <a:spcAft>
                  <a:spcPct val="0"/>
                </a:spcAft>
                <a:defRPr/>
              </a:pPr>
              <a:t>4</a:t>
            </a:fld>
            <a:endParaRPr lang="en-US" dirty="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Cette notion se base véritablement sur une approche fondée sur les droits. L’autonomisation de la population joue ici un rôle essentiel. </a:t>
            </a:r>
          </a:p>
          <a:p>
            <a:pPr eaLnBrk="1" hangingPunct="1">
              <a:spcBef>
                <a:spcPct val="0"/>
              </a:spcBef>
            </a:pPr>
            <a:endParaRPr lang="fr-FR" smtClean="0"/>
          </a:p>
          <a:p>
            <a:pPr eaLnBrk="1" hangingPunct="1">
              <a:spcBef>
                <a:spcPct val="0"/>
              </a:spcBef>
            </a:pPr>
            <a:r>
              <a:rPr lang="en-US" smtClean="0"/>
              <a:t>(LE DIAPORAMA EST CONCU POUR QUE LA PHOTO APPARAISSE AVANT LE TEXTE)</a:t>
            </a:r>
            <a:endParaRPr lang="nb-NO" smtClean="0"/>
          </a:p>
        </p:txBody>
      </p:sp>
      <p:sp>
        <p:nvSpPr>
          <p:cNvPr id="348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412FAB-3EDF-47CD-8D85-609D583BBF7B}" type="slidenum">
              <a:rPr lang="en-US">
                <a:cs typeface="Arial" charset="0"/>
              </a:rPr>
              <a:pPr fontAlgn="base">
                <a:spcBef>
                  <a:spcPct val="0"/>
                </a:spcBef>
                <a:spcAft>
                  <a:spcPct val="0"/>
                </a:spcAft>
                <a:defRPr/>
              </a:pPr>
              <a:t>5</a:t>
            </a:fld>
            <a:endParaRPr lang="en-US" dirty="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fr-FR" b="1" smtClean="0"/>
              <a:t>Exemples concrets : </a:t>
            </a:r>
            <a:endParaRPr lang="fr-FR" smtClean="0"/>
          </a:p>
          <a:p>
            <a:r>
              <a:rPr lang="fr-FR" smtClean="0"/>
              <a:t>Dans un camp, le nombre de cas de violences sexospécifiques recensés a soudainement augmenté de manière considérable. Avec des données purement quantitatives, comment savoir s’il s’agit bien d’une augmentation des cas de violences sexospécifiques dans un environnement plus violent, ou si cette hausse est liée au fait que les IDP commencent à faire confiance aux humanitaires et qu’ils osent de plus en plus signaler les incidents ?</a:t>
            </a:r>
          </a:p>
          <a:p>
            <a:endParaRPr lang="fr-FR" smtClean="0"/>
          </a:p>
          <a:p>
            <a:r>
              <a:rPr lang="fr-FR" smtClean="0"/>
              <a:t>En Afghanistan, les Afghans qui rentrent chez eux sont tous enregistrés et toutes les données sont à jour. Cependant, ces dernières révèlent un nombre anormalement élevé d’hommes et cette différence augmente avec l’âge. Il y a nettement moins de femmes que d’hommes et plus les femmes sont âgées, moins elles sont représentées. On estime qu’il manque près de 200 000 femmes dans les données actuelles. Pourquoi ? Sont-elles décédées et si oui, quand? Ou bien est-ce parce qu’elles ne sont enregistrées ? Pourquoi ? </a:t>
            </a:r>
          </a:p>
          <a:p>
            <a:endParaRPr lang="fr-FR" smtClean="0"/>
          </a:p>
          <a:p>
            <a:r>
              <a:rPr lang="fr-FR" smtClean="0"/>
              <a:t>Les acteurs humanitaires ont des obligations envers les populations déplacées et notamment celle de garantir qu’ils bénéficient des droits humains fondamentaux, y compris du droit à la participation. </a:t>
            </a:r>
          </a:p>
          <a:p>
            <a:endParaRPr lang="fr-FR" smtClean="0"/>
          </a:p>
          <a:p>
            <a:r>
              <a:rPr lang="fr-FR" smtClean="0"/>
              <a:t>« Garantir que les femmes, les hommes et les enfants affectés par une situation d’urgence soient également impliqués dans la planification, l’application et dans le jugement de notre réponse à leur situation d’urgence.»  </a:t>
            </a:r>
            <a:r>
              <a:rPr lang="fr-FR" i="1" smtClean="0"/>
              <a:t>Le guide suffisamment bon (The Good Enough Guide)</a:t>
            </a:r>
          </a:p>
          <a:p>
            <a:endParaRPr lang="fr-FR" i="1" smtClean="0"/>
          </a:p>
          <a:p>
            <a:r>
              <a:rPr lang="fr-FR" i="1" smtClean="0"/>
              <a:t>Le guide suffisamment bon </a:t>
            </a:r>
            <a:r>
              <a:rPr lang="fr-FR" smtClean="0"/>
              <a:t>a été conçu par le Emergency Capacity-Building Project (ECB). L’ECB est né de la collaboration entre CARE International, les services du secours catholique (Catholic Relief Services), le comité de secours international (International Rescue Committee), Mercy Corps, Oxfam GB, Save the Children, et World Vision International. </a:t>
            </a:r>
            <a:endParaRPr lang="en-US" smtClean="0"/>
          </a:p>
        </p:txBody>
      </p:sp>
      <p:sp>
        <p:nvSpPr>
          <p:cNvPr id="4" name="Slide Number Placeholder 3"/>
          <p:cNvSpPr>
            <a:spLocks noGrp="1"/>
          </p:cNvSpPr>
          <p:nvPr>
            <p:ph type="sldNum" sz="quarter" idx="5"/>
          </p:nvPr>
        </p:nvSpPr>
        <p:spPr/>
        <p:txBody>
          <a:bodyPr/>
          <a:lstStyle/>
          <a:p>
            <a:pPr>
              <a:defRPr/>
            </a:pPr>
            <a:fld id="{CBA8B32D-8E2E-494F-8301-7B1526075AA0}" type="slidenum">
              <a:rPr lang="en-US" smtClean="0"/>
              <a:pPr>
                <a:defRPr/>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b="1" smtClean="0"/>
              <a:t>Exemple concret :</a:t>
            </a:r>
          </a:p>
          <a:p>
            <a:endParaRPr lang="fr-FR" b="1" smtClean="0"/>
          </a:p>
          <a:p>
            <a:r>
              <a:rPr lang="fr-FR" smtClean="0"/>
              <a:t>Pendant longtemps, il y a eu un camp de réfugiés dans l’Est du Tchad. La situation d’urgence au Darfour a provoqué une nouvelle vague d’arrivées. Les nouveaux arrivants ont refusé d’envoyer leurs enfants à l’école en dépit des nombreuses campagnes de sensibilisation. Pour mieux comprendre le problème, une consultation de la communauté a finalement été organisée et a révélé que le problème était lié aux structures tribales. Les nouveaux arrivants se sentaient mal à l’aise car ils étaient minoritaires. La communauté a donc proposé de faire appel à des professeurs de leur propre tribu, ce qui a été fait et a résolu le problème. </a:t>
            </a:r>
          </a:p>
          <a:p>
            <a:endParaRPr lang="fr-FR" i="1" smtClean="0"/>
          </a:p>
          <a:p>
            <a:r>
              <a:rPr lang="fr-FR" i="1" smtClean="0"/>
              <a:t>NB: dans un contexte élargi, le partenariat englobe les partenaires et les IDP.</a:t>
            </a:r>
          </a:p>
          <a:p>
            <a:endParaRPr lang="fr-FR" b="1" smtClean="0"/>
          </a:p>
          <a:p>
            <a:r>
              <a:rPr lang="fr-FR" b="1" smtClean="0"/>
              <a:t>Information :</a:t>
            </a:r>
            <a:r>
              <a:rPr lang="fr-FR" smtClean="0"/>
              <a:t> nous recevons/partageons les informations avec des partenaires, mais nous décidons de ce qu’il faut faire et des méthodes à employer.</a:t>
            </a:r>
            <a:endParaRPr lang="fr-FR" b="1" smtClean="0"/>
          </a:p>
          <a:p>
            <a:r>
              <a:rPr lang="fr-FR" b="1" smtClean="0"/>
              <a:t>Consultation :</a:t>
            </a:r>
            <a:r>
              <a:rPr lang="fr-FR" smtClean="0"/>
              <a:t> nous consultons le partenaire pour connaître son avis, mais c’est nous qui prenons les décisions et qui choisissons les méthodes à employer.</a:t>
            </a:r>
            <a:endParaRPr lang="fr-FR" b="1" smtClean="0"/>
          </a:p>
          <a:p>
            <a:r>
              <a:rPr lang="fr-FR" b="1" smtClean="0"/>
              <a:t>Implication :</a:t>
            </a:r>
            <a:r>
              <a:rPr lang="fr-FR" smtClean="0"/>
              <a:t> le partenaire est impliqué mais généralement en échange d’argent ou d’un paiement en nature. </a:t>
            </a:r>
            <a:endParaRPr lang="fr-FR" b="1" smtClean="0"/>
          </a:p>
          <a:p>
            <a:r>
              <a:rPr lang="fr-FR" b="1" smtClean="0"/>
              <a:t>Partenariat </a:t>
            </a:r>
            <a:r>
              <a:rPr lang="fr-FR" smtClean="0"/>
              <a:t>: dans certains cas, le partenaire peut avoir un seul rôle particulier à jouer lors d’une activité (ex. : la communauté construit un puits, réalise des travaux ou fournit des matériaux). Dans d’autres, il peut être impliqué dans l’évaluation préalable d’un projet et dans la prise de décision, tout en sachant que d’autres agences ont aussi un rôle à jouer.</a:t>
            </a:r>
            <a:endParaRPr lang="fr-FR" b="1" smtClean="0"/>
          </a:p>
          <a:p>
            <a:r>
              <a:rPr lang="fr-FR" b="1" smtClean="0"/>
              <a:t>Autonomisation </a:t>
            </a:r>
            <a:r>
              <a:rPr lang="fr-FR" smtClean="0"/>
              <a:t>: le partenaire contrôle le projet/les fonds. Les agences se limitent à lui apporter un soutien pour qu’il utilise les financements de manière responsable et raisonnable.</a:t>
            </a:r>
          </a:p>
          <a:p>
            <a:pPr eaLnBrk="1" hangingPunct="1">
              <a:lnSpc>
                <a:spcPct val="90000"/>
              </a:lnSpc>
            </a:pPr>
            <a:endParaRPr lang="fr-FR" smtClean="0"/>
          </a:p>
          <a:p>
            <a:pPr eaLnBrk="1" hangingPunct="1">
              <a:lnSpc>
                <a:spcPct val="90000"/>
              </a:lnSpc>
            </a:pPr>
            <a:endParaRPr lang="fr-FR" smtClean="0"/>
          </a:p>
          <a:p>
            <a:pPr eaLnBrk="1" hangingPunct="1">
              <a:lnSpc>
                <a:spcPct val="90000"/>
              </a:lnSpc>
            </a:pPr>
            <a:endParaRPr lang="fr-FR" smtClean="0"/>
          </a:p>
          <a:p>
            <a:pPr eaLnBrk="1" hangingPunct="1"/>
            <a:endParaRPr lang="fr-FR" smtClean="0"/>
          </a:p>
        </p:txBody>
      </p:sp>
      <p:sp>
        <p:nvSpPr>
          <p:cNvPr id="4" name="Slide Number Placeholder 3"/>
          <p:cNvSpPr>
            <a:spLocks noGrp="1"/>
          </p:cNvSpPr>
          <p:nvPr>
            <p:ph type="sldNum" sz="quarter" idx="5"/>
          </p:nvPr>
        </p:nvSpPr>
        <p:spPr/>
        <p:txBody>
          <a:bodyPr/>
          <a:lstStyle/>
          <a:p>
            <a:pPr>
              <a:defRPr/>
            </a:pPr>
            <a:fld id="{AFC23555-A759-4B35-B8F8-98542BA731D4}" type="slidenum">
              <a:rPr lang="en-US" smtClean="0"/>
              <a:pPr>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FR" smtClean="0"/>
              <a:t>Selon les lignes directrices relatives aux centres collectifs : « en tant que personnes déplacées, les résidents d’un centre collectif sont socialement vulnérables ; la participation à la gestion du centre collectif renforce leur autonomie. En se faisant entendre, les résidents des centres collectifs préviennent les violations des droits de l’homme et acquièrent la confiance nécessaire pour devenir acteurs de leur propre vie. Impliquer les résidents dans la gestion des centres collectifs est un bon moyen de s’informer sur leurs besoins et de prendre en compte leur point de vue dans la recherche de solutions et d’améliorations. C’est également une méthode efficace pour améliorer la gestion et renforcer la responsabilité vis-à-vis des résidents. » (Cela est aussi valable dans les camps.)</a:t>
            </a:r>
            <a:endParaRPr lang="en-US"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D50183-25B7-4A3B-A673-BF5E699C2EB4}" type="slidenum">
              <a:rPr lang="en-US" smtClean="0"/>
              <a:pPr fontAlgn="base">
                <a:spcBef>
                  <a:spcPct val="0"/>
                </a:spcBef>
                <a:spcAft>
                  <a:spcPct val="0"/>
                </a:spcAft>
                <a:defRPr/>
              </a:pPr>
              <a:t>8</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109FB26-14E5-4749-BA3E-289581EE3EC4}" type="slidenum">
              <a:rPr lang="en-US"/>
              <a:pPr>
                <a:defRPr/>
              </a:pPr>
              <a:t>9</a:t>
            </a:fld>
            <a:endParaRPr lang="en-US" dirty="0"/>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fr-FR" b="1" smtClean="0"/>
              <a:t>Exemples concrets : </a:t>
            </a:r>
            <a:endParaRPr lang="fr-FR" smtClean="0"/>
          </a:p>
          <a:p>
            <a:r>
              <a:rPr lang="fr-FR" smtClean="0"/>
              <a:t>Dans le Nord-Kivu, en République démocratique du Congo, les représentants des IDP prennent part aux réunions du CCCM. </a:t>
            </a:r>
          </a:p>
          <a:p>
            <a:endParaRPr lang="fr-FR" smtClean="0"/>
          </a:p>
          <a:p>
            <a:r>
              <a:rPr lang="fr-FR" smtClean="0"/>
              <a:t>Au Sri Lanka, des problèmes sont apparus car les IDP ne participaient pas aux réunions qui  étaient réservées aux Nations unies, aux autorités nationales et aux ONG. Les IDP de la tribu minoritaire n’avaient pas connaissance des intentions des autorités nationales ni des accords décidés au cours de ces réunions. Cela a engendré de la confusion, des rumeurs et de la frustration. Ce manque d’information a mis les IDP en situation de faiblesse, en les privant de la possibilité de prendre des décisions en connaissance de cause et de participer activement à la planification. Cela s’est traduit par des problèmes d’insécurité et par des menaces, notamment envers les IDP.</a:t>
            </a:r>
          </a:p>
          <a:p>
            <a:endParaRPr lang="fr-FR" smtClean="0"/>
          </a:p>
          <a:p>
            <a:r>
              <a:rPr lang="fr-FR" smtClean="0"/>
              <a:t>Dans</a:t>
            </a:r>
            <a:r>
              <a:rPr lang="fr-FR" b="1" smtClean="0"/>
              <a:t> </a:t>
            </a:r>
            <a:r>
              <a:rPr lang="fr-FR" smtClean="0"/>
              <a:t>un camp situé aux frontières syrienne et iraquienne et accueillant des Palestiniens d’Irak, seul l’UNHCR a été autorisé se rendre auprès des populations déplacées, à l’exclusion des autres partenaires Les IDP se sont alors organisés pour recueillir des informations (par ex. : nom, âge, groupes vulnérables, etc.) afin d’identifier leurs propres besoins. Ces informations ont représenté une base de travail importante pour l’UNHCR qui a dès lors pu fournir les services, l’alimentation, les vêtements, et les médicaments nécessaires. </a:t>
            </a:r>
          </a:p>
          <a:p>
            <a:endParaRPr lang="fr-FR" smtClean="0"/>
          </a:p>
          <a:p>
            <a:r>
              <a:rPr lang="fr-FR" smtClean="0"/>
              <a:t>La participation améliore les relations en permettant aux partenaires d’endosser collectivement la responsabilité d’atteindre des objectifs opérationnels communs en faveur des IDP.</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Pour en savoir plus sur les solutions durables, voir l’ensemble didactique 8.</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CCDAF2-298E-468E-ACF9-17DE583CBE42}" type="slidenum">
              <a:rPr lang="en-US">
                <a:cs typeface="Arial" charset="0"/>
              </a:rPr>
              <a:pPr fontAlgn="base">
                <a:spcBef>
                  <a:spcPct val="0"/>
                </a:spcBef>
                <a:spcAft>
                  <a:spcPct val="0"/>
                </a:spcAft>
                <a:defRPr/>
              </a:pPr>
              <a:t>10</a:t>
            </a:fld>
            <a:endParaRPr lang="en-US" dirty="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0E2808B-9BE4-4818-B59A-052CED7A3B36}" type="datetimeFigureOut">
              <a:rPr lang="en-US" smtClean="0"/>
              <a:t>5/13/2018</a:t>
            </a:fld>
            <a:endParaRPr lang="fr-F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r-F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2966786-3739-4034-B612-45197A3C524F}"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E2808B-9BE4-4818-B59A-052CED7A3B36}" type="datetimeFigureOut">
              <a:rPr lang="en-US" smtClean="0"/>
              <a:t>5/13/2018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D2966786-3739-4034-B612-45197A3C524F}"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E2808B-9BE4-4818-B59A-052CED7A3B36}" type="datetimeFigureOut">
              <a:rPr lang="en-US" smtClean="0"/>
              <a:t>5/13/2018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D2966786-3739-4034-B612-45197A3C524F}" type="slidenum">
              <a:rPr lang="fr-FR" smtClean="0"/>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pPr>
              <a:defRPr/>
            </a:pPr>
            <a:fld id="{B7EB47E3-2672-4EFA-A96B-AC28FA42BC18}"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E2808B-9BE4-4818-B59A-052CED7A3B36}" type="datetimeFigureOut">
              <a:rPr lang="en-US" smtClean="0"/>
              <a:t>5/13/2018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D2966786-3739-4034-B612-45197A3C524F}" type="slidenum">
              <a:rPr lang="fr-FR" smtClean="0"/>
              <a:t>‹#›</a:t>
            </a:fld>
            <a:endParaRPr lang="fr-F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0E2808B-9BE4-4818-B59A-052CED7A3B36}" type="datetimeFigureOut">
              <a:rPr lang="en-US" smtClean="0"/>
              <a:t>5/13/2018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D2966786-3739-4034-B612-45197A3C524F}" type="slidenum">
              <a:rPr lang="fr-FR" smtClean="0"/>
              <a:t>‹#›</a:t>
            </a:fld>
            <a:endParaRPr lang="fr-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0E2808B-9BE4-4818-B59A-052CED7A3B36}" type="datetimeFigureOut">
              <a:rPr lang="en-US" smtClean="0"/>
              <a:t>5/13/2018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D2966786-3739-4034-B612-45197A3C524F}" type="slidenum">
              <a:rPr lang="fr-FR" smtClean="0"/>
              <a:t>‹#›</a:t>
            </a:fld>
            <a:endParaRPr lang="fr-F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0E2808B-9BE4-4818-B59A-052CED7A3B36}" type="datetimeFigureOut">
              <a:rPr lang="en-US" smtClean="0"/>
              <a:t>5/13/2018</a:t>
            </a:fld>
            <a:endParaRPr lang="fr-FR"/>
          </a:p>
        </p:txBody>
      </p:sp>
      <p:sp>
        <p:nvSpPr>
          <p:cNvPr id="8" name="Footer Placeholder 7"/>
          <p:cNvSpPr>
            <a:spLocks noGrp="1"/>
          </p:cNvSpPr>
          <p:nvPr>
            <p:ph type="ftr" sz="quarter" idx="11"/>
          </p:nvPr>
        </p:nvSpPr>
        <p:spPr/>
        <p:txBody>
          <a:bodyPr/>
          <a:lstStyle>
            <a:extLst/>
          </a:lstStyle>
          <a:p>
            <a:endParaRPr lang="fr-FR"/>
          </a:p>
        </p:txBody>
      </p:sp>
      <p:sp>
        <p:nvSpPr>
          <p:cNvPr id="9" name="Slide Number Placeholder 8"/>
          <p:cNvSpPr>
            <a:spLocks noGrp="1"/>
          </p:cNvSpPr>
          <p:nvPr>
            <p:ph type="sldNum" sz="quarter" idx="12"/>
          </p:nvPr>
        </p:nvSpPr>
        <p:spPr/>
        <p:txBody>
          <a:bodyPr/>
          <a:lstStyle>
            <a:extLst/>
          </a:lstStyle>
          <a:p>
            <a:fld id="{D2966786-3739-4034-B612-45197A3C524F}"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0E2808B-9BE4-4818-B59A-052CED7A3B36}" type="datetimeFigureOut">
              <a:rPr lang="en-US" smtClean="0"/>
              <a:t>5/13/2018</a:t>
            </a:fld>
            <a:endParaRPr lang="fr-FR"/>
          </a:p>
        </p:txBody>
      </p:sp>
      <p:sp>
        <p:nvSpPr>
          <p:cNvPr id="4" name="Footer Placeholder 3"/>
          <p:cNvSpPr>
            <a:spLocks noGrp="1"/>
          </p:cNvSpPr>
          <p:nvPr>
            <p:ph type="ftr" sz="quarter" idx="11"/>
          </p:nvPr>
        </p:nvSpPr>
        <p:spPr/>
        <p:txBody>
          <a:bodyPr/>
          <a:lstStyle>
            <a:extLst/>
          </a:lstStyle>
          <a:p>
            <a:endParaRPr lang="fr-FR"/>
          </a:p>
        </p:txBody>
      </p:sp>
      <p:sp>
        <p:nvSpPr>
          <p:cNvPr id="5" name="Slide Number Placeholder 4"/>
          <p:cNvSpPr>
            <a:spLocks noGrp="1"/>
          </p:cNvSpPr>
          <p:nvPr>
            <p:ph type="sldNum" sz="quarter" idx="12"/>
          </p:nvPr>
        </p:nvSpPr>
        <p:spPr/>
        <p:txBody>
          <a:bodyPr/>
          <a:lstStyle>
            <a:extLst/>
          </a:lstStyle>
          <a:p>
            <a:fld id="{D2966786-3739-4034-B612-45197A3C524F}" type="slidenum">
              <a:rPr lang="fr-FR" smtClean="0"/>
              <a:t>‹#›</a:t>
            </a:fld>
            <a:endParaRPr lang="fr-F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0E2808B-9BE4-4818-B59A-052CED7A3B36}" type="datetimeFigureOut">
              <a:rPr lang="en-US" smtClean="0"/>
              <a:t>5/13/2018</a:t>
            </a:fld>
            <a:endParaRPr lang="fr-FR"/>
          </a:p>
        </p:txBody>
      </p:sp>
      <p:sp>
        <p:nvSpPr>
          <p:cNvPr id="3" name="Footer Placeholder 2"/>
          <p:cNvSpPr>
            <a:spLocks noGrp="1"/>
          </p:cNvSpPr>
          <p:nvPr>
            <p:ph type="ftr" sz="quarter" idx="11"/>
          </p:nvPr>
        </p:nvSpPr>
        <p:spPr/>
        <p:txBody>
          <a:bodyPr/>
          <a:lstStyle>
            <a:extLst/>
          </a:lstStyle>
          <a:p>
            <a:endParaRPr lang="fr-FR"/>
          </a:p>
        </p:txBody>
      </p:sp>
      <p:sp>
        <p:nvSpPr>
          <p:cNvPr id="4" name="Slide Number Placeholder 3"/>
          <p:cNvSpPr>
            <a:spLocks noGrp="1"/>
          </p:cNvSpPr>
          <p:nvPr>
            <p:ph type="sldNum" sz="quarter" idx="12"/>
          </p:nvPr>
        </p:nvSpPr>
        <p:spPr/>
        <p:txBody>
          <a:bodyPr/>
          <a:lstStyle>
            <a:extLst/>
          </a:lstStyle>
          <a:p>
            <a:fld id="{D2966786-3739-4034-B612-45197A3C524F}"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0E2808B-9BE4-4818-B59A-052CED7A3B36}" type="datetimeFigureOut">
              <a:rPr lang="en-US" smtClean="0"/>
              <a:t>5/13/2018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D2966786-3739-4034-B612-45197A3C524F}"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0E2808B-9BE4-4818-B59A-052CED7A3B36}" type="datetimeFigureOut">
              <a:rPr lang="en-US" smtClean="0"/>
              <a:t>5/13/2018</a:t>
            </a:fld>
            <a:endParaRPr lang="fr-F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r-F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2966786-3739-4034-B612-45197A3C524F}" type="slidenum">
              <a:rPr lang="fr-FR" smtClean="0"/>
              <a:t>‹#›</a:t>
            </a:fld>
            <a:endParaRPr lang="fr-F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0E2808B-9BE4-4818-B59A-052CED7A3B36}" type="datetimeFigureOut">
              <a:rPr lang="en-US" smtClean="0"/>
              <a:t>5/13/2018</a:t>
            </a:fld>
            <a:endParaRPr lang="fr-F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F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2966786-3739-4034-B612-45197A3C524F}"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7800" y="1828800"/>
            <a:ext cx="6524386" cy="2800767"/>
          </a:xfrm>
          <a:prstGeom prst="rect">
            <a:avLst/>
          </a:prstGeom>
        </p:spPr>
        <p:txBody>
          <a:bodyPr wrap="square">
            <a:spAutoFit/>
          </a:bodyPr>
          <a:lstStyle/>
          <a:p>
            <a:pPr algn="ctr"/>
            <a:r>
              <a:rPr lang="fr-FR" sz="4400" b="1" cap="none" dirty="0" smtClean="0">
                <a:latin typeface="Arial Narrow" pitchFamily="34" charset="0"/>
                <a:cs typeface="Arial" pitchFamily="34" charset="0"/>
              </a:rPr>
              <a:t>Module III</a:t>
            </a:r>
          </a:p>
          <a:p>
            <a:pPr algn="ctr"/>
            <a:endParaRPr lang="fr-FR" sz="4400" b="1" cap="none" dirty="0" smtClean="0">
              <a:latin typeface="Arial Narrow" pitchFamily="34" charset="0"/>
              <a:cs typeface="Arial" pitchFamily="34" charset="0"/>
            </a:endParaRPr>
          </a:p>
          <a:p>
            <a:pPr algn="ctr"/>
            <a:r>
              <a:rPr lang="fr-FR" sz="4400" cap="none" dirty="0" smtClean="0">
                <a:latin typeface="Arial Narrow" pitchFamily="34" charset="0"/>
                <a:cs typeface="Arial" pitchFamily="34" charset="0"/>
              </a:rPr>
              <a:t>Principes et Approches en CCCM</a:t>
            </a:r>
            <a:endParaRPr lang="fr-FR" sz="4400" dirty="0">
              <a:latin typeface="Arial Narrow"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Cadre de protection</a:t>
            </a:r>
          </a:p>
        </p:txBody>
      </p:sp>
      <p:graphicFrame>
        <p:nvGraphicFramePr>
          <p:cNvPr id="12" name="Content Placeholder 3"/>
          <p:cNvGraphicFramePr>
            <a:graphicFrameLocks noGrp="1"/>
          </p:cNvGraphicFramePr>
          <p:nvPr>
            <p:ph idx="1"/>
          </p:nvPr>
        </p:nvGraphicFramePr>
        <p:xfrm>
          <a:off x="536448" y="1934007"/>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Cadre juridique</a:t>
            </a:r>
          </a:p>
        </p:txBody>
      </p:sp>
      <p:sp>
        <p:nvSpPr>
          <p:cNvPr id="4" name="Text Box 3"/>
          <p:cNvSpPr txBox="1">
            <a:spLocks noChangeArrowheads="1"/>
          </p:cNvSpPr>
          <p:nvPr/>
        </p:nvSpPr>
        <p:spPr bwMode="auto">
          <a:xfrm>
            <a:off x="1066800" y="2581275"/>
            <a:ext cx="2971800" cy="2041525"/>
          </a:xfrm>
          <a:prstGeom prst="rect">
            <a:avLst/>
          </a:prstGeom>
          <a:noFill/>
          <a:ln w="9525">
            <a:noFill/>
            <a:miter lim="800000"/>
            <a:headEnd/>
            <a:tailEnd/>
          </a:ln>
        </p:spPr>
        <p:txBody>
          <a:bodyPr>
            <a:spAutoFit/>
          </a:bodyPr>
          <a:lstStyle/>
          <a:p>
            <a:pPr>
              <a:spcBef>
                <a:spcPct val="50000"/>
              </a:spcBef>
            </a:pPr>
            <a:r>
              <a:rPr lang="en-US" sz="3200" dirty="0" err="1">
                <a:latin typeface="Calibri" pitchFamily="34" charset="0"/>
              </a:rPr>
              <a:t>Droit</a:t>
            </a:r>
            <a:r>
              <a:rPr lang="en-US" sz="3200" dirty="0">
                <a:latin typeface="Calibri" pitchFamily="34" charset="0"/>
              </a:rPr>
              <a:t> international </a:t>
            </a:r>
            <a:r>
              <a:rPr lang="en-US" sz="3200" dirty="0" err="1">
                <a:latin typeface="Calibri" pitchFamily="34" charset="0"/>
              </a:rPr>
              <a:t>relatif</a:t>
            </a:r>
            <a:r>
              <a:rPr lang="en-US" sz="3200" dirty="0">
                <a:latin typeface="Calibri" pitchFamily="34" charset="0"/>
              </a:rPr>
              <a:t> aux </a:t>
            </a:r>
            <a:r>
              <a:rPr lang="en-US" sz="3200" dirty="0" err="1">
                <a:latin typeface="Calibri" pitchFamily="34" charset="0"/>
              </a:rPr>
              <a:t>droits</a:t>
            </a:r>
            <a:r>
              <a:rPr lang="en-US" sz="3200" dirty="0">
                <a:latin typeface="Calibri" pitchFamily="34" charset="0"/>
              </a:rPr>
              <a:t> de </a:t>
            </a:r>
            <a:r>
              <a:rPr lang="en-US" sz="3200" dirty="0" err="1">
                <a:latin typeface="Calibri" pitchFamily="34" charset="0"/>
              </a:rPr>
              <a:t>l’homme</a:t>
            </a:r>
            <a:endParaRPr lang="en-US" dirty="0">
              <a:latin typeface="Calibri" pitchFamily="34" charset="0"/>
            </a:endParaRPr>
          </a:p>
        </p:txBody>
      </p:sp>
      <p:sp>
        <p:nvSpPr>
          <p:cNvPr id="5" name="Text Box 4"/>
          <p:cNvSpPr txBox="1">
            <a:spLocks noChangeArrowheads="1"/>
          </p:cNvSpPr>
          <p:nvPr/>
        </p:nvSpPr>
        <p:spPr bwMode="auto">
          <a:xfrm>
            <a:off x="5486400" y="2616200"/>
            <a:ext cx="2971800" cy="1554163"/>
          </a:xfrm>
          <a:prstGeom prst="rect">
            <a:avLst/>
          </a:prstGeom>
          <a:noFill/>
          <a:ln w="9525">
            <a:noFill/>
            <a:miter lim="800000"/>
            <a:headEnd/>
            <a:tailEnd/>
          </a:ln>
        </p:spPr>
        <p:txBody>
          <a:bodyPr>
            <a:spAutoFit/>
          </a:bodyPr>
          <a:lstStyle/>
          <a:p>
            <a:pPr>
              <a:spcBef>
                <a:spcPct val="50000"/>
              </a:spcBef>
            </a:pPr>
            <a:r>
              <a:rPr lang="en-US" sz="3200">
                <a:latin typeface="Calibri" pitchFamily="34" charset="0"/>
              </a:rPr>
              <a:t>Droit international humanitaire</a:t>
            </a:r>
            <a:endParaRPr lang="en-US">
              <a:latin typeface="Calibri" pitchFamily="34" charset="0"/>
            </a:endParaRPr>
          </a:p>
        </p:txBody>
      </p:sp>
      <p:sp>
        <p:nvSpPr>
          <p:cNvPr id="6" name="Text Box 5"/>
          <p:cNvSpPr txBox="1">
            <a:spLocks noChangeArrowheads="1"/>
          </p:cNvSpPr>
          <p:nvPr/>
        </p:nvSpPr>
        <p:spPr bwMode="auto">
          <a:xfrm>
            <a:off x="1143000" y="5241925"/>
            <a:ext cx="2971800" cy="1570038"/>
          </a:xfrm>
          <a:prstGeom prst="rect">
            <a:avLst/>
          </a:prstGeom>
          <a:noFill/>
          <a:ln w="9525">
            <a:noFill/>
            <a:miter lim="800000"/>
            <a:headEnd/>
            <a:tailEnd/>
          </a:ln>
        </p:spPr>
        <p:txBody>
          <a:bodyPr>
            <a:spAutoFit/>
          </a:bodyPr>
          <a:lstStyle/>
          <a:p>
            <a:pPr>
              <a:spcBef>
                <a:spcPct val="50000"/>
              </a:spcBef>
            </a:pPr>
            <a:r>
              <a:rPr lang="en-US" sz="3200">
                <a:latin typeface="Calibri" pitchFamily="34" charset="0"/>
              </a:rPr>
              <a:t>Loi internationale des réfugiés</a:t>
            </a:r>
            <a:endParaRPr lang="en-US">
              <a:latin typeface="Calibri" pitchFamily="34" charset="0"/>
            </a:endParaRPr>
          </a:p>
        </p:txBody>
      </p:sp>
      <p:sp>
        <p:nvSpPr>
          <p:cNvPr id="7" name="Line 6"/>
          <p:cNvSpPr>
            <a:spLocks noChangeShapeType="1"/>
          </p:cNvSpPr>
          <p:nvPr/>
        </p:nvSpPr>
        <p:spPr bwMode="auto">
          <a:xfrm>
            <a:off x="3179763" y="4529138"/>
            <a:ext cx="0" cy="1143000"/>
          </a:xfrm>
          <a:prstGeom prst="line">
            <a:avLst/>
          </a:prstGeom>
          <a:noFill/>
          <a:ln w="76200">
            <a:solidFill>
              <a:srgbClr val="417B4A"/>
            </a:solidFill>
            <a:round/>
            <a:headEnd/>
            <a:tailEnd type="triangle" w="med" len="med"/>
          </a:ln>
        </p:spPr>
        <p:txBody>
          <a:bodyPr wrap="none" anchor="ctr"/>
          <a:lstStyle/>
          <a:p>
            <a:endParaRPr lang="fr-FR"/>
          </a:p>
        </p:txBody>
      </p:sp>
      <p:sp>
        <p:nvSpPr>
          <p:cNvPr id="8" name="AutoShape 7"/>
          <p:cNvSpPr>
            <a:spLocks/>
          </p:cNvSpPr>
          <p:nvPr/>
        </p:nvSpPr>
        <p:spPr bwMode="auto">
          <a:xfrm rot="16200000">
            <a:off x="3848100" y="-876300"/>
            <a:ext cx="838200" cy="5029200"/>
          </a:xfrm>
          <a:prstGeom prst="rightBrace">
            <a:avLst>
              <a:gd name="adj1" fmla="val 50000"/>
              <a:gd name="adj2" fmla="val 50000"/>
            </a:avLst>
          </a:prstGeom>
          <a:noFill/>
          <a:ln w="57150">
            <a:solidFill>
              <a:srgbClr val="417B4A"/>
            </a:solidFill>
            <a:round/>
            <a:headEnd type="none" w="sm" len="sm"/>
            <a:tailEnd type="none" w="sm" len="sm"/>
          </a:ln>
          <a:effectLst/>
        </p:spPr>
        <p:txBody>
          <a:bodyPr vert="eaVert" wrap="none" anchor="ctr"/>
          <a:lstStyle/>
          <a:p>
            <a:pPr algn="ctr" fontAlgn="auto">
              <a:spcBef>
                <a:spcPts val="0"/>
              </a:spcBef>
              <a:spcAft>
                <a:spcPts val="0"/>
              </a:spcAft>
              <a:defRPr/>
            </a:pPr>
            <a:endParaRPr lang="en-US" sz="3200" b="1"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96" charset="0"/>
              <a:cs typeface="+mn-cs"/>
            </a:endParaRPr>
          </a:p>
        </p:txBody>
      </p:sp>
      <p:sp>
        <p:nvSpPr>
          <p:cNvPr id="9" name="Line 8"/>
          <p:cNvSpPr>
            <a:spLocks noChangeShapeType="1"/>
          </p:cNvSpPr>
          <p:nvPr/>
        </p:nvSpPr>
        <p:spPr bwMode="auto">
          <a:xfrm rot="-5447725">
            <a:off x="4768850" y="5203825"/>
            <a:ext cx="0" cy="1143000"/>
          </a:xfrm>
          <a:prstGeom prst="line">
            <a:avLst/>
          </a:prstGeom>
          <a:noFill/>
          <a:ln w="76200">
            <a:solidFill>
              <a:srgbClr val="417B4A"/>
            </a:solidFill>
            <a:round/>
            <a:headEnd/>
            <a:tailEnd type="triangle" w="med" len="med"/>
          </a:ln>
        </p:spPr>
        <p:txBody>
          <a:bodyPr wrap="none" anchor="ctr"/>
          <a:lstStyle/>
          <a:p>
            <a:endParaRPr lang="fr-FR"/>
          </a:p>
        </p:txBody>
      </p:sp>
      <p:sp>
        <p:nvSpPr>
          <p:cNvPr id="10" name="Text Box 9"/>
          <p:cNvSpPr txBox="1">
            <a:spLocks noChangeArrowheads="1"/>
          </p:cNvSpPr>
          <p:nvPr/>
        </p:nvSpPr>
        <p:spPr bwMode="auto">
          <a:xfrm>
            <a:off x="5645150" y="5241925"/>
            <a:ext cx="2971800" cy="1077913"/>
          </a:xfrm>
          <a:prstGeom prst="rect">
            <a:avLst/>
          </a:prstGeom>
          <a:noFill/>
          <a:ln w="9525">
            <a:noFill/>
            <a:miter lim="800000"/>
            <a:headEnd/>
            <a:tailEnd/>
          </a:ln>
        </p:spPr>
        <p:txBody>
          <a:bodyPr>
            <a:spAutoFit/>
          </a:bodyPr>
          <a:lstStyle/>
          <a:p>
            <a:pPr>
              <a:spcBef>
                <a:spcPct val="50000"/>
              </a:spcBef>
            </a:pPr>
            <a:r>
              <a:rPr lang="en-US" sz="3200">
                <a:latin typeface="Calibri" pitchFamily="34" charset="0"/>
              </a:rPr>
              <a:t>Constitutions nationales</a:t>
            </a:r>
            <a:endParaRPr lang="en-US">
              <a:latin typeface="Calibr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childTnLst>
                          </p:cTn>
                        </p:par>
                        <p:par>
                          <p:cTn id="18" fill="hold" nodeType="afterGroup">
                            <p:stCondLst>
                              <p:cond delay="1000"/>
                            </p:stCondLst>
                            <p:childTnLst>
                              <p:par>
                                <p:cTn id="19" presetID="2"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8" grpId="0" animBg="1" autoUpdateAnimBg="0"/>
      <p:bldP spid="9" grpId="0" animBg="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3539" name="Rectangle 3"/>
          <p:cNvSpPr>
            <a:spLocks noGrp="1" noChangeArrowheads="1"/>
          </p:cNvSpPr>
          <p:nvPr>
            <p:ph type="body" sz="half" idx="1"/>
          </p:nvPr>
        </p:nvSpPr>
        <p:spPr>
          <a:xfrm>
            <a:off x="265113" y="1560513"/>
            <a:ext cx="4038600" cy="4678362"/>
          </a:xfrm>
        </p:spPr>
        <p:txBody>
          <a:bodyPr>
            <a:normAutofit fontScale="92500" lnSpcReduction="10000"/>
          </a:bodyPr>
          <a:lstStyle/>
          <a:p>
            <a:pPr algn="ctr" eaLnBrk="1" hangingPunct="1">
              <a:lnSpc>
                <a:spcPct val="90000"/>
              </a:lnSpc>
              <a:buFont typeface="Wingdings" pitchFamily="2" charset="2"/>
              <a:buNone/>
            </a:pPr>
            <a:r>
              <a:rPr lang="fr-FR" altLang="en-GB" sz="2800" b="1" dirty="0" smtClean="0">
                <a:solidFill>
                  <a:srgbClr val="002060"/>
                </a:solidFill>
              </a:rPr>
              <a:t>Réfugiés</a:t>
            </a:r>
          </a:p>
          <a:p>
            <a:pPr eaLnBrk="1" hangingPunct="1">
              <a:lnSpc>
                <a:spcPct val="90000"/>
              </a:lnSpc>
              <a:buClr>
                <a:schemeClr val="tx1"/>
              </a:buClr>
              <a:buFont typeface="Arial" pitchFamily="34" charset="0"/>
              <a:buChar char="•"/>
            </a:pPr>
            <a:r>
              <a:rPr lang="fr-FR" altLang="en-GB" sz="2800" dirty="0" smtClean="0">
                <a:solidFill>
                  <a:srgbClr val="002060"/>
                </a:solidFill>
              </a:rPr>
              <a:t>Ont franchi une frontière internationale </a:t>
            </a:r>
          </a:p>
          <a:p>
            <a:pPr eaLnBrk="1" hangingPunct="1">
              <a:lnSpc>
                <a:spcPct val="90000"/>
              </a:lnSpc>
              <a:buClr>
                <a:schemeClr val="tx1"/>
              </a:buClr>
              <a:buFont typeface="Arial" pitchFamily="34" charset="0"/>
              <a:buChar char="•"/>
            </a:pPr>
            <a:r>
              <a:rPr lang="fr-FR" altLang="en-GB" sz="2800" dirty="0" smtClean="0">
                <a:solidFill>
                  <a:srgbClr val="002060"/>
                </a:solidFill>
              </a:rPr>
              <a:t>N’incluent pas les victimes de catastrophe naturelle </a:t>
            </a:r>
          </a:p>
          <a:p>
            <a:pPr eaLnBrk="1" hangingPunct="1">
              <a:lnSpc>
                <a:spcPct val="90000"/>
              </a:lnSpc>
              <a:buClr>
                <a:schemeClr val="tx1"/>
              </a:buClr>
              <a:buFont typeface="Arial" pitchFamily="34" charset="0"/>
              <a:buChar char="•"/>
            </a:pPr>
            <a:r>
              <a:rPr lang="fr-FR" altLang="en-GB" sz="2800" dirty="0" smtClean="0">
                <a:solidFill>
                  <a:srgbClr val="002060"/>
                </a:solidFill>
              </a:rPr>
              <a:t>Ont perdu la protection de leur pays d’origine </a:t>
            </a:r>
          </a:p>
          <a:p>
            <a:pPr eaLnBrk="1" hangingPunct="1">
              <a:lnSpc>
                <a:spcPct val="90000"/>
              </a:lnSpc>
              <a:buClr>
                <a:schemeClr val="tx1"/>
              </a:buClr>
              <a:buFont typeface="Arial" pitchFamily="34" charset="0"/>
              <a:buChar char="•"/>
            </a:pPr>
            <a:r>
              <a:rPr lang="fr-FR" altLang="en-GB" sz="2800" dirty="0" smtClean="0">
                <a:solidFill>
                  <a:srgbClr val="002060"/>
                </a:solidFill>
              </a:rPr>
              <a:t>Ont un statut qui leur donne certains droits	</a:t>
            </a:r>
          </a:p>
        </p:txBody>
      </p:sp>
      <p:sp>
        <p:nvSpPr>
          <p:cNvPr id="193540" name="Rectangle 4"/>
          <p:cNvSpPr>
            <a:spLocks noGrp="1" noChangeArrowheads="1"/>
          </p:cNvSpPr>
          <p:nvPr>
            <p:ph type="body" sz="half" idx="2"/>
          </p:nvPr>
        </p:nvSpPr>
        <p:spPr>
          <a:xfrm>
            <a:off x="4100513" y="1544638"/>
            <a:ext cx="5043487" cy="5410200"/>
          </a:xfrm>
        </p:spPr>
        <p:txBody>
          <a:bodyPr>
            <a:normAutofit fontScale="92500"/>
          </a:bodyPr>
          <a:lstStyle/>
          <a:p>
            <a:pPr algn="ctr" eaLnBrk="1" hangingPunct="1">
              <a:lnSpc>
                <a:spcPct val="90000"/>
              </a:lnSpc>
              <a:buFont typeface="Wingdings" pitchFamily="2" charset="2"/>
              <a:buNone/>
            </a:pPr>
            <a:r>
              <a:rPr lang="en-US" altLang="en-GB" sz="2800" b="1" dirty="0" smtClean="0">
                <a:solidFill>
                  <a:srgbClr val="6BAB1E"/>
                </a:solidFill>
              </a:rPr>
              <a:t>IDP</a:t>
            </a:r>
          </a:p>
          <a:p>
            <a:pPr eaLnBrk="1" hangingPunct="1">
              <a:lnSpc>
                <a:spcPct val="90000"/>
              </a:lnSpc>
              <a:buFont typeface="Arial" pitchFamily="34" charset="0"/>
              <a:buChar char="•"/>
            </a:pPr>
            <a:r>
              <a:rPr lang="fr-FR" altLang="en-GB" sz="2700" dirty="0" smtClean="0">
                <a:solidFill>
                  <a:srgbClr val="6BAB1E"/>
                </a:solidFill>
              </a:rPr>
              <a:t>Sont déplacés à l’intérieur de leur pays </a:t>
            </a:r>
          </a:p>
          <a:p>
            <a:pPr eaLnBrk="1" hangingPunct="1">
              <a:lnSpc>
                <a:spcPct val="90000"/>
              </a:lnSpc>
              <a:buFont typeface="Arial" pitchFamily="34" charset="0"/>
              <a:buChar char="•"/>
            </a:pPr>
            <a:r>
              <a:rPr lang="fr-FR" altLang="en-GB" sz="2700" dirty="0" smtClean="0">
                <a:solidFill>
                  <a:srgbClr val="6BAB1E"/>
                </a:solidFill>
              </a:rPr>
              <a:t>Fuient la violence, la guerre, la violation des droits de l’homme, des catastrophes </a:t>
            </a:r>
          </a:p>
          <a:p>
            <a:pPr eaLnBrk="1" hangingPunct="1">
              <a:lnSpc>
                <a:spcPct val="90000"/>
              </a:lnSpc>
              <a:buFont typeface="Arial" pitchFamily="34" charset="0"/>
              <a:buChar char="•"/>
            </a:pPr>
            <a:r>
              <a:rPr lang="fr-FR" altLang="en-GB" sz="2700" dirty="0" smtClean="0">
                <a:solidFill>
                  <a:srgbClr val="6BAB1E"/>
                </a:solidFill>
              </a:rPr>
              <a:t>Leur pays est encore responsable de leur protection </a:t>
            </a:r>
          </a:p>
          <a:p>
            <a:pPr eaLnBrk="1" hangingPunct="1">
              <a:lnSpc>
                <a:spcPct val="90000"/>
              </a:lnSpc>
              <a:buFont typeface="Arial" pitchFamily="34" charset="0"/>
              <a:buChar char="•"/>
            </a:pPr>
            <a:r>
              <a:rPr lang="fr-FR" altLang="en-GB" sz="2700" dirty="0" smtClean="0">
                <a:solidFill>
                  <a:srgbClr val="6BAB1E"/>
                </a:solidFill>
              </a:rPr>
              <a:t>Ne jouissent pas d’un statut spécial en vertu du droit international mais devraient bénéficier des mêmes droits que les autres citoyens</a:t>
            </a:r>
          </a:p>
        </p:txBody>
      </p:sp>
      <p:sp>
        <p:nvSpPr>
          <p:cNvPr id="24580"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Réfugié ou IDP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35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3540">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3539">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193540">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3539">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193540">
                                            <p:txEl>
                                              <p:pRg st="2" end="2"/>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3539">
                                            <p:txEl>
                                              <p:pRg st="3" end="3"/>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1" nodeType="clickEffect">
                                  <p:stCondLst>
                                    <p:cond delay="0"/>
                                  </p:stCondLst>
                                  <p:childTnLst>
                                    <p:set>
                                      <p:cBhvr>
                                        <p:cTn id="34" dur="1" fill="hold">
                                          <p:stCondLst>
                                            <p:cond delay="0"/>
                                          </p:stCondLst>
                                        </p:cTn>
                                        <p:tgtEl>
                                          <p:spTgt spid="193540">
                                            <p:txEl>
                                              <p:pRg st="3" end="3"/>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3539">
                                            <p:txEl>
                                              <p:pRg st="4" end="4"/>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354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9" grpId="0" build="p"/>
      <p:bldP spid="193540" grpId="0" build="p"/>
      <p:bldP spid="193540" grpI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44475" y="228600"/>
            <a:ext cx="8521700" cy="990600"/>
          </a:xfrm>
        </p:spPr>
        <p:txBody>
          <a:bodyPr>
            <a:noAutofit/>
          </a:bodyPr>
          <a:lstStyle/>
          <a:p>
            <a:pPr algn="ctr" eaLnBrk="1" hangingPunct="1"/>
            <a:r>
              <a:rPr lang="fr-FR" sz="4000" dirty="0" smtClean="0">
                <a:latin typeface="Arial Narrow" pitchFamily="34" charset="0"/>
              </a:rPr>
              <a:t>Principes directeurs sur le déplacement interne</a:t>
            </a:r>
          </a:p>
        </p:txBody>
      </p:sp>
      <p:sp>
        <p:nvSpPr>
          <p:cNvPr id="50178" name="Content Placeholder 2"/>
          <p:cNvSpPr>
            <a:spLocks noGrp="1"/>
          </p:cNvSpPr>
          <p:nvPr>
            <p:ph sz="quarter" idx="1"/>
          </p:nvPr>
        </p:nvSpPr>
        <p:spPr>
          <a:xfrm>
            <a:off x="457200" y="1489075"/>
            <a:ext cx="8229600" cy="2432050"/>
          </a:xfrm>
        </p:spPr>
        <p:txBody>
          <a:bodyPr>
            <a:normAutofit/>
          </a:bodyPr>
          <a:lstStyle/>
          <a:p>
            <a:pPr algn="just" eaLnBrk="1" hangingPunct="1">
              <a:spcBef>
                <a:spcPct val="50000"/>
              </a:spcBef>
              <a:buClr>
                <a:srgbClr val="49721E"/>
              </a:buClr>
              <a:buSzPct val="120000"/>
              <a:buFont typeface="Wingdings" pitchFamily="2" charset="2"/>
              <a:buChar char="§"/>
            </a:pPr>
            <a:r>
              <a:rPr lang="fr-CH" sz="2600" dirty="0" smtClean="0">
                <a:latin typeface="Arial Narrow" pitchFamily="34" charset="0"/>
              </a:rPr>
              <a:t>Répondent aux besoins spécifiques des IDP à chaque étape du déplacement </a:t>
            </a:r>
          </a:p>
          <a:p>
            <a:pPr algn="just" eaLnBrk="1" hangingPunct="1">
              <a:spcBef>
                <a:spcPct val="50000"/>
              </a:spcBef>
              <a:buClr>
                <a:srgbClr val="49721E"/>
              </a:buClr>
              <a:buSzPct val="120000"/>
              <a:buFont typeface="Wingdings" pitchFamily="2" charset="2"/>
              <a:buChar char="§"/>
            </a:pPr>
            <a:r>
              <a:rPr lang="fr-CH" sz="2600" dirty="0" smtClean="0">
                <a:latin typeface="Arial Narrow" pitchFamily="34" charset="0"/>
              </a:rPr>
              <a:t>Identifient les droits et les garanties permettant de satisfaire ces besoins</a:t>
            </a:r>
            <a:r>
              <a:rPr lang="fr-CH" sz="2800" dirty="0" smtClean="0">
                <a:latin typeface="Arial Narrow" pitchFamily="34" charset="0"/>
              </a:rPr>
              <a:t> 	</a:t>
            </a:r>
            <a:r>
              <a:rPr lang="fr-CH" sz="2800" dirty="0" smtClean="0"/>
              <a:t>	</a:t>
            </a:r>
          </a:p>
          <a:p>
            <a:pPr eaLnBrk="1" hangingPunct="1">
              <a:buFont typeface="Wingdings" pitchFamily="2" charset="2"/>
              <a:buNone/>
            </a:pPr>
            <a:endParaRPr lang="en-US" dirty="0" smtClean="0"/>
          </a:p>
        </p:txBody>
      </p:sp>
      <p:sp>
        <p:nvSpPr>
          <p:cNvPr id="5" name="TextBox 4"/>
          <p:cNvSpPr txBox="1"/>
          <p:nvPr/>
        </p:nvSpPr>
        <p:spPr>
          <a:xfrm>
            <a:off x="457200" y="3625850"/>
            <a:ext cx="4191000" cy="2769989"/>
          </a:xfrm>
          <a:prstGeom prst="rect">
            <a:avLst/>
          </a:prstGeom>
          <a:noFill/>
        </p:spPr>
        <p:txBody>
          <a:bodyPr wrap="square">
            <a:spAutoFit/>
          </a:bodyPr>
          <a:lstStyle/>
          <a:p>
            <a:pPr marL="357188" indent="-357188" algn="just">
              <a:spcBef>
                <a:spcPct val="50000"/>
              </a:spcBef>
              <a:buClr>
                <a:srgbClr val="49721E"/>
              </a:buClr>
              <a:buSzPct val="120000"/>
              <a:buFont typeface="Arial" pitchFamily="34" charset="0"/>
              <a:buChar char="•"/>
            </a:pPr>
            <a:r>
              <a:rPr lang="fr-FR" sz="2400" dirty="0">
                <a:latin typeface="Arial Narrow" pitchFamily="34" charset="0"/>
              </a:rPr>
              <a:t>S’inspirent de droits de l’homme existants et contraignants, du droit humanitaire et du droit des réfugiés</a:t>
            </a:r>
          </a:p>
          <a:p>
            <a:pPr marL="357188" indent="-357188" algn="just">
              <a:spcBef>
                <a:spcPct val="50000"/>
              </a:spcBef>
              <a:buClr>
                <a:srgbClr val="49721E"/>
              </a:buClr>
              <a:buSzPct val="120000"/>
              <a:buFont typeface="Arial" pitchFamily="34" charset="0"/>
              <a:buChar char="•"/>
            </a:pPr>
            <a:r>
              <a:rPr lang="fr-FR" sz="2400" dirty="0">
                <a:latin typeface="Arial Narrow" pitchFamily="34" charset="0"/>
              </a:rPr>
              <a:t>S’appliquent aux acteurs étatiques et non étatiques</a:t>
            </a:r>
          </a:p>
          <a:p>
            <a:pPr marL="357188" indent="-357188"/>
            <a:endParaRPr lang="en-US" dirty="0">
              <a:latin typeface="Calibri" pitchFamily="34" charset="0"/>
            </a:endParaRPr>
          </a:p>
        </p:txBody>
      </p:sp>
      <p:pic>
        <p:nvPicPr>
          <p:cNvPr id="25605" name="Picture 4" descr="Nepal Dec 08 042.JPG"/>
          <p:cNvPicPr>
            <a:picLocks noChangeAspect="1"/>
          </p:cNvPicPr>
          <p:nvPr/>
        </p:nvPicPr>
        <p:blipFill>
          <a:blip r:embed="rId3"/>
          <a:srcRect/>
          <a:stretch>
            <a:fillRect/>
          </a:stretch>
        </p:blipFill>
        <p:spPr bwMode="auto">
          <a:xfrm>
            <a:off x="4624388" y="3468688"/>
            <a:ext cx="4519612" cy="33893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12775" y="161925"/>
            <a:ext cx="8153400" cy="990600"/>
          </a:xfrm>
        </p:spPr>
        <p:txBody>
          <a:bodyPr>
            <a:noAutofit/>
          </a:bodyPr>
          <a:lstStyle/>
          <a:p>
            <a:pPr algn="ctr" eaLnBrk="1" hangingPunct="1"/>
            <a:r>
              <a:rPr lang="fr-FR" sz="4000" dirty="0" smtClean="0">
                <a:latin typeface="Arial Narrow" pitchFamily="34" charset="0"/>
              </a:rPr>
              <a:t>Les principes directeurs, un outil de travail</a:t>
            </a:r>
          </a:p>
        </p:txBody>
      </p:sp>
      <p:sp>
        <p:nvSpPr>
          <p:cNvPr id="3" name="Content Placeholder 2"/>
          <p:cNvSpPr>
            <a:spLocks noGrp="1"/>
          </p:cNvSpPr>
          <p:nvPr>
            <p:ph sz="quarter" idx="1"/>
          </p:nvPr>
        </p:nvSpPr>
        <p:spPr>
          <a:xfrm>
            <a:off x="4468813" y="1893888"/>
            <a:ext cx="4297362" cy="3414712"/>
          </a:xfrm>
        </p:spPr>
        <p:txBody>
          <a:bodyPr>
            <a:normAutofit lnSpcReduction="10000"/>
          </a:bodyPr>
          <a:lstStyle/>
          <a:p>
            <a:pPr marL="573088" indent="-573088" eaLnBrk="1" hangingPunct="1">
              <a:lnSpc>
                <a:spcPct val="80000"/>
              </a:lnSpc>
              <a:spcAft>
                <a:spcPts val="600"/>
              </a:spcAft>
              <a:buFont typeface="Wingdings" pitchFamily="2" charset="2"/>
              <a:buChar char="§"/>
            </a:pPr>
            <a:r>
              <a:rPr lang="fr-FR" sz="3600" dirty="0" smtClean="0">
                <a:latin typeface="Arial Narrow" pitchFamily="34" charset="0"/>
              </a:rPr>
              <a:t>un outil de suivi </a:t>
            </a:r>
          </a:p>
          <a:p>
            <a:pPr marL="573088" indent="-573088" eaLnBrk="1" hangingPunct="1">
              <a:lnSpc>
                <a:spcPct val="80000"/>
              </a:lnSpc>
              <a:spcAft>
                <a:spcPts val="600"/>
              </a:spcAft>
              <a:buFont typeface="Wingdings" pitchFamily="2" charset="2"/>
              <a:buChar char="§"/>
            </a:pPr>
            <a:r>
              <a:rPr lang="fr-FR" sz="3600" dirty="0" smtClean="0">
                <a:latin typeface="Arial Narrow" pitchFamily="34" charset="0"/>
              </a:rPr>
              <a:t>un outil de mobilisation et d’émancipation pour protéger les droits des IDP</a:t>
            </a:r>
          </a:p>
          <a:p>
            <a:pPr marL="573088" indent="-573088" eaLnBrk="1" hangingPunct="1">
              <a:lnSpc>
                <a:spcPct val="80000"/>
              </a:lnSpc>
              <a:spcAft>
                <a:spcPts val="600"/>
              </a:spcAft>
              <a:buFont typeface="Wingdings" pitchFamily="2" charset="2"/>
              <a:buChar char="§"/>
            </a:pPr>
            <a:r>
              <a:rPr lang="fr-FR" sz="3600" dirty="0" smtClean="0">
                <a:latin typeface="Arial Narrow" pitchFamily="34" charset="0"/>
              </a:rPr>
              <a:t>un outil éducatif</a:t>
            </a:r>
            <a:endParaRPr lang="en-US" sz="3600" dirty="0" smtClean="0">
              <a:latin typeface="Arial Narrow" pitchFamily="34" charset="0"/>
            </a:endParaRPr>
          </a:p>
          <a:p>
            <a:pPr marL="573088" indent="-573088" eaLnBrk="1" hangingPunct="1">
              <a:lnSpc>
                <a:spcPct val="20000"/>
              </a:lnSpc>
              <a:buFont typeface="Wingdings" pitchFamily="2" charset="2"/>
              <a:buChar char="§"/>
            </a:pPr>
            <a:endParaRPr lang="en-US" sz="2400" dirty="0" smtClean="0"/>
          </a:p>
          <a:p>
            <a:pPr marL="573088" indent="-573088" eaLnBrk="1" hangingPunct="1">
              <a:lnSpc>
                <a:spcPct val="10000"/>
              </a:lnSpc>
              <a:buFont typeface="Wingdings" pitchFamily="2" charset="2"/>
              <a:buChar char="§"/>
            </a:pPr>
            <a:endParaRPr lang="en-US" sz="2400" dirty="0" smtClean="0"/>
          </a:p>
          <a:p>
            <a:pPr marL="573088" indent="-573088" eaLnBrk="1" hangingPunct="1">
              <a:lnSpc>
                <a:spcPct val="80000"/>
              </a:lnSpc>
              <a:buFont typeface="Wingdings" pitchFamily="2" charset="2"/>
              <a:buChar char="§"/>
            </a:pPr>
            <a:endParaRPr lang="en-US" sz="2500" dirty="0" smtClean="0"/>
          </a:p>
        </p:txBody>
      </p:sp>
      <p:pic>
        <p:nvPicPr>
          <p:cNvPr id="26628" name="Picture 4" descr="guiding-principles2"/>
          <p:cNvPicPr>
            <a:picLocks noChangeAspect="1" noChangeArrowheads="1"/>
          </p:cNvPicPr>
          <p:nvPr/>
        </p:nvPicPr>
        <p:blipFill>
          <a:blip r:embed="rId3"/>
          <a:srcRect/>
          <a:stretch>
            <a:fillRect/>
          </a:stretch>
        </p:blipFill>
        <p:spPr bwMode="auto">
          <a:xfrm>
            <a:off x="457200" y="1763713"/>
            <a:ext cx="3932238" cy="2947987"/>
          </a:xfrm>
          <a:prstGeom prst="rect">
            <a:avLst/>
          </a:prstGeom>
          <a:noFill/>
          <a:ln w="9525">
            <a:noFill/>
            <a:miter lim="800000"/>
            <a:headEnd/>
            <a:tailEnd/>
          </a:ln>
        </p:spPr>
      </p:pic>
      <p:sp>
        <p:nvSpPr>
          <p:cNvPr id="5" name="TextBox 4"/>
          <p:cNvSpPr txBox="1"/>
          <p:nvPr/>
        </p:nvSpPr>
        <p:spPr>
          <a:xfrm>
            <a:off x="457200" y="5235575"/>
            <a:ext cx="8229600" cy="1098550"/>
          </a:xfrm>
          <a:prstGeom prst="rect">
            <a:avLst/>
          </a:prstGeom>
          <a:noFill/>
        </p:spPr>
        <p:txBody>
          <a:bodyPr>
            <a:spAutoFit/>
          </a:bodyPr>
          <a:lstStyle/>
          <a:p>
            <a:pPr marL="531813" indent="-531813" algn="just">
              <a:buClr>
                <a:schemeClr val="accent2"/>
              </a:buClr>
              <a:buSzPct val="60000"/>
              <a:buFont typeface="Wingdings" pitchFamily="2" charset="2"/>
              <a:buChar char="§"/>
            </a:pPr>
            <a:r>
              <a:rPr lang="fr-FR" sz="3200" dirty="0">
                <a:latin typeface="Arial Narrow" pitchFamily="34" charset="0"/>
              </a:rPr>
              <a:t>un cadre pour le développement de stratégies et de politiques de protection.</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a:bodyPr>
          <a:lstStyle/>
          <a:p>
            <a:pPr algn="ctr" eaLnBrk="1" hangingPunct="1"/>
            <a:r>
              <a:rPr lang="fr-FR" sz="4400" dirty="0" smtClean="0">
                <a:latin typeface="Arial Narrow" pitchFamily="34" charset="0"/>
              </a:rPr>
              <a:t>Exercice : Étude de cas</a:t>
            </a:r>
          </a:p>
        </p:txBody>
      </p:sp>
      <p:sp>
        <p:nvSpPr>
          <p:cNvPr id="3" name="Text Placeholder 2"/>
          <p:cNvSpPr>
            <a:spLocks noGrp="1"/>
          </p:cNvSpPr>
          <p:nvPr>
            <p:ph type="body" sz="half" idx="1"/>
          </p:nvPr>
        </p:nvSpPr>
        <p:spPr>
          <a:xfrm>
            <a:off x="457200" y="1814513"/>
            <a:ext cx="8269288" cy="4311650"/>
          </a:xfrm>
        </p:spPr>
        <p:txBody>
          <a:bodyPr>
            <a:normAutofit/>
          </a:bodyPr>
          <a:lstStyle/>
          <a:p>
            <a:pPr algn="just" eaLnBrk="1" hangingPunct="1">
              <a:spcAft>
                <a:spcPts val="1200"/>
              </a:spcAft>
              <a:buFont typeface="Arial" pitchFamily="34" charset="0"/>
              <a:buChar char="•"/>
            </a:pPr>
            <a:r>
              <a:rPr lang="fr-FR" sz="2400" dirty="0" smtClean="0">
                <a:latin typeface="Arial Narrow" pitchFamily="34" charset="0"/>
              </a:rPr>
              <a:t>Quelles sont les menaces pour les communautés et les individus déplacés ?</a:t>
            </a:r>
          </a:p>
          <a:p>
            <a:pPr algn="just" eaLnBrk="1" hangingPunct="1">
              <a:spcBef>
                <a:spcPts val="1800"/>
              </a:spcBef>
              <a:spcAft>
                <a:spcPts val="1200"/>
              </a:spcAft>
              <a:buFont typeface="Arial" pitchFamily="34" charset="0"/>
              <a:buChar char="•"/>
            </a:pPr>
            <a:r>
              <a:rPr lang="fr-FR" sz="2400" dirty="0" smtClean="0">
                <a:latin typeface="Arial Narrow" pitchFamily="34" charset="0"/>
              </a:rPr>
              <a:t>Isolez une ou deux menaces et énumérez les mesures à mettre en œuvre pour les atténuer.</a:t>
            </a:r>
          </a:p>
          <a:p>
            <a:pPr algn="just">
              <a:spcBef>
                <a:spcPts val="1800"/>
              </a:spcBef>
              <a:buFont typeface="Arial" pitchFamily="34" charset="0"/>
              <a:buChar char="•"/>
            </a:pPr>
            <a:r>
              <a:rPr lang="fr-FR" sz="2400" dirty="0" smtClean="0">
                <a:latin typeface="Arial Narrow" pitchFamily="34" charset="0"/>
              </a:rPr>
              <a:t>Qui sont les acteurs impliqués?</a:t>
            </a:r>
          </a:p>
          <a:p>
            <a:pPr algn="just">
              <a:spcBef>
                <a:spcPts val="1800"/>
              </a:spcBef>
              <a:buFont typeface="Arial" pitchFamily="34" charset="0"/>
              <a:buChar char="•"/>
            </a:pPr>
            <a:r>
              <a:rPr lang="fr-FR" sz="2400" dirty="0" smtClean="0">
                <a:latin typeface="Arial Narrow" pitchFamily="34" charset="0"/>
              </a:rPr>
              <a:t>Comment allez-vous mettre en place un partenariat entre tous les acteurs impliqués </a:t>
            </a:r>
            <a:r>
              <a:rPr lang="fr-FR" dirty="0" smtClean="0"/>
              <a:t>?</a:t>
            </a:r>
          </a:p>
          <a:p>
            <a:pPr eaLnBrk="1" hangingPunct="1">
              <a:spcAft>
                <a:spcPts val="1200"/>
              </a:spcAft>
              <a:buFont typeface="Wingdings" pitchFamily="2" charset="2"/>
              <a:buNone/>
            </a:pPr>
            <a:endParaRPr lang="fr-FR" dirty="0" smtClean="0"/>
          </a:p>
        </p:txBody>
      </p:sp>
      <p:sp>
        <p:nvSpPr>
          <p:cNvPr id="30724" name="TextBox 5"/>
          <p:cNvSpPr txBox="1">
            <a:spLocks noChangeArrowheads="1"/>
          </p:cNvSpPr>
          <p:nvPr/>
        </p:nvSpPr>
        <p:spPr bwMode="auto">
          <a:xfrm>
            <a:off x="3122613" y="6126163"/>
            <a:ext cx="6021387" cy="641350"/>
          </a:xfrm>
          <a:prstGeom prst="rect">
            <a:avLst/>
          </a:prstGeom>
          <a:noFill/>
          <a:ln w="9525">
            <a:noFill/>
            <a:miter lim="800000"/>
            <a:headEnd/>
            <a:tailEnd/>
          </a:ln>
        </p:spPr>
        <p:txBody>
          <a:bodyPr>
            <a:spAutoFit/>
          </a:bodyPr>
          <a:lstStyle/>
          <a:p>
            <a:pPr algn="ctr"/>
            <a:r>
              <a:rPr lang="fr-FR">
                <a:latin typeface="Calibri" pitchFamily="34" charset="0"/>
              </a:rPr>
              <a:t>Vous disposez de 40 min pour travailler en groupe. Inscrivez vos éléments de réponse au tableau.</a:t>
            </a:r>
            <a:r>
              <a:rPr lang="en-US">
                <a:latin typeface="Calibri" pitchFamily="34" charset="0"/>
              </a:rPr>
              <a:t>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2514600"/>
            <a:ext cx="7010400" cy="1446550"/>
          </a:xfrm>
          <a:prstGeom prst="rect">
            <a:avLst/>
          </a:prstGeom>
        </p:spPr>
        <p:txBody>
          <a:bodyPr wrap="square">
            <a:spAutoFit/>
          </a:bodyPr>
          <a:lstStyle/>
          <a:p>
            <a:pPr algn="ctr"/>
            <a:r>
              <a:rPr lang="fr-FR" sz="4400" b="1" dirty="0" smtClean="0">
                <a:latin typeface="Arial Narrow" pitchFamily="34" charset="0"/>
              </a:rPr>
              <a:t>DES QUESTIONS</a:t>
            </a:r>
          </a:p>
          <a:p>
            <a:pPr algn="ctr"/>
            <a:r>
              <a:rPr lang="fr-FR" sz="4400" b="1" dirty="0" smtClean="0">
                <a:latin typeface="Arial Narrow" pitchFamily="34" charset="0"/>
              </a:rPr>
              <a:t>MERCI … !</a:t>
            </a:r>
            <a:endParaRPr lang="fr-FR" sz="4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23838" y="274638"/>
            <a:ext cx="2665412" cy="6278562"/>
          </a:xfrm>
        </p:spPr>
        <p:txBody>
          <a:bodyPr/>
          <a:lstStyle/>
          <a:p>
            <a:pPr algn="ctr" eaLnBrk="1" hangingPunct="1"/>
            <a:r>
              <a:rPr lang="fr-FR" dirty="0" smtClean="0"/>
              <a:t>Une approche </a:t>
            </a:r>
            <a:r>
              <a:rPr lang="fr-FR" dirty="0" smtClean="0"/>
              <a:t>globale</a:t>
            </a:r>
            <a:endParaRPr lang="fr-FR" dirty="0" smtClean="0"/>
          </a:p>
        </p:txBody>
      </p:sp>
      <p:pic>
        <p:nvPicPr>
          <p:cNvPr id="12291" name="Picture 1029"/>
          <p:cNvPicPr>
            <a:picLocks noChangeAspect="1" noChangeArrowheads="1"/>
          </p:cNvPicPr>
          <p:nvPr/>
        </p:nvPicPr>
        <p:blipFill>
          <a:blip r:embed="rId3"/>
          <a:srcRect/>
          <a:stretch>
            <a:fillRect/>
          </a:stretch>
        </p:blipFill>
        <p:spPr bwMode="auto">
          <a:xfrm>
            <a:off x="2889250" y="274638"/>
            <a:ext cx="5957888" cy="6278562"/>
          </a:xfrm>
          <a:prstGeom prst="rect">
            <a:avLst/>
          </a:prstGeom>
          <a:noFill/>
          <a:ln w="9525">
            <a:noFill/>
            <a:miter lim="800000"/>
            <a:headEnd/>
            <a:tailEnd/>
          </a:ln>
        </p:spPr>
      </p:pic>
      <p:sp>
        <p:nvSpPr>
          <p:cNvPr id="3" name="Rectangle 2"/>
          <p:cNvSpPr/>
          <p:nvPr/>
        </p:nvSpPr>
        <p:spPr>
          <a:xfrm>
            <a:off x="4227513" y="1649413"/>
            <a:ext cx="3030537" cy="484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800" dirty="0">
                <a:solidFill>
                  <a:schemeClr val="tx1"/>
                </a:solidFill>
              </a:rPr>
              <a:t>Gestion de camp</a:t>
            </a:r>
          </a:p>
        </p:txBody>
      </p:sp>
      <p:sp>
        <p:nvSpPr>
          <p:cNvPr id="4" name="Rectangle 3"/>
          <p:cNvSpPr/>
          <p:nvPr/>
        </p:nvSpPr>
        <p:spPr>
          <a:xfrm>
            <a:off x="3030538" y="5827713"/>
            <a:ext cx="2581275" cy="5556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fr-FR" b="1">
                <a:solidFill>
                  <a:schemeClr val="tx1"/>
                </a:solidFill>
                <a:cs typeface="Arial" pitchFamily="34" charset="0"/>
              </a:rPr>
              <a:t>Droit international &amp; normes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Assistance et protection</a:t>
            </a:r>
          </a:p>
        </p:txBody>
      </p:sp>
      <p:sp>
        <p:nvSpPr>
          <p:cNvPr id="13315" name="Content Placeholder 2"/>
          <p:cNvSpPr>
            <a:spLocks noGrp="1"/>
          </p:cNvSpPr>
          <p:nvPr>
            <p:ph sz="quarter" idx="1"/>
          </p:nvPr>
        </p:nvSpPr>
        <p:spPr>
          <a:xfrm>
            <a:off x="173038" y="1716088"/>
            <a:ext cx="8802687" cy="2560637"/>
          </a:xfrm>
        </p:spPr>
        <p:txBody>
          <a:bodyPr>
            <a:normAutofit/>
          </a:bodyPr>
          <a:lstStyle/>
          <a:p>
            <a:pPr marL="404813" indent="-404813" algn="just" eaLnBrk="1" hangingPunct="1">
              <a:buSzPct val="100000"/>
              <a:buFont typeface="Wingdings" pitchFamily="2" charset="2"/>
              <a:buChar char="§"/>
            </a:pPr>
            <a:endParaRPr lang="fr-FR" sz="2400" dirty="0" smtClean="0">
              <a:latin typeface="Arial Narrow" pitchFamily="34" charset="0"/>
            </a:endParaRPr>
          </a:p>
          <a:p>
            <a:pPr marL="404813" indent="-404813" algn="just" eaLnBrk="1" hangingPunct="1">
              <a:buSzPct val="100000"/>
              <a:buFont typeface="Wingdings" pitchFamily="2" charset="2"/>
              <a:buChar char="§"/>
            </a:pPr>
            <a:r>
              <a:rPr lang="fr-FR" sz="3200" dirty="0" smtClean="0">
                <a:latin typeface="Arial Narrow" pitchFamily="34" charset="0"/>
              </a:rPr>
              <a:t>Chaque </a:t>
            </a:r>
            <a:r>
              <a:rPr lang="fr-FR" sz="3200" dirty="0" smtClean="0">
                <a:latin typeface="Arial Narrow" pitchFamily="34" charset="0"/>
              </a:rPr>
              <a:t>individu a le droit de vivre dans la dignité</a:t>
            </a:r>
          </a:p>
          <a:p>
            <a:pPr marL="404813" indent="-404813" algn="just" eaLnBrk="1" hangingPunct="1">
              <a:buSzPct val="100000"/>
              <a:buFont typeface="Wingdings" pitchFamily="2" charset="2"/>
              <a:buChar char="§"/>
            </a:pPr>
            <a:r>
              <a:rPr lang="fr-FR" sz="3200" dirty="0" smtClean="0">
                <a:latin typeface="Arial Narrow" pitchFamily="34" charset="0"/>
              </a:rPr>
              <a:t>À chaque droit correspond un devoir</a:t>
            </a:r>
          </a:p>
        </p:txBody>
      </p:sp>
      <p:sp>
        <p:nvSpPr>
          <p:cNvPr id="21508" name="Rectangle 4"/>
          <p:cNvSpPr>
            <a:spLocks noChangeArrowheads="1"/>
          </p:cNvSpPr>
          <p:nvPr/>
        </p:nvSpPr>
        <p:spPr bwMode="auto">
          <a:xfrm>
            <a:off x="457200" y="4457700"/>
            <a:ext cx="8229600" cy="174047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spAutoFit/>
          </a:bodyPr>
          <a:lstStyle/>
          <a:p>
            <a:pPr algn="ctr">
              <a:lnSpc>
                <a:spcPct val="90000"/>
              </a:lnSpc>
              <a:spcBef>
                <a:spcPts val="1800"/>
              </a:spcBef>
            </a:pPr>
            <a:endParaRPr lang="en-GB" sz="1400" dirty="0">
              <a:solidFill>
                <a:srgbClr val="000000"/>
              </a:solidFill>
              <a:cs typeface="Arial" pitchFamily="34" charset="0"/>
            </a:endParaRPr>
          </a:p>
          <a:p>
            <a:pPr algn="ctr"/>
            <a:r>
              <a:rPr lang="en-GB" sz="3600" dirty="0">
                <a:solidFill>
                  <a:srgbClr val="000000"/>
                </a:solidFill>
                <a:latin typeface="Arial Narrow" pitchFamily="34" charset="0"/>
                <a:cs typeface="Arial" pitchFamily="34" charset="0"/>
              </a:rPr>
              <a:t>«</a:t>
            </a:r>
            <a:r>
              <a:rPr lang="fr-FR" sz="3600" dirty="0">
                <a:solidFill>
                  <a:srgbClr val="000000"/>
                </a:solidFill>
                <a:latin typeface="Arial Narrow" pitchFamily="34" charset="0"/>
                <a:cs typeface="Arial" pitchFamily="34" charset="0"/>
              </a:rPr>
              <a:t>L’assistance et la protection sont les deux piliers indissociables de l’action humanitaire.»</a:t>
            </a:r>
          </a:p>
          <a:p>
            <a:pPr algn="r">
              <a:lnSpc>
                <a:spcPct val="90000"/>
              </a:lnSpc>
              <a:spcBef>
                <a:spcPct val="20000"/>
              </a:spcBef>
            </a:pPr>
            <a:r>
              <a:rPr lang="fr-FR" sz="2000" i="1" dirty="0">
                <a:solidFill>
                  <a:srgbClr val="000000"/>
                </a:solidFill>
                <a:cs typeface="Arial" pitchFamily="34" charset="0"/>
              </a:rPr>
              <a:t>Manuel Sphère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Droits de l’homme</a:t>
            </a:r>
          </a:p>
        </p:txBody>
      </p:sp>
      <p:sp>
        <p:nvSpPr>
          <p:cNvPr id="16387" name="Content Placeholder 2"/>
          <p:cNvSpPr>
            <a:spLocks noGrp="1"/>
          </p:cNvSpPr>
          <p:nvPr>
            <p:ph sz="quarter" idx="1"/>
          </p:nvPr>
        </p:nvSpPr>
        <p:spPr>
          <a:xfrm>
            <a:off x="147638" y="1724025"/>
            <a:ext cx="8539162" cy="4729163"/>
          </a:xfrm>
        </p:spPr>
        <p:txBody>
          <a:bodyPr/>
          <a:lstStyle/>
          <a:p>
            <a:pPr marL="742950" lvl="1" indent="-285750" eaLnBrk="1" hangingPunct="1">
              <a:spcAft>
                <a:spcPts val="1200"/>
              </a:spcAft>
              <a:buSzPct val="100000"/>
            </a:pPr>
            <a:endParaRPr lang="en-GB" sz="2800" dirty="0" smtClean="0"/>
          </a:p>
          <a:p>
            <a:pPr marL="742950" lvl="1" indent="-285750" algn="just" eaLnBrk="1" hangingPunct="1">
              <a:spcAft>
                <a:spcPts val="1200"/>
              </a:spcAft>
              <a:buSzPct val="100000"/>
            </a:pPr>
            <a:r>
              <a:rPr lang="fr-FR" sz="2800" dirty="0" smtClean="0">
                <a:latin typeface="Arial Narrow" pitchFamily="34" charset="0"/>
              </a:rPr>
              <a:t>D’où viennent les droits de l’homme ?</a:t>
            </a:r>
          </a:p>
          <a:p>
            <a:pPr marL="742950" lvl="1" indent="-285750" algn="just" eaLnBrk="1" hangingPunct="1">
              <a:spcAft>
                <a:spcPts val="1200"/>
              </a:spcAft>
              <a:buSzPct val="100000"/>
            </a:pPr>
            <a:r>
              <a:rPr lang="fr-FR" sz="2800" dirty="0" smtClean="0">
                <a:latin typeface="Arial Narrow" pitchFamily="34" charset="0"/>
              </a:rPr>
              <a:t>Qui peut se prévaloir des droits de l’homme ?</a:t>
            </a:r>
          </a:p>
          <a:p>
            <a:pPr marL="742950" lvl="1" indent="-285750" algn="just" eaLnBrk="1" hangingPunct="1">
              <a:spcAft>
                <a:spcPts val="1200"/>
              </a:spcAft>
              <a:buSzPct val="100000"/>
            </a:pPr>
            <a:r>
              <a:rPr lang="fr-FR" sz="2800" dirty="0" smtClean="0">
                <a:latin typeface="Arial Narrow" pitchFamily="34" charset="0"/>
              </a:rPr>
              <a:t>Qui peut violer les droits de l’homme ?</a:t>
            </a:r>
          </a:p>
          <a:p>
            <a:pPr marL="742950" lvl="1" indent="-285750" algn="just" eaLnBrk="1" hangingPunct="1">
              <a:spcAft>
                <a:spcPts val="1200"/>
              </a:spcAft>
              <a:buSzPct val="100000"/>
            </a:pPr>
            <a:r>
              <a:rPr lang="fr-FR" sz="2800" dirty="0" smtClean="0">
                <a:latin typeface="Arial Narrow" pitchFamily="34" charset="0"/>
              </a:rPr>
              <a:t>Qui doit veiller au respect des droits de l’homme pour les populations des installations collectives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 9"/>
          <p:cNvPicPr>
            <a:picLocks noChangeAspect="1" noChangeArrowheads="1"/>
          </p:cNvPicPr>
          <p:nvPr/>
        </p:nvPicPr>
        <p:blipFill>
          <a:blip r:embed="rId3"/>
          <a:srcRect/>
          <a:stretch>
            <a:fillRect/>
          </a:stretch>
        </p:blipFill>
        <p:spPr bwMode="auto">
          <a:xfrm>
            <a:off x="2355850" y="1770063"/>
            <a:ext cx="6788150" cy="5087937"/>
          </a:xfrm>
          <a:prstGeom prst="rect">
            <a:avLst/>
          </a:prstGeom>
          <a:noFill/>
          <a:ln w="9525">
            <a:noFill/>
            <a:miter lim="800000"/>
            <a:headEnd/>
            <a:tailEnd/>
          </a:ln>
        </p:spPr>
      </p:pic>
      <p:sp>
        <p:nvSpPr>
          <p:cNvPr id="33793"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Dignité</a:t>
            </a:r>
          </a:p>
        </p:txBody>
      </p:sp>
      <p:sp>
        <p:nvSpPr>
          <p:cNvPr id="3" name="Content Placeholder 2"/>
          <p:cNvSpPr>
            <a:spLocks noGrp="1"/>
          </p:cNvSpPr>
          <p:nvPr>
            <p:ph sz="quarter" idx="1"/>
          </p:nvPr>
        </p:nvSpPr>
        <p:spPr>
          <a:xfrm>
            <a:off x="536575" y="1866900"/>
            <a:ext cx="8229600" cy="4991100"/>
          </a:xfrm>
        </p:spPr>
        <p:txBody>
          <a:bodyPr>
            <a:normAutofit/>
          </a:bodyPr>
          <a:lstStyle/>
          <a:p>
            <a:pPr marL="627063" indent="-627063" algn="just" eaLnBrk="1" hangingPunct="1">
              <a:spcBef>
                <a:spcPts val="1200"/>
              </a:spcBef>
              <a:spcAft>
                <a:spcPts val="1200"/>
              </a:spcAft>
              <a:buSzPct val="100000"/>
            </a:pPr>
            <a:r>
              <a:rPr lang="fr-FR" sz="2400" dirty="0" smtClean="0">
                <a:latin typeface="Arial Narrow" pitchFamily="34" charset="0"/>
              </a:rPr>
              <a:t>Autonomie et autodétermination </a:t>
            </a:r>
          </a:p>
          <a:p>
            <a:pPr marL="627063" indent="-627063" algn="just" eaLnBrk="1" hangingPunct="1">
              <a:spcBef>
                <a:spcPts val="1200"/>
              </a:spcBef>
              <a:spcAft>
                <a:spcPts val="1200"/>
              </a:spcAft>
              <a:buSzPct val="100000"/>
            </a:pPr>
            <a:r>
              <a:rPr lang="fr-FR" sz="2400" dirty="0" smtClean="0">
                <a:latin typeface="Arial Narrow" pitchFamily="34" charset="0"/>
              </a:rPr>
              <a:t>Consentement informé et confidentialité </a:t>
            </a:r>
          </a:p>
          <a:p>
            <a:pPr marL="627063" indent="-627063" algn="just" eaLnBrk="1" hangingPunct="1">
              <a:spcBef>
                <a:spcPts val="1200"/>
              </a:spcBef>
              <a:spcAft>
                <a:spcPts val="1200"/>
              </a:spcAft>
              <a:buSzPct val="100000"/>
            </a:pPr>
            <a:r>
              <a:rPr lang="fr-FR" sz="2400" dirty="0" smtClean="0">
                <a:latin typeface="Arial Narrow" pitchFamily="34" charset="0"/>
              </a:rPr>
              <a:t>Reconnaissance des caractéristiques culturelles </a:t>
            </a:r>
          </a:p>
          <a:p>
            <a:pPr marL="627063" indent="-627063" algn="just" eaLnBrk="1" hangingPunct="1">
              <a:spcBef>
                <a:spcPts val="1200"/>
              </a:spcBef>
              <a:spcAft>
                <a:spcPts val="1200"/>
              </a:spcAft>
              <a:buSzPct val="100000"/>
            </a:pPr>
            <a:r>
              <a:rPr lang="fr-FR" sz="2400" dirty="0" smtClean="0">
                <a:latin typeface="Arial Narrow" pitchFamily="34" charset="0"/>
              </a:rPr>
              <a:t>Possibilité d’exprimer ses opinions </a:t>
            </a:r>
          </a:p>
          <a:p>
            <a:pPr marL="627063" indent="-627063" algn="just" eaLnBrk="1" hangingPunct="1">
              <a:spcBef>
                <a:spcPts val="1200"/>
              </a:spcBef>
              <a:spcAft>
                <a:spcPts val="1200"/>
              </a:spcAft>
              <a:buSzPct val="100000"/>
            </a:pPr>
            <a:r>
              <a:rPr lang="fr-FR" sz="2400" dirty="0" smtClean="0">
                <a:latin typeface="Arial Narrow" pitchFamily="34" charset="0"/>
              </a:rPr>
              <a:t>Intervention coordonnée pour garantir la satisfaction de tous les besoins </a:t>
            </a:r>
          </a:p>
          <a:p>
            <a:pPr marL="627063" indent="-627063" algn="just" eaLnBrk="1" hangingPunct="1">
              <a:spcBef>
                <a:spcPts val="1200"/>
              </a:spcBef>
              <a:spcAft>
                <a:spcPts val="1200"/>
              </a:spcAft>
              <a:buSzPct val="100000"/>
            </a:pPr>
            <a:r>
              <a:rPr lang="fr-FR" sz="2400" dirty="0" smtClean="0">
                <a:latin typeface="Arial Narrow" pitchFamily="34" charset="0"/>
              </a:rPr>
              <a:t>Possibilité de prendre part aux décisions et aux programmes</a:t>
            </a:r>
          </a:p>
          <a:p>
            <a:pPr marL="627063" indent="-627063" algn="just" eaLnBrk="1" hangingPunct="1">
              <a:spcBef>
                <a:spcPts val="1200"/>
              </a:spcBef>
              <a:spcAft>
                <a:spcPts val="1200"/>
              </a:spcAft>
              <a:buSzPct val="100000"/>
            </a:pPr>
            <a:endParaRPr lang="fr-FR" sz="2400" dirty="0" smtClean="0">
              <a:latin typeface="Arial Narrow"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379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xit" presetSubtype="0" fill="hold" nodeType="clickEffect">
                                  <p:stCondLst>
                                    <p:cond delay="0"/>
                                  </p:stCondLst>
                                  <p:childTnLst>
                                    <p:animEffect transition="out" filter="fade">
                                      <p:cBhvr>
                                        <p:cTn id="12" dur="2000"/>
                                        <p:tgtEl>
                                          <p:spTgt spid="4"/>
                                        </p:tgtEl>
                                      </p:cBhvr>
                                    </p:animEffect>
                                    <p:set>
                                      <p:cBhvr>
                                        <p:cTn id="13" dur="1" fill="hold">
                                          <p:stCondLst>
                                            <p:cond delay="1999"/>
                                          </p:stCondLst>
                                        </p:cTn>
                                        <p:tgtEl>
                                          <p:spTgt spid="4"/>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Participation</a:t>
            </a:r>
          </a:p>
        </p:txBody>
      </p:sp>
      <p:sp>
        <p:nvSpPr>
          <p:cNvPr id="18435" name="Content Placeholder 2"/>
          <p:cNvSpPr>
            <a:spLocks noGrp="1"/>
          </p:cNvSpPr>
          <p:nvPr>
            <p:ph sz="quarter" idx="1"/>
          </p:nvPr>
        </p:nvSpPr>
        <p:spPr>
          <a:xfrm>
            <a:off x="457200" y="2074863"/>
            <a:ext cx="8229600" cy="4341812"/>
          </a:xfrm>
        </p:spPr>
        <p:txBody>
          <a:bodyPr>
            <a:normAutofit/>
          </a:bodyPr>
          <a:lstStyle/>
          <a:p>
            <a:pPr marL="92075" indent="-92075" algn="just" eaLnBrk="1" hangingPunct="1">
              <a:buFont typeface="Wingdings" pitchFamily="2" charset="2"/>
              <a:buNone/>
            </a:pPr>
            <a:r>
              <a:rPr lang="fr-FR" sz="3600" dirty="0" smtClean="0">
                <a:latin typeface="Arial Narrow" pitchFamily="34" charset="0"/>
                <a:cs typeface="Arial" pitchFamily="34" charset="0"/>
              </a:rPr>
              <a:t>	</a:t>
            </a:r>
          </a:p>
          <a:p>
            <a:pPr marL="92075" indent="-92075" algn="just" eaLnBrk="1" hangingPunct="1">
              <a:buFont typeface="Wingdings" pitchFamily="2" charset="2"/>
              <a:buNone/>
            </a:pPr>
            <a:r>
              <a:rPr lang="fr-FR" sz="3600" dirty="0" smtClean="0">
                <a:latin typeface="Arial Narrow" pitchFamily="34" charset="0"/>
                <a:cs typeface="Arial" pitchFamily="34" charset="0"/>
              </a:rPr>
              <a:t>	La </a:t>
            </a:r>
            <a:r>
              <a:rPr lang="fr-FR" sz="3600" dirty="0" smtClean="0">
                <a:latin typeface="Arial Narrow" pitchFamily="34" charset="0"/>
                <a:cs typeface="Arial" pitchFamily="34" charset="0"/>
              </a:rPr>
              <a:t>possibilité donnée aux individus </a:t>
            </a:r>
            <a:r>
              <a:rPr lang="fr-FR" sz="3600" dirty="0" smtClean="0">
                <a:latin typeface="Arial Narrow" pitchFamily="34" charset="0"/>
                <a:cs typeface="Arial" pitchFamily="34" charset="0"/>
              </a:rPr>
              <a:t>d’être acteurs </a:t>
            </a:r>
            <a:r>
              <a:rPr lang="fr-FR" sz="3600" dirty="0" smtClean="0">
                <a:latin typeface="Arial Narrow" pitchFamily="34" charset="0"/>
                <a:cs typeface="Arial" pitchFamily="34" charset="0"/>
              </a:rPr>
              <a:t>de leur propre vie, ce qui réduit leur dépendance et leur </a:t>
            </a:r>
            <a:r>
              <a:rPr lang="fr-FR" sz="3600" dirty="0" smtClean="0">
                <a:latin typeface="Arial Narrow" pitchFamily="34" charset="0"/>
                <a:cs typeface="Arial" pitchFamily="34" charset="0"/>
              </a:rPr>
              <a:t>vulnérabilité, et </a:t>
            </a:r>
            <a:r>
              <a:rPr lang="fr-FR" sz="3600" dirty="0" smtClean="0">
                <a:latin typeface="Arial Narrow" pitchFamily="34" charset="0"/>
                <a:cs typeface="Arial" pitchFamily="34" charset="0"/>
              </a:rPr>
              <a:t>qui leur rend leur dignité.</a:t>
            </a:r>
            <a:endParaRPr lang="en-US" sz="3600" dirty="0" smtClean="0">
              <a:latin typeface="Arial Narrow"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Étapes de la participation </a:t>
            </a:r>
          </a:p>
        </p:txBody>
      </p:sp>
      <p:graphicFrame>
        <p:nvGraphicFramePr>
          <p:cNvPr id="4" name="Content Placeholder 3"/>
          <p:cNvGraphicFramePr>
            <a:graphicFrameLocks noGrp="1"/>
          </p:cNvGraphicFramePr>
          <p:nvPr>
            <p:ph sz="quarter" idx="1"/>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12775" y="228600"/>
            <a:ext cx="8153400" cy="990600"/>
          </a:xfrm>
        </p:spPr>
        <p:txBody>
          <a:bodyPr/>
          <a:lstStyle/>
          <a:p>
            <a:pPr algn="ctr" eaLnBrk="1" hangingPunct="1"/>
            <a:r>
              <a:rPr lang="fr-FR" sz="4400" dirty="0" smtClean="0">
                <a:latin typeface="Arial Narrow" pitchFamily="34" charset="0"/>
              </a:rPr>
              <a:t>La participation</a:t>
            </a:r>
            <a:r>
              <a:rPr lang="fr-FR" dirty="0" smtClean="0"/>
              <a:t>….</a:t>
            </a:r>
          </a:p>
        </p:txBody>
      </p:sp>
      <p:sp>
        <p:nvSpPr>
          <p:cNvPr id="8195" name="Content Placeholder 2"/>
          <p:cNvSpPr>
            <a:spLocks noGrp="1"/>
          </p:cNvSpPr>
          <p:nvPr>
            <p:ph idx="1"/>
          </p:nvPr>
        </p:nvSpPr>
        <p:spPr>
          <a:xfrm>
            <a:off x="457200" y="1535113"/>
            <a:ext cx="8229600" cy="5124450"/>
          </a:xfrm>
        </p:spPr>
        <p:txBody>
          <a:bodyPr>
            <a:normAutofit/>
          </a:bodyPr>
          <a:lstStyle/>
          <a:p>
            <a:pPr algn="just" eaLnBrk="1" hangingPunct="1">
              <a:lnSpc>
                <a:spcPct val="90000"/>
              </a:lnSpc>
              <a:buSzPct val="100000"/>
            </a:pPr>
            <a:r>
              <a:rPr lang="fr-FR" sz="2400" dirty="0" smtClean="0">
                <a:latin typeface="Arial Narrow" pitchFamily="34" charset="0"/>
              </a:rPr>
              <a:t>Est un droit </a:t>
            </a:r>
          </a:p>
          <a:p>
            <a:pPr algn="just" eaLnBrk="1" hangingPunct="1">
              <a:lnSpc>
                <a:spcPct val="90000"/>
              </a:lnSpc>
              <a:buSzPct val="100000"/>
            </a:pPr>
            <a:endParaRPr lang="fr-FR" sz="2400" dirty="0" smtClean="0">
              <a:latin typeface="Arial Narrow" pitchFamily="34" charset="0"/>
            </a:endParaRPr>
          </a:p>
          <a:p>
            <a:pPr algn="just" eaLnBrk="1" hangingPunct="1">
              <a:lnSpc>
                <a:spcPct val="90000"/>
              </a:lnSpc>
              <a:buSzPct val="100000"/>
            </a:pPr>
            <a:r>
              <a:rPr lang="fr-FR" sz="2400" dirty="0" smtClean="0">
                <a:latin typeface="Arial Narrow" pitchFamily="34" charset="0"/>
              </a:rPr>
              <a:t>Favorise le sentiment d’implication→ le sentiment d’implication favorise la responsabilité→ la responsabilité mène à une élévation des standards dans le camp </a:t>
            </a:r>
          </a:p>
          <a:p>
            <a:pPr algn="just" eaLnBrk="1" hangingPunct="1">
              <a:lnSpc>
                <a:spcPct val="90000"/>
              </a:lnSpc>
              <a:buSzPct val="100000"/>
            </a:pPr>
            <a:endParaRPr lang="fr-FR" sz="2400" dirty="0" smtClean="0">
              <a:latin typeface="Arial Narrow" pitchFamily="34" charset="0"/>
            </a:endParaRPr>
          </a:p>
          <a:p>
            <a:pPr algn="just" eaLnBrk="1" hangingPunct="1">
              <a:lnSpc>
                <a:spcPct val="90000"/>
              </a:lnSpc>
              <a:buSzPct val="100000"/>
            </a:pPr>
            <a:r>
              <a:rPr lang="fr-FR" sz="2400" dirty="0" smtClean="0">
                <a:latin typeface="Arial Narrow" pitchFamily="34" charset="0"/>
              </a:rPr>
              <a:t>Aide à prévenir la dépendance et mène à l’autonomie</a:t>
            </a:r>
          </a:p>
          <a:p>
            <a:pPr algn="just" eaLnBrk="1" hangingPunct="1">
              <a:lnSpc>
                <a:spcPct val="90000"/>
              </a:lnSpc>
              <a:buSzPct val="100000"/>
            </a:pPr>
            <a:endParaRPr lang="fr-FR" sz="2400" dirty="0" smtClean="0">
              <a:latin typeface="Arial Narrow" pitchFamily="34" charset="0"/>
            </a:endParaRPr>
          </a:p>
          <a:p>
            <a:pPr algn="just" eaLnBrk="1" hangingPunct="1">
              <a:lnSpc>
                <a:spcPct val="90000"/>
              </a:lnSpc>
              <a:buSzPct val="100000"/>
            </a:pPr>
            <a:r>
              <a:rPr lang="fr-FR" sz="2400" dirty="0" smtClean="0">
                <a:latin typeface="Arial Narrow" pitchFamily="34" charset="0"/>
              </a:rPr>
              <a:t>Favorise la dignité, développe la confiance en soi et facilite le rétablissement post-traumatique</a:t>
            </a:r>
          </a:p>
          <a:p>
            <a:pPr algn="just" eaLnBrk="1" hangingPunct="1">
              <a:lnSpc>
                <a:spcPct val="90000"/>
              </a:lnSpc>
              <a:buSzPct val="100000"/>
            </a:pPr>
            <a:endParaRPr lang="fr-FR" sz="2400" dirty="0" smtClean="0">
              <a:latin typeface="Arial Narrow" pitchFamily="34" charset="0"/>
            </a:endParaRPr>
          </a:p>
          <a:p>
            <a:pPr algn="just" eaLnBrk="1" hangingPunct="1">
              <a:lnSpc>
                <a:spcPct val="90000"/>
              </a:lnSpc>
              <a:buSzPct val="100000"/>
            </a:pPr>
            <a:r>
              <a:rPr lang="fr-FR" sz="2400" dirty="0" smtClean="0">
                <a:latin typeface="Arial Narrow" pitchFamily="34" charset="0"/>
              </a:rPr>
              <a:t>Renforce les compétences pour reconstruire sa vie après le déplacement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195">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3"/>
          <p:cNvSpPr>
            <a:spLocks noGrp="1" noChangeArrowheads="1"/>
          </p:cNvSpPr>
          <p:nvPr>
            <p:ph type="body" idx="1"/>
          </p:nvPr>
        </p:nvSpPr>
        <p:spPr>
          <a:xfrm>
            <a:off x="457200" y="1852613"/>
            <a:ext cx="8458200" cy="4689475"/>
          </a:xfrm>
        </p:spPr>
        <p:txBody>
          <a:bodyPr/>
          <a:lstStyle/>
          <a:p>
            <a:pPr algn="just" eaLnBrk="1" hangingPunct="1">
              <a:buSzPct val="80000"/>
            </a:pPr>
            <a:endParaRPr lang="fr-FR" sz="2800" dirty="0" smtClean="0">
              <a:latin typeface="Arial Narrow" pitchFamily="34" charset="0"/>
            </a:endParaRPr>
          </a:p>
          <a:p>
            <a:pPr algn="just" eaLnBrk="1" hangingPunct="1">
              <a:buSzPct val="80000"/>
            </a:pPr>
            <a:r>
              <a:rPr lang="fr-FR" sz="2800" dirty="0" smtClean="0">
                <a:latin typeface="Arial Narrow" pitchFamily="34" charset="0"/>
              </a:rPr>
              <a:t>Permet </a:t>
            </a:r>
            <a:r>
              <a:rPr lang="fr-FR" sz="2800" dirty="0" smtClean="0">
                <a:latin typeface="Arial Narrow" pitchFamily="34" charset="0"/>
              </a:rPr>
              <a:t>de recueillir des données plus précises : la planification s’appuiera sur des informations plus justes</a:t>
            </a:r>
          </a:p>
          <a:p>
            <a:pPr algn="just" eaLnBrk="1" hangingPunct="1">
              <a:buSzPct val="80000"/>
            </a:pPr>
            <a:endParaRPr lang="fr-FR" sz="2800" dirty="0" smtClean="0">
              <a:latin typeface="Arial Narrow" pitchFamily="34" charset="0"/>
            </a:endParaRPr>
          </a:p>
          <a:p>
            <a:pPr algn="just" eaLnBrk="1" hangingPunct="1">
              <a:buSzPct val="80000"/>
            </a:pPr>
            <a:r>
              <a:rPr lang="fr-FR" sz="2800" dirty="0" smtClean="0">
                <a:latin typeface="Arial Narrow" pitchFamily="34" charset="0"/>
              </a:rPr>
              <a:t>Apporte des solutions efficaces, sur la base des éléments de réponse donnés par les IDP eux-mêmes</a:t>
            </a:r>
          </a:p>
          <a:p>
            <a:pPr algn="just" eaLnBrk="1" hangingPunct="1">
              <a:buSzPct val="80000"/>
            </a:pPr>
            <a:endParaRPr lang="fr-FR" sz="2800" dirty="0" smtClean="0">
              <a:latin typeface="Arial Narrow" pitchFamily="34" charset="0"/>
            </a:endParaRPr>
          </a:p>
          <a:p>
            <a:pPr algn="just" eaLnBrk="1" hangingPunct="1">
              <a:buSzPct val="80000"/>
            </a:pPr>
            <a:r>
              <a:rPr lang="fr-FR" sz="2800" dirty="0" smtClean="0">
                <a:latin typeface="Arial Narrow" pitchFamily="34" charset="0"/>
              </a:rPr>
              <a:t>Améliore les relations entre les partenaires humanitaires</a:t>
            </a:r>
          </a:p>
        </p:txBody>
      </p:sp>
      <p:sp>
        <p:nvSpPr>
          <p:cNvPr id="21507" name="Title 1"/>
          <p:cNvSpPr>
            <a:spLocks noGrp="1"/>
          </p:cNvSpPr>
          <p:nvPr>
            <p:ph type="title"/>
          </p:nvPr>
        </p:nvSpPr>
        <p:spPr>
          <a:xfrm>
            <a:off x="612775" y="228600"/>
            <a:ext cx="8153400" cy="990600"/>
          </a:xfrm>
        </p:spPr>
        <p:txBody>
          <a:bodyPr>
            <a:normAutofit/>
          </a:bodyPr>
          <a:lstStyle/>
          <a:p>
            <a:pPr algn="ctr" eaLnBrk="1" hangingPunct="1"/>
            <a:r>
              <a:rPr lang="fr-FR" sz="4400" dirty="0" smtClean="0">
                <a:latin typeface="Arial Narrow" pitchFamily="34" charset="0"/>
              </a:rPr>
              <a:t>La participation (suite)….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3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9937">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993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112846</TotalTime>
  <Words>1283</Words>
  <Application>Microsoft Office PowerPoint</Application>
  <PresentationFormat>On-screen Show (4:3)</PresentationFormat>
  <Paragraphs>161</Paragraphs>
  <Slides>16</Slides>
  <Notes>14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Slide 1</vt:lpstr>
      <vt:lpstr>Une approche globale</vt:lpstr>
      <vt:lpstr>Assistance et protection</vt:lpstr>
      <vt:lpstr>Droits de l’homme</vt:lpstr>
      <vt:lpstr>Dignité</vt:lpstr>
      <vt:lpstr>Participation</vt:lpstr>
      <vt:lpstr>Étapes de la participation </vt:lpstr>
      <vt:lpstr>La participation….</vt:lpstr>
      <vt:lpstr>La participation (suite)….</vt:lpstr>
      <vt:lpstr>Cadre de protection</vt:lpstr>
      <vt:lpstr>Cadre juridique</vt:lpstr>
      <vt:lpstr>Réfugié ou IDP ?</vt:lpstr>
      <vt:lpstr>Principes directeurs sur le déplacement interne</vt:lpstr>
      <vt:lpstr>Les principes directeurs, un outil de travail</vt:lpstr>
      <vt:lpstr>Exercice : Étude de cas</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JEAN Ernst</dc:creator>
  <cp:lastModifiedBy>JEAN Ernst</cp:lastModifiedBy>
  <cp:revision>496</cp:revision>
  <dcterms:created xsi:type="dcterms:W3CDTF">2018-05-13T09:49:09Z</dcterms:created>
  <dcterms:modified xsi:type="dcterms:W3CDTF">2018-07-30T18:35:59Z</dcterms:modified>
</cp:coreProperties>
</file>